
<file path=[Content_Types].xml><?xml version="1.0" encoding="utf-8"?>
<Types xmlns="http://schemas.openxmlformats.org/package/2006/content-types">
  <Default Extension="mp3" ContentType="audio/unknown"/>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vsdx" ContentType="application/vnd.ms-visio.drawing"/>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49"/>
  </p:notesMasterIdLst>
  <p:sldIdLst>
    <p:sldId id="344" r:id="rId2"/>
    <p:sldId id="325" r:id="rId3"/>
    <p:sldId id="326" r:id="rId4"/>
    <p:sldId id="321" r:id="rId5"/>
    <p:sldId id="322" r:id="rId6"/>
    <p:sldId id="341" r:id="rId7"/>
    <p:sldId id="309" r:id="rId8"/>
    <p:sldId id="347" r:id="rId9"/>
    <p:sldId id="327" r:id="rId10"/>
    <p:sldId id="308" r:id="rId11"/>
    <p:sldId id="310" r:id="rId12"/>
    <p:sldId id="348" r:id="rId13"/>
    <p:sldId id="304" r:id="rId14"/>
    <p:sldId id="350" r:id="rId15"/>
    <p:sldId id="328" r:id="rId16"/>
    <p:sldId id="349" r:id="rId17"/>
    <p:sldId id="351" r:id="rId18"/>
    <p:sldId id="352" r:id="rId19"/>
    <p:sldId id="367" r:id="rId20"/>
    <p:sldId id="368" r:id="rId21"/>
    <p:sldId id="369" r:id="rId22"/>
    <p:sldId id="353" r:id="rId23"/>
    <p:sldId id="354" r:id="rId24"/>
    <p:sldId id="355" r:id="rId25"/>
    <p:sldId id="356" r:id="rId26"/>
    <p:sldId id="323" r:id="rId27"/>
    <p:sldId id="324" r:id="rId28"/>
    <p:sldId id="332" r:id="rId29"/>
    <p:sldId id="333" r:id="rId30"/>
    <p:sldId id="334" r:id="rId31"/>
    <p:sldId id="335" r:id="rId32"/>
    <p:sldId id="357" r:id="rId33"/>
    <p:sldId id="330" r:id="rId34"/>
    <p:sldId id="340" r:id="rId35"/>
    <p:sldId id="337" r:id="rId36"/>
    <p:sldId id="358" r:id="rId37"/>
    <p:sldId id="359" r:id="rId38"/>
    <p:sldId id="360" r:id="rId39"/>
    <p:sldId id="370" r:id="rId40"/>
    <p:sldId id="371" r:id="rId41"/>
    <p:sldId id="361" r:id="rId42"/>
    <p:sldId id="362" r:id="rId43"/>
    <p:sldId id="365" r:id="rId44"/>
    <p:sldId id="364" r:id="rId45"/>
    <p:sldId id="363" r:id="rId46"/>
    <p:sldId id="366" r:id="rId47"/>
    <p:sldId id="338" r:id="rId48"/>
  </p:sldIdLst>
  <p:sldSz cx="9144000" cy="5143500" type="screen16x9"/>
  <p:notesSz cx="6858000" cy="9144000"/>
  <p:embeddedFontLst>
    <p:embeddedFont>
      <p:font typeface="微软雅黑 Light" pitchFamily="34" charset="-122"/>
      <p:regular r:id="rId50"/>
    </p:embeddedFont>
    <p:embeddedFont>
      <p:font typeface="Calibri" pitchFamily="34" charset="0"/>
      <p:regular r:id="rId51"/>
      <p:bold r:id="rId52"/>
      <p:italic r:id="rId53"/>
      <p:boldItalic r:id="rId54"/>
    </p:embeddedFont>
  </p:embeddedFontLst>
  <p:custDataLst>
    <p:tags r:id="rId55"/>
  </p:custDataLst>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6" autoAdjust="0"/>
    <p:restoredTop sz="94598" autoAdjust="0"/>
  </p:normalViewPr>
  <p:slideViewPr>
    <p:cSldViewPr snapToGrid="0">
      <p:cViewPr varScale="1">
        <p:scale>
          <a:sx n="110" d="100"/>
          <a:sy n="110" d="100"/>
        </p:scale>
        <p:origin x="-638" y="-67"/>
      </p:cViewPr>
      <p:guideLst>
        <p:guide orient="horz" pos="1620"/>
        <p:guide pos="2880"/>
      </p:guideLst>
    </p:cSldViewPr>
  </p:slideViewPr>
  <p:notesTextViewPr>
    <p:cViewPr>
      <p:scale>
        <a:sx n="1" d="1"/>
        <a:sy n="1" d="1"/>
      </p:scale>
      <p:origin x="0" y="0"/>
    </p:cViewPr>
  </p:notesTextViewPr>
  <p:sorterViewPr>
    <p:cViewPr>
      <p:scale>
        <a:sx n="126" d="100"/>
        <a:sy n="126" d="100"/>
      </p:scale>
      <p:origin x="0" y="-433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tags" Target="tags/tag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5.emf"/></Relationships>
</file>

<file path=ppt/media/image1.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6.jpeg>
</file>

<file path=ppt/media/image27.jpeg>
</file>

<file path=ppt/media/image28.png>
</file>

<file path=ppt/media/image29.png>
</file>

<file path=ppt/media/image3.jpeg>
</file>

<file path=ppt/media/image4.png>
</file>

<file path=ppt/media/image6.jpeg>
</file>

<file path=ppt/media/image7.jpe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903107-0A21-4975-BD4E-9E3FA1571653}" type="datetimeFigureOut">
              <a:rPr lang="zh-CN" altLang="en-US" smtClean="0"/>
              <a:t>2019/4/14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A51D9C-74F3-4A50-80CE-FCA0A0469843}" type="slidenum">
              <a:rPr lang="zh-CN" altLang="en-US" smtClean="0"/>
              <a:t>‹#›</a:t>
            </a:fld>
            <a:endParaRPr lang="zh-CN" altLang="en-US"/>
          </a:p>
        </p:txBody>
      </p:sp>
    </p:spTree>
    <p:extLst>
      <p:ext uri="{BB962C8B-B14F-4D97-AF65-F5344CB8AC3E}">
        <p14:creationId xmlns:p14="http://schemas.microsoft.com/office/powerpoint/2010/main" val="3996540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9A51D9C-74F3-4A50-80CE-FCA0A0469843}" type="slidenum">
              <a:rPr lang="zh-CN" altLang="en-US" smtClean="0"/>
              <a:t>1</a:t>
            </a:fld>
            <a:endParaRPr lang="zh-CN" altLang="en-US"/>
          </a:p>
        </p:txBody>
      </p:sp>
    </p:spTree>
    <p:extLst>
      <p:ext uri="{BB962C8B-B14F-4D97-AF65-F5344CB8AC3E}">
        <p14:creationId xmlns:p14="http://schemas.microsoft.com/office/powerpoint/2010/main" val="5597901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11</a:t>
            </a:fld>
            <a:endParaRPr lang="zh-CN" altLang="en-US"/>
          </a:p>
        </p:txBody>
      </p:sp>
    </p:spTree>
    <p:extLst>
      <p:ext uri="{BB962C8B-B14F-4D97-AF65-F5344CB8AC3E}">
        <p14:creationId xmlns:p14="http://schemas.microsoft.com/office/powerpoint/2010/main" val="16099228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13</a:t>
            </a:fld>
            <a:endParaRPr lang="zh-CN" altLang="en-US"/>
          </a:p>
        </p:txBody>
      </p:sp>
    </p:spTree>
    <p:extLst>
      <p:ext uri="{BB962C8B-B14F-4D97-AF65-F5344CB8AC3E}">
        <p14:creationId xmlns:p14="http://schemas.microsoft.com/office/powerpoint/2010/main" val="16693999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15</a:t>
            </a:fld>
            <a:endParaRPr lang="zh-CN" altLang="en-US"/>
          </a:p>
        </p:txBody>
      </p:sp>
    </p:spTree>
    <p:extLst>
      <p:ext uri="{BB962C8B-B14F-4D97-AF65-F5344CB8AC3E}">
        <p14:creationId xmlns:p14="http://schemas.microsoft.com/office/powerpoint/2010/main" val="28544749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26</a:t>
            </a:fld>
            <a:endParaRPr lang="zh-CN" altLang="en-US"/>
          </a:p>
        </p:txBody>
      </p:sp>
    </p:spTree>
    <p:extLst>
      <p:ext uri="{BB962C8B-B14F-4D97-AF65-F5344CB8AC3E}">
        <p14:creationId xmlns:p14="http://schemas.microsoft.com/office/powerpoint/2010/main" val="2711272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27</a:t>
            </a:fld>
            <a:endParaRPr lang="zh-CN" altLang="en-US"/>
          </a:p>
        </p:txBody>
      </p:sp>
    </p:spTree>
    <p:extLst>
      <p:ext uri="{BB962C8B-B14F-4D97-AF65-F5344CB8AC3E}">
        <p14:creationId xmlns:p14="http://schemas.microsoft.com/office/powerpoint/2010/main" val="7038139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28</a:t>
            </a:fld>
            <a:endParaRPr lang="zh-CN" altLang="en-US"/>
          </a:p>
        </p:txBody>
      </p:sp>
    </p:spTree>
    <p:extLst>
      <p:ext uri="{BB962C8B-B14F-4D97-AF65-F5344CB8AC3E}">
        <p14:creationId xmlns:p14="http://schemas.microsoft.com/office/powerpoint/2010/main" val="24632528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29</a:t>
            </a:fld>
            <a:endParaRPr lang="zh-CN" altLang="en-US"/>
          </a:p>
        </p:txBody>
      </p:sp>
    </p:spTree>
    <p:extLst>
      <p:ext uri="{BB962C8B-B14F-4D97-AF65-F5344CB8AC3E}">
        <p14:creationId xmlns:p14="http://schemas.microsoft.com/office/powerpoint/2010/main" val="16928840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30</a:t>
            </a:fld>
            <a:endParaRPr lang="zh-CN" altLang="en-US"/>
          </a:p>
        </p:txBody>
      </p:sp>
    </p:spTree>
    <p:extLst>
      <p:ext uri="{BB962C8B-B14F-4D97-AF65-F5344CB8AC3E}">
        <p14:creationId xmlns:p14="http://schemas.microsoft.com/office/powerpoint/2010/main" val="15379345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31</a:t>
            </a:fld>
            <a:endParaRPr lang="zh-CN" altLang="en-US"/>
          </a:p>
        </p:txBody>
      </p:sp>
    </p:spTree>
    <p:extLst>
      <p:ext uri="{BB962C8B-B14F-4D97-AF65-F5344CB8AC3E}">
        <p14:creationId xmlns:p14="http://schemas.microsoft.com/office/powerpoint/2010/main" val="14275142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33</a:t>
            </a:fld>
            <a:endParaRPr lang="zh-CN" altLang="en-US"/>
          </a:p>
        </p:txBody>
      </p:sp>
    </p:spTree>
    <p:extLst>
      <p:ext uri="{BB962C8B-B14F-4D97-AF65-F5344CB8AC3E}">
        <p14:creationId xmlns:p14="http://schemas.microsoft.com/office/powerpoint/2010/main" val="2901180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2</a:t>
            </a:fld>
            <a:endParaRPr lang="zh-CN" altLang="en-US"/>
          </a:p>
        </p:txBody>
      </p:sp>
    </p:spTree>
    <p:extLst>
      <p:ext uri="{BB962C8B-B14F-4D97-AF65-F5344CB8AC3E}">
        <p14:creationId xmlns:p14="http://schemas.microsoft.com/office/powerpoint/2010/main" val="35847570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34</a:t>
            </a:fld>
            <a:endParaRPr lang="zh-CN" altLang="en-US"/>
          </a:p>
        </p:txBody>
      </p:sp>
    </p:spTree>
    <p:extLst>
      <p:ext uri="{BB962C8B-B14F-4D97-AF65-F5344CB8AC3E}">
        <p14:creationId xmlns:p14="http://schemas.microsoft.com/office/powerpoint/2010/main" val="7252683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35</a:t>
            </a:fld>
            <a:endParaRPr lang="zh-CN" altLang="en-US"/>
          </a:p>
        </p:txBody>
      </p:sp>
    </p:spTree>
    <p:extLst>
      <p:ext uri="{BB962C8B-B14F-4D97-AF65-F5344CB8AC3E}">
        <p14:creationId xmlns:p14="http://schemas.microsoft.com/office/powerpoint/2010/main" val="29378041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47</a:t>
            </a:fld>
            <a:endParaRPr lang="zh-CN" altLang="en-US"/>
          </a:p>
        </p:txBody>
      </p:sp>
    </p:spTree>
    <p:extLst>
      <p:ext uri="{BB962C8B-B14F-4D97-AF65-F5344CB8AC3E}">
        <p14:creationId xmlns:p14="http://schemas.microsoft.com/office/powerpoint/2010/main" val="369408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3</a:t>
            </a:fld>
            <a:endParaRPr lang="zh-CN" altLang="en-US"/>
          </a:p>
        </p:txBody>
      </p:sp>
    </p:spTree>
    <p:extLst>
      <p:ext uri="{BB962C8B-B14F-4D97-AF65-F5344CB8AC3E}">
        <p14:creationId xmlns:p14="http://schemas.microsoft.com/office/powerpoint/2010/main" val="1648332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4</a:t>
            </a:fld>
            <a:endParaRPr lang="zh-CN" altLang="en-US"/>
          </a:p>
        </p:txBody>
      </p:sp>
    </p:spTree>
    <p:extLst>
      <p:ext uri="{BB962C8B-B14F-4D97-AF65-F5344CB8AC3E}">
        <p14:creationId xmlns:p14="http://schemas.microsoft.com/office/powerpoint/2010/main" val="735557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5</a:t>
            </a:fld>
            <a:endParaRPr lang="zh-CN" altLang="en-US"/>
          </a:p>
        </p:txBody>
      </p:sp>
    </p:spTree>
    <p:extLst>
      <p:ext uri="{BB962C8B-B14F-4D97-AF65-F5344CB8AC3E}">
        <p14:creationId xmlns:p14="http://schemas.microsoft.com/office/powerpoint/2010/main" val="2641567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5018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562CF5D4-4650-4965-9715-3F058B96C8D2}" type="slidenum">
              <a:rPr lang="zh-CN" altLang="en-US" sz="1200">
                <a:latin typeface="Calibri" panose="020F0502020204030204" pitchFamily="34" charset="0"/>
                <a:ea typeface="宋体" panose="02010600030101010101" pitchFamily="2" charset="-122"/>
              </a:rPr>
              <a:pPr fontAlgn="base">
                <a:spcBef>
                  <a:spcPct val="0"/>
                </a:spcBef>
                <a:spcAft>
                  <a:spcPct val="0"/>
                </a:spcAft>
              </a:pPr>
              <a:t>6</a:t>
            </a:fld>
            <a:endParaRPr lang="zh-CN" altLang="en-US" sz="120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4046480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9A51D9C-74F3-4A50-80CE-FCA0A0469843}" type="slidenum">
              <a:rPr lang="zh-CN" altLang="en-US" smtClean="0"/>
              <a:t>7</a:t>
            </a:fld>
            <a:endParaRPr lang="zh-CN" altLang="en-US"/>
          </a:p>
        </p:txBody>
      </p:sp>
    </p:spTree>
    <p:extLst>
      <p:ext uri="{BB962C8B-B14F-4D97-AF65-F5344CB8AC3E}">
        <p14:creationId xmlns:p14="http://schemas.microsoft.com/office/powerpoint/2010/main" val="9425522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9</a:t>
            </a:fld>
            <a:endParaRPr lang="zh-CN" altLang="en-US"/>
          </a:p>
        </p:txBody>
      </p:sp>
    </p:spTree>
    <p:extLst>
      <p:ext uri="{BB962C8B-B14F-4D97-AF65-F5344CB8AC3E}">
        <p14:creationId xmlns:p14="http://schemas.microsoft.com/office/powerpoint/2010/main" val="30510107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10</a:t>
            </a:fld>
            <a:endParaRPr lang="zh-CN" altLang="en-US"/>
          </a:p>
        </p:txBody>
      </p:sp>
    </p:spTree>
    <p:extLst>
      <p:ext uri="{BB962C8B-B14F-4D97-AF65-F5344CB8AC3E}">
        <p14:creationId xmlns:p14="http://schemas.microsoft.com/office/powerpoint/2010/main" val="9312976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2" name="矩形 1"/>
          <p:cNvSpPr/>
          <p:nvPr userDrawn="1"/>
        </p:nvSpPr>
        <p:spPr>
          <a:xfrm>
            <a:off x="0" y="0"/>
            <a:ext cx="9144000" cy="51435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48790874"/>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7316502"/>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8.emf"/></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image" Target="../media/image10.emf"/><Relationship Id="rId4" Type="http://schemas.openxmlformats.org/officeDocument/2006/relationships/package" Target="../embeddings/Microsoft_Visio___2.vsdx"/></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4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1.xml"/><Relationship Id="rId1" Type="http://schemas.openxmlformats.org/officeDocument/2006/relationships/vmlDrawing" Target="../drawings/vmlDrawing3.vml"/><Relationship Id="rId5" Type="http://schemas.openxmlformats.org/officeDocument/2006/relationships/image" Target="../media/image24.emf"/><Relationship Id="rId4" Type="http://schemas.openxmlformats.org/officeDocument/2006/relationships/package" Target="../embeddings/Microsoft_Visio___3.vsdx"/></Relationships>
</file>

<file path=ppt/slides/_rels/slide4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1.xml"/><Relationship Id="rId1" Type="http://schemas.openxmlformats.org/officeDocument/2006/relationships/vmlDrawing" Target="../drawings/vmlDrawing4.vml"/><Relationship Id="rId5" Type="http://schemas.openxmlformats.org/officeDocument/2006/relationships/image" Target="../media/image25.emf"/><Relationship Id="rId4" Type="http://schemas.openxmlformats.org/officeDocument/2006/relationships/package" Target="../embeddings/Microsoft_Visio___4.vsdx"/></Relationships>
</file>

<file path=ppt/slides/_rels/slide4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hyperlink" Target="https://book.douban.com/" TargetMode="External"/><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5.emf"/><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4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845845" y="1304333"/>
            <a:ext cx="7604712" cy="923330"/>
          </a:xfrm>
          <a:prstGeom prst="rect">
            <a:avLst/>
          </a:prstGeom>
          <a:noFill/>
        </p:spPr>
        <p:txBody>
          <a:bodyPr>
            <a:spAutoFit/>
          </a:bodyPr>
          <a:lstStyle/>
          <a:p>
            <a:pPr algn="ctr">
              <a:defRPr/>
            </a:pPr>
            <a:r>
              <a:rPr lang="en-US" altLang="zh-CN" sz="5400" dirty="0">
                <a:solidFill>
                  <a:schemeClr val="bg1">
                    <a:alpha val="90000"/>
                  </a:schemeClr>
                </a:solidFill>
                <a:latin typeface="华康俪金黑W8" panose="020B0809000000000000" pitchFamily="49" charset="-122"/>
                <a:ea typeface="华康俪金黑W8" panose="020B0809000000000000" pitchFamily="49" charset="-122"/>
              </a:rPr>
              <a:t>G17</a:t>
            </a:r>
            <a:r>
              <a:rPr lang="zh-CN" altLang="en-US" sz="5400" dirty="0">
                <a:solidFill>
                  <a:schemeClr val="bg1">
                    <a:alpha val="90000"/>
                  </a:schemeClr>
                </a:solidFill>
                <a:latin typeface="华康俪金黑W8" panose="020B0809000000000000" pitchFamily="49" charset="-122"/>
                <a:ea typeface="华康俪金黑W8" panose="020B0809000000000000" pitchFamily="49" charset="-122"/>
              </a:rPr>
              <a:t>需求分析</a:t>
            </a:r>
          </a:p>
        </p:txBody>
      </p:sp>
      <p:sp>
        <p:nvSpPr>
          <p:cNvPr id="7" name="文本框 6"/>
          <p:cNvSpPr txBox="1"/>
          <p:nvPr/>
        </p:nvSpPr>
        <p:spPr>
          <a:xfrm>
            <a:off x="1939922" y="2352502"/>
            <a:ext cx="5416558" cy="307777"/>
          </a:xfrm>
          <a:prstGeom prst="rect">
            <a:avLst/>
          </a:prstGeom>
          <a:noFill/>
        </p:spPr>
        <p:txBody>
          <a:bodyPr>
            <a:spAutoFit/>
          </a:bodyPr>
          <a:lstStyle/>
          <a:p>
            <a:pPr algn="ctr">
              <a:defRPr/>
            </a:pPr>
            <a:r>
              <a:rPr lang="zh-CN" altLang="en-US" sz="1400" dirty="0">
                <a:solidFill>
                  <a:schemeClr val="bg1">
                    <a:alpha val="90000"/>
                  </a:schemeClr>
                </a:solidFill>
                <a:latin typeface="+mn-ea"/>
                <a:ea typeface="+mn-ea"/>
              </a:rPr>
              <a:t>书社</a:t>
            </a:r>
            <a:r>
              <a:rPr lang="en-US" altLang="zh-CN" sz="1400" dirty="0">
                <a:solidFill>
                  <a:schemeClr val="bg1">
                    <a:alpha val="90000"/>
                  </a:schemeClr>
                </a:solidFill>
                <a:latin typeface="+mn-ea"/>
                <a:ea typeface="+mn-ea"/>
              </a:rPr>
              <a:t>——</a:t>
            </a:r>
            <a:r>
              <a:rPr lang="zh-CN" altLang="en-US" sz="1400" dirty="0">
                <a:solidFill>
                  <a:schemeClr val="bg1">
                    <a:alpha val="90000"/>
                  </a:schemeClr>
                </a:solidFill>
                <a:latin typeface="+mn-ea"/>
                <a:ea typeface="+mn-ea"/>
              </a:rPr>
              <a:t>图书交流网站</a:t>
            </a:r>
          </a:p>
        </p:txBody>
      </p:sp>
      <p:sp>
        <p:nvSpPr>
          <p:cNvPr id="8" name="文本框 7"/>
          <p:cNvSpPr txBox="1"/>
          <p:nvPr/>
        </p:nvSpPr>
        <p:spPr>
          <a:xfrm>
            <a:off x="2105034" y="3225536"/>
            <a:ext cx="2370966" cy="369332"/>
          </a:xfrm>
          <a:prstGeom prst="rect">
            <a:avLst/>
          </a:prstGeom>
          <a:noFill/>
        </p:spPr>
        <p:txBody>
          <a:bodyPr>
            <a:spAutoFit/>
          </a:bodyPr>
          <a:lstStyle/>
          <a:p>
            <a:pPr algn="ctr">
              <a:defRPr/>
            </a:pPr>
            <a:r>
              <a:rPr lang="zh-CN" altLang="en-US" sz="1800" dirty="0">
                <a:solidFill>
                  <a:schemeClr val="bg1">
                    <a:alpha val="90000"/>
                  </a:schemeClr>
                </a:solidFill>
              </a:rPr>
              <a:t>答辩人：陈杰</a:t>
            </a:r>
            <a:endParaRPr lang="en-US" altLang="zh-CN" sz="1800" dirty="0">
              <a:solidFill>
                <a:schemeClr val="bg1">
                  <a:alpha val="90000"/>
                </a:schemeClr>
              </a:solidFill>
            </a:endParaRPr>
          </a:p>
        </p:txBody>
      </p:sp>
      <p:sp>
        <p:nvSpPr>
          <p:cNvPr id="9" name="文本框 8"/>
          <p:cNvSpPr txBox="1"/>
          <p:nvPr/>
        </p:nvSpPr>
        <p:spPr>
          <a:xfrm>
            <a:off x="4648201" y="3225536"/>
            <a:ext cx="2370966" cy="369332"/>
          </a:xfrm>
          <a:prstGeom prst="rect">
            <a:avLst/>
          </a:prstGeom>
          <a:noFill/>
        </p:spPr>
        <p:txBody>
          <a:bodyPr>
            <a:spAutoFit/>
          </a:bodyPr>
          <a:lstStyle/>
          <a:p>
            <a:pPr algn="ctr">
              <a:defRPr/>
            </a:pPr>
            <a:r>
              <a:rPr lang="zh-CN" altLang="en-US" sz="1800" dirty="0">
                <a:solidFill>
                  <a:schemeClr val="bg1">
                    <a:alpha val="90000"/>
                  </a:schemeClr>
                </a:solidFill>
              </a:rPr>
              <a:t>指导老师：杨枨老师</a:t>
            </a:r>
          </a:p>
        </p:txBody>
      </p:sp>
      <p:pic>
        <p:nvPicPr>
          <p:cNvPr id="2" name="Sensitive,Bogdan Bondarenko - 轻音乐、轻快">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24084" y="-791840"/>
            <a:ext cx="609600" cy="609600"/>
          </a:xfrm>
          <a:prstGeom prst="rect">
            <a:avLst/>
          </a:prstGeom>
        </p:spPr>
      </p:pic>
      <p:pic>
        <p:nvPicPr>
          <p:cNvPr id="10" name="图片 9">
            <a:extLst>
              <a:ext uri="{FF2B5EF4-FFF2-40B4-BE49-F238E27FC236}">
                <a16:creationId xmlns:a16="http://schemas.microsoft.com/office/drawing/2014/main" xmlns="" id="{C2A82C92-C257-4C34-8D4F-ECB590FCC1E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7723" y="274925"/>
            <a:ext cx="1462068" cy="1348027"/>
          </a:xfrm>
          <a:prstGeom prst="rect">
            <a:avLst/>
          </a:prstGeom>
        </p:spPr>
      </p:pic>
    </p:spTree>
    <p:extLst>
      <p:ext uri="{BB962C8B-B14F-4D97-AF65-F5344CB8AC3E}">
        <p14:creationId xmlns:p14="http://schemas.microsoft.com/office/powerpoint/2010/main" val="2956746720"/>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7" presetClass="entr" presetSubtype="1" fill="hold" grpId="0" nodeType="afterEffect">
                                  <p:stCondLst>
                                    <p:cond delay="0"/>
                                  </p:stCondLst>
                                  <p:iterate type="lt">
                                    <p:tmPct val="40000"/>
                                  </p:iterate>
                                  <p:childTnLst>
                                    <p:set>
                                      <p:cBhvr>
                                        <p:cTn id="9" dur="1" fill="hold">
                                          <p:stCondLst>
                                            <p:cond delay="0"/>
                                          </p:stCondLst>
                                        </p:cTn>
                                        <p:tgtEl>
                                          <p:spTgt spid="6"/>
                                        </p:tgtEl>
                                        <p:attrNameLst>
                                          <p:attrName>style.visibility</p:attrName>
                                        </p:attrNameLst>
                                      </p:cBhvr>
                                      <p:to>
                                        <p:strVal val="visible"/>
                                      </p:to>
                                    </p:set>
                                    <p:anim calcmode="lin" valueType="num">
                                      <p:cBhvr>
                                        <p:cTn id="10" dur="250" fill="hold"/>
                                        <p:tgtEl>
                                          <p:spTgt spid="6"/>
                                        </p:tgtEl>
                                        <p:attrNameLst>
                                          <p:attrName>ppt_x</p:attrName>
                                        </p:attrNameLst>
                                      </p:cBhvr>
                                      <p:tavLst>
                                        <p:tav tm="0">
                                          <p:val>
                                            <p:strVal val="#ppt_x"/>
                                          </p:val>
                                        </p:tav>
                                        <p:tav tm="100000">
                                          <p:val>
                                            <p:strVal val="#ppt_x"/>
                                          </p:val>
                                        </p:tav>
                                      </p:tavLst>
                                    </p:anim>
                                    <p:anim calcmode="lin" valueType="num">
                                      <p:cBhvr>
                                        <p:cTn id="11" dur="250" fill="hold"/>
                                        <p:tgtEl>
                                          <p:spTgt spid="6"/>
                                        </p:tgtEl>
                                        <p:attrNameLst>
                                          <p:attrName>ppt_y</p:attrName>
                                        </p:attrNameLst>
                                      </p:cBhvr>
                                      <p:tavLst>
                                        <p:tav tm="0">
                                          <p:val>
                                            <p:strVal val="#ppt_y-#ppt_h/2"/>
                                          </p:val>
                                        </p:tav>
                                        <p:tav tm="100000">
                                          <p:val>
                                            <p:strVal val="#ppt_y"/>
                                          </p:val>
                                        </p:tav>
                                      </p:tavLst>
                                    </p:anim>
                                    <p:anim calcmode="lin" valueType="num">
                                      <p:cBhvr>
                                        <p:cTn id="12" dur="250" fill="hold"/>
                                        <p:tgtEl>
                                          <p:spTgt spid="6"/>
                                        </p:tgtEl>
                                        <p:attrNameLst>
                                          <p:attrName>ppt_w</p:attrName>
                                        </p:attrNameLst>
                                      </p:cBhvr>
                                      <p:tavLst>
                                        <p:tav tm="0">
                                          <p:val>
                                            <p:strVal val="#ppt_w"/>
                                          </p:val>
                                        </p:tav>
                                        <p:tav tm="100000">
                                          <p:val>
                                            <p:strVal val="#ppt_w"/>
                                          </p:val>
                                        </p:tav>
                                      </p:tavLst>
                                    </p:anim>
                                    <p:anim calcmode="lin" valueType="num">
                                      <p:cBhvr>
                                        <p:cTn id="13" dur="250" fill="hold"/>
                                        <p:tgtEl>
                                          <p:spTgt spid="6"/>
                                        </p:tgtEl>
                                        <p:attrNameLst>
                                          <p:attrName>ppt_h</p:attrName>
                                        </p:attrNameLst>
                                      </p:cBhvr>
                                      <p:tavLst>
                                        <p:tav tm="0">
                                          <p:val>
                                            <p:fltVal val="0"/>
                                          </p:val>
                                        </p:tav>
                                        <p:tav tm="100000">
                                          <p:val>
                                            <p:strVal val="#ppt_h"/>
                                          </p:val>
                                        </p:tav>
                                      </p:tavLst>
                                    </p:anim>
                                  </p:childTnLst>
                                </p:cTn>
                              </p:par>
                            </p:childTnLst>
                          </p:cTn>
                        </p:par>
                        <p:par>
                          <p:cTn id="14" fill="hold">
                            <p:stCondLst>
                              <p:cond delay="850"/>
                            </p:stCondLst>
                            <p:childTnLst>
                              <p:par>
                                <p:cTn id="15" presetID="2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750"/>
                                        <p:tgtEl>
                                          <p:spTgt spid="7"/>
                                        </p:tgtEl>
                                      </p:cBhvr>
                                    </p:animEffect>
                                  </p:childTnLst>
                                </p:cTn>
                              </p:par>
                            </p:childTnLst>
                          </p:cTn>
                        </p:par>
                        <p:par>
                          <p:cTn id="18" fill="hold">
                            <p:stCondLst>
                              <p:cond delay="1600"/>
                            </p:stCondLst>
                            <p:childTnLst>
                              <p:par>
                                <p:cTn id="19" presetID="2" presetClass="entr" presetSubtype="4" decel="100000"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par>
                                <p:cTn id="23" presetID="2" presetClass="entr" presetSubtype="4" decel="10000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27" repeatCount="indefinite" fill="hold" display="0">
                  <p:stCondLst>
                    <p:cond delay="indefinite"/>
                  </p:stCondLst>
                  <p:endCondLst>
                    <p:cond evt="onStopAudio" delay="0">
                      <p:tgtEl>
                        <p:sldTgt/>
                      </p:tgtEl>
                    </p:cond>
                  </p:endCondLst>
                </p:cTn>
                <p:tgtEl>
                  <p:spTgt spid="2"/>
                </p:tgtEl>
              </p:cMediaNode>
            </p:audio>
          </p:childTnLst>
        </p:cTn>
      </p:par>
    </p:tnLst>
    <p:bldLst>
      <p:bldP spid="6" grpId="0"/>
      <p:bldP spid="7" grpId="0"/>
      <p:bldP spid="8"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625431" cy="414303"/>
            <a:chOff x="310460" y="277672"/>
            <a:chExt cx="1625431" cy="414303"/>
          </a:xfrm>
        </p:grpSpPr>
        <p:pic>
          <p:nvPicPr>
            <p:cNvPr id="60" name="图片 59"/>
            <p:cNvPicPr>
              <a:picLocks noChangeAspect="1"/>
            </p:cNvPicPr>
            <p:nvPr/>
          </p:nvPicPr>
          <p:blipFill>
            <a:blip r:embed="rId3"/>
            <a:stretch>
              <a:fillRect/>
            </a:stretch>
          </p:blipFill>
          <p:spPr>
            <a:xfrm>
              <a:off x="310460" y="277672"/>
              <a:ext cx="332755" cy="414303"/>
            </a:xfrm>
            <a:prstGeom prst="rect">
              <a:avLst/>
            </a:prstGeom>
          </p:spPr>
        </p:pic>
        <p:sp>
          <p:nvSpPr>
            <p:cNvPr id="62" name="文本框 61"/>
            <p:cNvSpPr txBox="1"/>
            <p:nvPr/>
          </p:nvSpPr>
          <p:spPr>
            <a:xfrm>
              <a:off x="476836" y="300157"/>
              <a:ext cx="1459055"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产品的状况</a:t>
              </a:r>
            </a:p>
          </p:txBody>
        </p:sp>
      </p:grpSp>
      <p:sp>
        <p:nvSpPr>
          <p:cNvPr id="4" name="矩形 3"/>
          <p:cNvSpPr/>
          <p:nvPr/>
        </p:nvSpPr>
        <p:spPr>
          <a:xfrm>
            <a:off x="5372100" y="1473607"/>
            <a:ext cx="3398520" cy="2377574"/>
          </a:xfrm>
          <a:prstGeom prst="rect">
            <a:avLst/>
          </a:prstGeom>
        </p:spPr>
        <p:txBody>
          <a:bodyPr wrap="square">
            <a:spAutoFit/>
          </a:bodyPr>
          <a:lstStyle/>
          <a:p>
            <a:r>
              <a:rPr lang="zh-CN" altLang="zh-CN" dirty="0">
                <a:solidFill>
                  <a:schemeClr val="bg1"/>
                </a:solidFill>
              </a:rPr>
              <a:t>在大学生活中爱玩游戏的朋友好找但是爱看书的朋友却不好找。为了让那些爱看书的同学有地方去交流自己的看书的心得，我们小组决定去制作一个关于图书交流的网页。我们的网页将会去采取模仿豆瓣图书的网页制作模式去制作。该网页支持用户对这本书进行评论点赞，让大家对这本书提出自己的观点互相交流。让用户在使用我们的网页时可以更加轻松的找到自己的笔友或者是志同道合的书友。这也符合绝大多数书友们的需求</a:t>
            </a:r>
            <a:endParaRPr lang="zh-CN" altLang="en-US" dirty="0">
              <a:solidFill>
                <a:schemeClr val="bg1"/>
              </a:solidFill>
            </a:endParaRPr>
          </a:p>
        </p:txBody>
      </p:sp>
      <p:pic>
        <p:nvPicPr>
          <p:cNvPr id="2050" name="Picture 2" descr="https://ss3.bdstatic.com/70cFv8Sh_Q1YnxGkpoWK1HF6hhy/it/u=3468110818,2961146757&amp;fm=26&amp;gp=0.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0460" y="1097280"/>
            <a:ext cx="49149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2044989"/>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2050"/>
                                        </p:tgtEl>
                                        <p:attrNameLst>
                                          <p:attrName>style.visibility</p:attrName>
                                        </p:attrNameLst>
                                      </p:cBhvr>
                                      <p:to>
                                        <p:strVal val="visible"/>
                                      </p:to>
                                    </p:set>
                                    <p:anim calcmode="lin" valueType="num">
                                      <p:cBhvr>
                                        <p:cTn id="13" dur="500" fill="hold"/>
                                        <p:tgtEl>
                                          <p:spTgt spid="2050"/>
                                        </p:tgtEl>
                                        <p:attrNameLst>
                                          <p:attrName>ppt_w</p:attrName>
                                        </p:attrNameLst>
                                      </p:cBhvr>
                                      <p:tavLst>
                                        <p:tav tm="0">
                                          <p:val>
                                            <p:fltVal val="0"/>
                                          </p:val>
                                        </p:tav>
                                        <p:tav tm="100000">
                                          <p:val>
                                            <p:strVal val="#ppt_w"/>
                                          </p:val>
                                        </p:tav>
                                      </p:tavLst>
                                    </p:anim>
                                    <p:anim calcmode="lin" valueType="num">
                                      <p:cBhvr>
                                        <p:cTn id="14" dur="500" fill="hold"/>
                                        <p:tgtEl>
                                          <p:spTgt spid="2050"/>
                                        </p:tgtEl>
                                        <p:attrNameLst>
                                          <p:attrName>ppt_h</p:attrName>
                                        </p:attrNameLst>
                                      </p:cBhvr>
                                      <p:tavLst>
                                        <p:tav tm="0">
                                          <p:val>
                                            <p:fltVal val="0"/>
                                          </p:val>
                                        </p:tav>
                                        <p:tav tm="100000">
                                          <p:val>
                                            <p:strVal val="#ppt_h"/>
                                          </p:val>
                                        </p:tav>
                                      </p:tavLst>
                                    </p:anim>
                                    <p:animEffect transition="in" filter="fade">
                                      <p:cBhvr>
                                        <p:cTn id="15" dur="500"/>
                                        <p:tgtEl>
                                          <p:spTgt spid="2050"/>
                                        </p:tgtEl>
                                      </p:cBhvr>
                                    </p:animEffect>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heel(1)">
                                      <p:cBhvr>
                                        <p:cTn id="2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alpha val="62000"/>
          </a:schemeClr>
        </a:solidFill>
        <a:effectLst/>
      </p:bgPr>
    </p:bg>
    <p:spTree>
      <p:nvGrpSpPr>
        <p:cNvPr id="1" name=""/>
        <p:cNvGrpSpPr/>
        <p:nvPr/>
      </p:nvGrpSpPr>
      <p:grpSpPr>
        <a:xfrm>
          <a:off x="0" y="0"/>
          <a:ext cx="0" cy="0"/>
          <a:chOff x="0" y="0"/>
          <a:chExt cx="0" cy="0"/>
        </a:xfrm>
      </p:grpSpPr>
      <p:grpSp>
        <p:nvGrpSpPr>
          <p:cNvPr id="28" name="组合 27"/>
          <p:cNvGrpSpPr/>
          <p:nvPr/>
        </p:nvGrpSpPr>
        <p:grpSpPr>
          <a:xfrm>
            <a:off x="310460" y="277672"/>
            <a:ext cx="1967920" cy="668816"/>
            <a:chOff x="310460" y="277672"/>
            <a:chExt cx="1373114" cy="668816"/>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27" name="文本框 26"/>
            <p:cNvSpPr txBox="1"/>
            <p:nvPr/>
          </p:nvSpPr>
          <p:spPr>
            <a:xfrm>
              <a:off x="476837" y="300157"/>
              <a:ext cx="1206737" cy="646331"/>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产品的功能</a:t>
              </a:r>
            </a:p>
          </p:txBody>
        </p:sp>
      </p:grpSp>
      <p:sp>
        <p:nvSpPr>
          <p:cNvPr id="2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3" name="矩形 32"/>
          <p:cNvSpPr/>
          <p:nvPr/>
        </p:nvSpPr>
        <p:spPr>
          <a:xfrm>
            <a:off x="548908" y="946488"/>
            <a:ext cx="3603992" cy="3624069"/>
          </a:xfrm>
          <a:prstGeom prst="rect">
            <a:avLst/>
          </a:prstGeom>
        </p:spPr>
        <p:txBody>
          <a:bodyPr wrap="square">
            <a:spAutoFit/>
          </a:bodyPr>
          <a:lstStyle/>
          <a:p>
            <a:r>
              <a:rPr lang="zh-CN" altLang="zh-CN" dirty="0">
                <a:solidFill>
                  <a:schemeClr val="bg1"/>
                </a:solidFill>
              </a:rPr>
              <a:t>用户身份下的功能：</a:t>
            </a:r>
          </a:p>
          <a:p>
            <a:r>
              <a:rPr lang="zh-CN" altLang="zh-CN" dirty="0">
                <a:solidFill>
                  <a:schemeClr val="bg1"/>
                </a:solidFill>
              </a:rPr>
              <a:t>用户注册：用户填写相关信息注册称为本网站的用户。</a:t>
            </a:r>
          </a:p>
          <a:p>
            <a:r>
              <a:rPr lang="zh-CN" altLang="zh-CN" dirty="0">
                <a:solidFill>
                  <a:schemeClr val="bg1"/>
                </a:solidFill>
              </a:rPr>
              <a:t>用户登陆：用户使用账号密码登陆网站。</a:t>
            </a:r>
          </a:p>
          <a:p>
            <a:r>
              <a:rPr lang="zh-CN" altLang="zh-CN" dirty="0">
                <a:solidFill>
                  <a:schemeClr val="bg1"/>
                </a:solidFill>
              </a:rPr>
              <a:t>书评发表：用户可以在相应的书籍页中给书籍打分和发表评价。</a:t>
            </a:r>
          </a:p>
          <a:p>
            <a:r>
              <a:rPr lang="zh-CN" altLang="zh-CN" dirty="0">
                <a:solidFill>
                  <a:schemeClr val="bg1"/>
                </a:solidFill>
              </a:rPr>
              <a:t>查看书评：用户可以浏览网站中书籍的评价。</a:t>
            </a:r>
          </a:p>
          <a:p>
            <a:r>
              <a:rPr lang="zh-CN" altLang="zh-CN" dirty="0">
                <a:solidFill>
                  <a:schemeClr val="bg1"/>
                </a:solidFill>
              </a:rPr>
              <a:t>修改个人信息：用户可以修改个人信息。</a:t>
            </a:r>
          </a:p>
          <a:p>
            <a:r>
              <a:rPr lang="zh-CN" altLang="zh-CN" dirty="0">
                <a:solidFill>
                  <a:schemeClr val="bg1"/>
                </a:solidFill>
              </a:rPr>
              <a:t>书籍搜索：用户可以搜索感兴趣的书籍查看。</a:t>
            </a:r>
          </a:p>
          <a:p>
            <a:r>
              <a:rPr lang="zh-CN" altLang="zh-CN" dirty="0">
                <a:solidFill>
                  <a:schemeClr val="bg1"/>
                </a:solidFill>
              </a:rPr>
              <a:t>评价删除：用户可以删除自己发表的评价。</a:t>
            </a:r>
          </a:p>
          <a:p>
            <a:r>
              <a:rPr lang="zh-CN" altLang="zh-CN" dirty="0">
                <a:solidFill>
                  <a:schemeClr val="bg1"/>
                </a:solidFill>
              </a:rPr>
              <a:t>上传书籍信息：用户可申请添加自己想分享的书籍。</a:t>
            </a:r>
          </a:p>
          <a:p>
            <a:r>
              <a:rPr lang="zh-CN" altLang="zh-CN" dirty="0">
                <a:solidFill>
                  <a:schemeClr val="bg1"/>
                </a:solidFill>
              </a:rPr>
              <a:t>意见反馈：如果搜索不到自己感兴趣的书籍，可进行反馈。</a:t>
            </a:r>
          </a:p>
          <a:p>
            <a:r>
              <a:rPr lang="zh-CN" altLang="zh-CN" dirty="0">
                <a:solidFill>
                  <a:schemeClr val="bg1"/>
                </a:solidFill>
              </a:rPr>
              <a:t>添加标签：添加自己喜爱的作者和喜爱的类型书籍。</a:t>
            </a:r>
          </a:p>
          <a:p>
            <a:r>
              <a:rPr lang="zh-CN" altLang="zh-CN" dirty="0">
                <a:solidFill>
                  <a:schemeClr val="bg1"/>
                </a:solidFill>
              </a:rPr>
              <a:t>点赞：为他人书评点赞。</a:t>
            </a:r>
          </a:p>
        </p:txBody>
      </p:sp>
      <p:sp>
        <p:nvSpPr>
          <p:cNvPr id="34" name="矩形 33"/>
          <p:cNvSpPr/>
          <p:nvPr/>
        </p:nvSpPr>
        <p:spPr>
          <a:xfrm>
            <a:off x="4922520" y="1050362"/>
            <a:ext cx="4023360" cy="3416320"/>
          </a:xfrm>
          <a:prstGeom prst="rect">
            <a:avLst/>
          </a:prstGeom>
        </p:spPr>
        <p:txBody>
          <a:bodyPr wrap="square">
            <a:spAutoFit/>
          </a:bodyPr>
          <a:lstStyle/>
          <a:p>
            <a:r>
              <a:rPr lang="zh-CN" altLang="zh-CN" dirty="0">
                <a:solidFill>
                  <a:schemeClr val="bg1"/>
                </a:solidFill>
              </a:rPr>
              <a:t>管理员身份下的功能：</a:t>
            </a:r>
          </a:p>
          <a:p>
            <a:r>
              <a:rPr lang="zh-CN" altLang="zh-CN" dirty="0">
                <a:solidFill>
                  <a:schemeClr val="bg1"/>
                </a:solidFill>
              </a:rPr>
              <a:t>删除用户：管理员可以对网站中的用户进行删除操作。</a:t>
            </a:r>
          </a:p>
          <a:p>
            <a:r>
              <a:rPr lang="zh-CN" altLang="zh-CN" dirty="0">
                <a:solidFill>
                  <a:schemeClr val="bg1"/>
                </a:solidFill>
              </a:rPr>
              <a:t>修改用户：管理员可以对网站中的用户进行修改信息的操作。</a:t>
            </a:r>
          </a:p>
          <a:p>
            <a:r>
              <a:rPr lang="zh-CN" altLang="zh-CN" dirty="0">
                <a:solidFill>
                  <a:schemeClr val="bg1"/>
                </a:solidFill>
              </a:rPr>
              <a:t>查询用户：管理员可以对网站中的用户进行查询信息的操作。</a:t>
            </a:r>
          </a:p>
          <a:p>
            <a:r>
              <a:rPr lang="zh-CN" altLang="zh-CN" dirty="0">
                <a:solidFill>
                  <a:schemeClr val="bg1"/>
                </a:solidFill>
              </a:rPr>
              <a:t>增加用户：管理员可以对网站中的用户增加新用户。</a:t>
            </a:r>
          </a:p>
          <a:p>
            <a:r>
              <a:rPr lang="zh-CN" altLang="zh-CN" dirty="0">
                <a:solidFill>
                  <a:schemeClr val="bg1"/>
                </a:solidFill>
              </a:rPr>
              <a:t>删除评价：管理员可以对网站中不恰当的评价或恶意评价进行删除。</a:t>
            </a:r>
          </a:p>
          <a:p>
            <a:r>
              <a:rPr lang="zh-CN" altLang="zh-CN" dirty="0">
                <a:solidFill>
                  <a:schemeClr val="bg1"/>
                </a:solidFill>
              </a:rPr>
              <a:t>置顶书评：管理员可以对某书籍页中有见解，独特的评价进行置顶。</a:t>
            </a:r>
          </a:p>
          <a:p>
            <a:r>
              <a:rPr lang="en-US" altLang="zh-CN" dirty="0">
                <a:solidFill>
                  <a:schemeClr val="bg1"/>
                </a:solidFill>
              </a:rPr>
              <a:t>	</a:t>
            </a:r>
            <a:r>
              <a:rPr lang="zh-CN" altLang="zh-CN" dirty="0">
                <a:solidFill>
                  <a:schemeClr val="bg1"/>
                </a:solidFill>
              </a:rPr>
              <a:t>添加书籍：向系统增加书籍信息，简介等。</a:t>
            </a:r>
          </a:p>
          <a:p>
            <a:r>
              <a:rPr lang="en-US" altLang="zh-CN" dirty="0">
                <a:solidFill>
                  <a:schemeClr val="bg1"/>
                </a:solidFill>
              </a:rPr>
              <a:t>	</a:t>
            </a:r>
            <a:r>
              <a:rPr lang="zh-CN" altLang="zh-CN" dirty="0">
                <a:solidFill>
                  <a:schemeClr val="bg1"/>
                </a:solidFill>
              </a:rPr>
              <a:t>修改书籍信息：添加书籍标签类型</a:t>
            </a:r>
          </a:p>
          <a:p>
            <a:r>
              <a:rPr lang="en-US" altLang="zh-CN" dirty="0">
                <a:solidFill>
                  <a:schemeClr val="bg1"/>
                </a:solidFill>
              </a:rPr>
              <a:t>	</a:t>
            </a:r>
            <a:r>
              <a:rPr lang="zh-CN" altLang="zh-CN" dirty="0">
                <a:solidFill>
                  <a:schemeClr val="bg1"/>
                </a:solidFill>
              </a:rPr>
              <a:t>修改作家信息：修改作家的信息</a:t>
            </a:r>
          </a:p>
          <a:p>
            <a:r>
              <a:rPr lang="en-US" altLang="zh-CN" dirty="0">
                <a:solidFill>
                  <a:schemeClr val="bg1"/>
                </a:solidFill>
              </a:rPr>
              <a:t>	</a:t>
            </a:r>
            <a:r>
              <a:rPr lang="zh-CN" altLang="zh-CN" dirty="0">
                <a:solidFill>
                  <a:schemeClr val="bg1"/>
                </a:solidFill>
              </a:rPr>
              <a:t>审核申请：对用户的反馈和申请作出审核</a:t>
            </a:r>
          </a:p>
        </p:txBody>
      </p:sp>
    </p:spTree>
    <p:extLst>
      <p:ext uri="{BB962C8B-B14F-4D97-AF65-F5344CB8AC3E}">
        <p14:creationId xmlns:p14="http://schemas.microsoft.com/office/powerpoint/2010/main" val="2353990262"/>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750" fill="hold"/>
                                        <p:tgtEl>
                                          <p:spTgt spid="28"/>
                                        </p:tgtEl>
                                        <p:attrNameLst>
                                          <p:attrName>ppt_x</p:attrName>
                                        </p:attrNameLst>
                                      </p:cBhvr>
                                      <p:tavLst>
                                        <p:tav tm="0">
                                          <p:val>
                                            <p:strVal val="0-#ppt_w/2"/>
                                          </p:val>
                                        </p:tav>
                                        <p:tav tm="100000">
                                          <p:val>
                                            <p:strVal val="#ppt_x"/>
                                          </p:val>
                                        </p:tav>
                                      </p:tavLst>
                                    </p:anim>
                                    <p:anim calcmode="lin" valueType="num">
                                      <p:cBhvr additive="base">
                                        <p:cTn id="8" dur="75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9144000" cy="51435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1130581003"/>
              </p:ext>
            </p:extLst>
          </p:nvPr>
        </p:nvGraphicFramePr>
        <p:xfrm>
          <a:off x="1386841" y="83820"/>
          <a:ext cx="5593080" cy="4896567"/>
        </p:xfrm>
        <a:graphic>
          <a:graphicData uri="http://schemas.openxmlformats.org/presentationml/2006/ole">
            <mc:AlternateContent xmlns:mc="http://schemas.openxmlformats.org/markup-compatibility/2006">
              <mc:Choice xmlns:v="urn:schemas-microsoft-com:vml" Requires="v">
                <p:oleObj spid="_x0000_s5138" name="Visio" r:id="rId3" imgW="8161126" imgH="7140137" progId="Visio.Drawing.15">
                  <p:embed/>
                </p:oleObj>
              </mc:Choice>
              <mc:Fallback>
                <p:oleObj name="Visio" r:id="rId3" imgW="8161126" imgH="7140137"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6841" y="83820"/>
                        <a:ext cx="5593080" cy="4896567"/>
                      </a:xfrm>
                      <a:prstGeom prst="rect">
                        <a:avLst/>
                      </a:prstGeom>
                      <a:noFill/>
                    </p:spPr>
                  </p:pic>
                </p:oleObj>
              </mc:Fallback>
            </mc:AlternateContent>
          </a:graphicData>
        </a:graphic>
      </p:graphicFrame>
    </p:spTree>
    <p:extLst>
      <p:ext uri="{BB962C8B-B14F-4D97-AF65-F5344CB8AC3E}">
        <p14:creationId xmlns:p14="http://schemas.microsoft.com/office/powerpoint/2010/main" val="8910403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2280339" cy="414303"/>
            <a:chOff x="310460" y="277672"/>
            <a:chExt cx="2280339" cy="414303"/>
          </a:xfrm>
        </p:grpSpPr>
        <p:pic>
          <p:nvPicPr>
            <p:cNvPr id="32" name="图片 31"/>
            <p:cNvPicPr>
              <a:picLocks noChangeAspect="1"/>
            </p:cNvPicPr>
            <p:nvPr/>
          </p:nvPicPr>
          <p:blipFill>
            <a:blip r:embed="rId3"/>
            <a:stretch>
              <a:fillRect/>
            </a:stretch>
          </p:blipFill>
          <p:spPr>
            <a:xfrm>
              <a:off x="310460" y="277672"/>
              <a:ext cx="332755" cy="414303"/>
            </a:xfrm>
            <a:prstGeom prst="rect">
              <a:avLst/>
            </a:prstGeom>
          </p:spPr>
        </p:pic>
        <p:sp>
          <p:nvSpPr>
            <p:cNvPr id="34" name="文本框 33"/>
            <p:cNvSpPr txBox="1"/>
            <p:nvPr/>
          </p:nvSpPr>
          <p:spPr>
            <a:xfrm>
              <a:off x="476836" y="300157"/>
              <a:ext cx="2113963"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用户类类和特性</a:t>
              </a:r>
            </a:p>
          </p:txBody>
        </p:sp>
      </p:grpSp>
      <p:sp>
        <p:nvSpPr>
          <p:cNvPr id="3" name="矩形 2"/>
          <p:cNvSpPr/>
          <p:nvPr/>
        </p:nvSpPr>
        <p:spPr>
          <a:xfrm>
            <a:off x="5623560" y="1769991"/>
            <a:ext cx="3284220" cy="1546577"/>
          </a:xfrm>
          <a:prstGeom prst="rect">
            <a:avLst/>
          </a:prstGeom>
        </p:spPr>
        <p:txBody>
          <a:bodyPr wrap="square">
            <a:spAutoFit/>
          </a:bodyPr>
          <a:lstStyle/>
          <a:p>
            <a:r>
              <a:rPr lang="zh-CN" altLang="zh-CN" dirty="0">
                <a:solidFill>
                  <a:schemeClr val="bg1"/>
                </a:solidFill>
              </a:rPr>
              <a:t>我们网站针对的是爱看书籍的用户。当然书籍也分很多类，我们的网址会对不同的用户喜欢的书籍进行分类。例如喜欢悬疑的书友可以点进悬疑类进行选择自己喜欢的书籍，然后我们会在书籍上的留言板上设置点赞功能。受到用户点赞数多的评论会采取置顶的方式让更多的用户看到</a:t>
            </a:r>
            <a:r>
              <a:rPr lang="zh-CN" altLang="zh-CN" dirty="0"/>
              <a:t>。</a:t>
            </a:r>
          </a:p>
        </p:txBody>
      </p:sp>
      <p:pic>
        <p:nvPicPr>
          <p:cNvPr id="614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5100" y="1270896"/>
            <a:ext cx="4691397" cy="3133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0958459"/>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6147"/>
                                        </p:tgtEl>
                                        <p:attrNameLst>
                                          <p:attrName>style.visibility</p:attrName>
                                        </p:attrNameLst>
                                      </p:cBhvr>
                                      <p:to>
                                        <p:strVal val="visible"/>
                                      </p:to>
                                    </p:set>
                                    <p:animEffect transition="in" filter="barn(inVertical)">
                                      <p:cBhvr>
                                        <p:cTn id="13" dur="500"/>
                                        <p:tgtEl>
                                          <p:spTgt spid="6147"/>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arn(inVertical)">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11400" y="277671"/>
            <a:ext cx="2280339" cy="414303"/>
            <a:chOff x="310460" y="277672"/>
            <a:chExt cx="2280339" cy="414303"/>
          </a:xfrm>
        </p:grpSpPr>
        <p:pic>
          <p:nvPicPr>
            <p:cNvPr id="4" name="图片 3"/>
            <p:cNvPicPr>
              <a:picLocks noChangeAspect="1"/>
            </p:cNvPicPr>
            <p:nvPr/>
          </p:nvPicPr>
          <p:blipFill>
            <a:blip r:embed="rId3"/>
            <a:stretch>
              <a:fillRect/>
            </a:stretch>
          </p:blipFill>
          <p:spPr>
            <a:xfrm>
              <a:off x="310460" y="277672"/>
              <a:ext cx="332755" cy="414303"/>
            </a:xfrm>
            <a:prstGeom prst="rect">
              <a:avLst/>
            </a:prstGeom>
          </p:spPr>
        </p:pic>
        <p:sp>
          <p:nvSpPr>
            <p:cNvPr id="5" name="文本框 33"/>
            <p:cNvSpPr txBox="1"/>
            <p:nvPr/>
          </p:nvSpPr>
          <p:spPr>
            <a:xfrm>
              <a:off x="476836" y="300157"/>
              <a:ext cx="2113963"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层次方框图</a:t>
              </a:r>
            </a:p>
          </p:txBody>
        </p:sp>
      </p:gr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 name="对象 1"/>
          <p:cNvGraphicFramePr>
            <a:graphicFrameLocks noChangeAspect="1"/>
          </p:cNvGraphicFramePr>
          <p:nvPr>
            <p:extLst>
              <p:ext uri="{D42A27DB-BD31-4B8C-83A1-F6EECF244321}">
                <p14:modId xmlns:p14="http://schemas.microsoft.com/office/powerpoint/2010/main" val="3612142179"/>
              </p:ext>
            </p:extLst>
          </p:nvPr>
        </p:nvGraphicFramePr>
        <p:xfrm>
          <a:off x="656473" y="920574"/>
          <a:ext cx="7831054" cy="3866213"/>
        </p:xfrm>
        <a:graphic>
          <a:graphicData uri="http://schemas.openxmlformats.org/presentationml/2006/ole">
            <mc:AlternateContent xmlns:mc="http://schemas.openxmlformats.org/markup-compatibility/2006">
              <mc:Choice xmlns:v="urn:schemas-microsoft-com:vml" Requires="v">
                <p:oleObj spid="_x0000_s6160" name="Visio" r:id="rId4" imgW="7345822" imgH="3626994" progId="Visio.Drawing.15">
                  <p:embed/>
                </p:oleObj>
              </mc:Choice>
              <mc:Fallback>
                <p:oleObj name="Visio" r:id="rId4" imgW="7345822" imgH="3626994" progId="Visio.Drawing.15">
                  <p:embed/>
                  <p:pic>
                    <p:nvPicPr>
                      <p:cNvPr id="0" name="对象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6473" y="920574"/>
                        <a:ext cx="7831054" cy="3866213"/>
                      </a:xfrm>
                      <a:prstGeom prst="rect">
                        <a:avLst/>
                      </a:prstGeom>
                      <a:noFill/>
                      <a:ln>
                        <a:noFill/>
                      </a:ln>
                    </p:spPr>
                  </p:pic>
                </p:oleObj>
              </mc:Fallback>
            </mc:AlternateContent>
          </a:graphicData>
        </a:graphic>
      </p:graphicFrame>
    </p:spTree>
    <p:extLst>
      <p:ext uri="{BB962C8B-B14F-4D97-AF65-F5344CB8AC3E}">
        <p14:creationId xmlns:p14="http://schemas.microsoft.com/office/powerpoint/2010/main" val="984929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2866757" y="2019402"/>
            <a:ext cx="4348365" cy="939618"/>
            <a:chOff x="2866757" y="2019402"/>
            <a:chExt cx="4348365" cy="939618"/>
          </a:xfrm>
        </p:grpSpPr>
        <p:sp>
          <p:nvSpPr>
            <p:cNvPr id="20" name="文本框 19"/>
            <p:cNvSpPr txBox="1"/>
            <p:nvPr/>
          </p:nvSpPr>
          <p:spPr>
            <a:xfrm>
              <a:off x="2866757" y="2251134"/>
              <a:ext cx="4348365" cy="707886"/>
            </a:xfrm>
            <a:prstGeom prst="rect">
              <a:avLst/>
            </a:prstGeom>
            <a:noFill/>
          </p:spPr>
          <p:txBody>
            <a:bodyPr wrap="square" rtlCol="0">
              <a:spAutoFit/>
            </a:bodyPr>
            <a:lstStyle/>
            <a:p>
              <a:pPr algn="ctr"/>
              <a:r>
                <a:rPr lang="zh-CN" altLang="en-US" sz="4000" dirty="0">
                  <a:solidFill>
                    <a:schemeClr val="bg1"/>
                  </a:solidFill>
                  <a:latin typeface="微软雅黑 Light" panose="020B0502040204020203" pitchFamily="34" charset="-122"/>
                  <a:ea typeface="微软雅黑 Light" panose="020B0502040204020203" pitchFamily="34" charset="-122"/>
                </a:rPr>
                <a:t>外部接口需求</a:t>
              </a:r>
            </a:p>
          </p:txBody>
        </p:sp>
        <p:sp>
          <p:nvSpPr>
            <p:cNvPr id="21" name="文本框 20"/>
            <p:cNvSpPr txBox="1"/>
            <p:nvPr/>
          </p:nvSpPr>
          <p:spPr>
            <a:xfrm>
              <a:off x="3229671" y="2019402"/>
              <a:ext cx="1659570" cy="307777"/>
            </a:xfrm>
            <a:prstGeom prst="rect">
              <a:avLst/>
            </a:prstGeom>
            <a:noFill/>
          </p:spPr>
          <p:txBody>
            <a:bodyPr wrap="square" rtlCol="0">
              <a:spAutoFit/>
            </a:bodyPr>
            <a:lstStyle/>
            <a:p>
              <a:r>
                <a:rPr lang="en-US" altLang="zh-CN" sz="1400" dirty="0">
                  <a:solidFill>
                    <a:schemeClr val="bg1"/>
                  </a:solidFill>
                  <a:latin typeface="微软雅黑 Light" panose="020B0502040204020203" pitchFamily="34" charset="-122"/>
                  <a:ea typeface="微软雅黑 Light" panose="020B0502040204020203" pitchFamily="34" charset="-122"/>
                </a:rPr>
                <a:t>PART THREE</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22" name="组合 21"/>
          <p:cNvGrpSpPr/>
          <p:nvPr/>
        </p:nvGrpSpPr>
        <p:grpSpPr>
          <a:xfrm>
            <a:off x="1928879" y="1944350"/>
            <a:ext cx="1129689" cy="1129689"/>
            <a:chOff x="1928879" y="1944350"/>
            <a:chExt cx="1129689" cy="1129689"/>
          </a:xfrm>
        </p:grpSpPr>
        <p:sp>
          <p:nvSpPr>
            <p:cNvPr id="23" name="椭圆 22"/>
            <p:cNvSpPr/>
            <p:nvPr/>
          </p:nvSpPr>
          <p:spPr>
            <a:xfrm>
              <a:off x="1928879" y="1944350"/>
              <a:ext cx="1129689" cy="112968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24" name="Freeform 18"/>
            <p:cNvSpPr>
              <a:spLocks noEditPoints="1"/>
            </p:cNvSpPr>
            <p:nvPr/>
          </p:nvSpPr>
          <p:spPr bwMode="auto">
            <a:xfrm>
              <a:off x="2155101" y="2105687"/>
              <a:ext cx="659346" cy="790830"/>
            </a:xfrm>
            <a:custGeom>
              <a:avLst/>
              <a:gdLst>
                <a:gd name="T0" fmla="*/ 456 w 456"/>
                <a:gd name="T1" fmla="*/ 528 h 548"/>
                <a:gd name="T2" fmla="*/ 436 w 456"/>
                <a:gd name="T3" fmla="*/ 548 h 548"/>
                <a:gd name="T4" fmla="*/ 84 w 456"/>
                <a:gd name="T5" fmla="*/ 548 h 548"/>
                <a:gd name="T6" fmla="*/ 0 w 456"/>
                <a:gd name="T7" fmla="*/ 464 h 548"/>
                <a:gd name="T8" fmla="*/ 84 w 456"/>
                <a:gd name="T9" fmla="*/ 380 h 548"/>
                <a:gd name="T10" fmla="*/ 436 w 456"/>
                <a:gd name="T11" fmla="*/ 380 h 548"/>
                <a:gd name="T12" fmla="*/ 456 w 456"/>
                <a:gd name="T13" fmla="*/ 399 h 548"/>
                <a:gd name="T14" fmla="*/ 436 w 456"/>
                <a:gd name="T15" fmla="*/ 419 h 548"/>
                <a:gd name="T16" fmla="*/ 90 w 456"/>
                <a:gd name="T17" fmla="*/ 419 h 548"/>
                <a:gd name="T18" fmla="*/ 45 w 456"/>
                <a:gd name="T19" fmla="*/ 464 h 548"/>
                <a:gd name="T20" fmla="*/ 90 w 456"/>
                <a:gd name="T21" fmla="*/ 509 h 548"/>
                <a:gd name="T22" fmla="*/ 436 w 456"/>
                <a:gd name="T23" fmla="*/ 509 h 548"/>
                <a:gd name="T24" fmla="*/ 456 w 456"/>
                <a:gd name="T25" fmla="*/ 528 h 548"/>
                <a:gd name="T26" fmla="*/ 235 w 456"/>
                <a:gd name="T27" fmla="*/ 78 h 548"/>
                <a:gd name="T28" fmla="*/ 309 w 456"/>
                <a:gd name="T29" fmla="*/ 6 h 548"/>
                <a:gd name="T30" fmla="*/ 309 w 456"/>
                <a:gd name="T31" fmla="*/ 0 h 548"/>
                <a:gd name="T32" fmla="*/ 303 w 456"/>
                <a:gd name="T33" fmla="*/ 0 h 548"/>
                <a:gd name="T34" fmla="*/ 228 w 456"/>
                <a:gd name="T35" fmla="*/ 72 h 548"/>
                <a:gd name="T36" fmla="*/ 229 w 456"/>
                <a:gd name="T37" fmla="*/ 77 h 548"/>
                <a:gd name="T38" fmla="*/ 235 w 456"/>
                <a:gd name="T39" fmla="*/ 78 h 548"/>
                <a:gd name="T40" fmla="*/ 372 w 456"/>
                <a:gd name="T41" fmla="*/ 137 h 548"/>
                <a:gd name="T42" fmla="*/ 295 w 456"/>
                <a:gd name="T43" fmla="*/ 85 h 548"/>
                <a:gd name="T44" fmla="*/ 232 w 456"/>
                <a:gd name="T45" fmla="*/ 98 h 548"/>
                <a:gd name="T46" fmla="*/ 170 w 456"/>
                <a:gd name="T47" fmla="*/ 85 h 548"/>
                <a:gd name="T48" fmla="*/ 93 w 456"/>
                <a:gd name="T49" fmla="*/ 137 h 548"/>
                <a:gd name="T50" fmla="*/ 175 w 456"/>
                <a:gd name="T51" fmla="*/ 341 h 548"/>
                <a:gd name="T52" fmla="*/ 232 w 456"/>
                <a:gd name="T53" fmla="*/ 328 h 548"/>
                <a:gd name="T54" fmla="*/ 290 w 456"/>
                <a:gd name="T55" fmla="*/ 341 h 548"/>
                <a:gd name="T56" fmla="*/ 372 w 456"/>
                <a:gd name="T57" fmla="*/ 137 h 548"/>
                <a:gd name="T58" fmla="*/ 172 w 456"/>
                <a:gd name="T59" fmla="*/ 126 h 548"/>
                <a:gd name="T60" fmla="*/ 168 w 456"/>
                <a:gd name="T61" fmla="*/ 126 h 548"/>
                <a:gd name="T62" fmla="*/ 128 w 456"/>
                <a:gd name="T63" fmla="*/ 161 h 548"/>
                <a:gd name="T64" fmla="*/ 119 w 456"/>
                <a:gd name="T65" fmla="*/ 169 h 548"/>
                <a:gd name="T66" fmla="*/ 118 w 456"/>
                <a:gd name="T67" fmla="*/ 169 h 548"/>
                <a:gd name="T68" fmla="*/ 116 w 456"/>
                <a:gd name="T69" fmla="*/ 168 h 548"/>
                <a:gd name="T70" fmla="*/ 109 w 456"/>
                <a:gd name="T71" fmla="*/ 157 h 548"/>
                <a:gd name="T72" fmla="*/ 168 w 456"/>
                <a:gd name="T73" fmla="*/ 106 h 548"/>
                <a:gd name="T74" fmla="*/ 173 w 456"/>
                <a:gd name="T75" fmla="*/ 106 h 548"/>
                <a:gd name="T76" fmla="*/ 181 w 456"/>
                <a:gd name="T77" fmla="*/ 117 h 548"/>
                <a:gd name="T78" fmla="*/ 172 w 456"/>
                <a:gd name="T79" fmla="*/ 126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6" h="548">
                  <a:moveTo>
                    <a:pt x="456" y="528"/>
                  </a:moveTo>
                  <a:cubicBezTo>
                    <a:pt x="456" y="539"/>
                    <a:pt x="447" y="548"/>
                    <a:pt x="436" y="548"/>
                  </a:cubicBezTo>
                  <a:cubicBezTo>
                    <a:pt x="84" y="548"/>
                    <a:pt x="84" y="548"/>
                    <a:pt x="84" y="548"/>
                  </a:cubicBezTo>
                  <a:cubicBezTo>
                    <a:pt x="38" y="548"/>
                    <a:pt x="0" y="510"/>
                    <a:pt x="0" y="464"/>
                  </a:cubicBezTo>
                  <a:cubicBezTo>
                    <a:pt x="0" y="417"/>
                    <a:pt x="38" y="380"/>
                    <a:pt x="84" y="380"/>
                  </a:cubicBezTo>
                  <a:cubicBezTo>
                    <a:pt x="436" y="380"/>
                    <a:pt x="436" y="380"/>
                    <a:pt x="436" y="380"/>
                  </a:cubicBezTo>
                  <a:cubicBezTo>
                    <a:pt x="447" y="380"/>
                    <a:pt x="456" y="389"/>
                    <a:pt x="456" y="399"/>
                  </a:cubicBezTo>
                  <a:cubicBezTo>
                    <a:pt x="456" y="410"/>
                    <a:pt x="447" y="419"/>
                    <a:pt x="436" y="419"/>
                  </a:cubicBezTo>
                  <a:cubicBezTo>
                    <a:pt x="90" y="419"/>
                    <a:pt x="90" y="419"/>
                    <a:pt x="90" y="419"/>
                  </a:cubicBezTo>
                  <a:cubicBezTo>
                    <a:pt x="65" y="419"/>
                    <a:pt x="45" y="439"/>
                    <a:pt x="45" y="464"/>
                  </a:cubicBezTo>
                  <a:cubicBezTo>
                    <a:pt x="45" y="488"/>
                    <a:pt x="65" y="509"/>
                    <a:pt x="90" y="509"/>
                  </a:cubicBezTo>
                  <a:cubicBezTo>
                    <a:pt x="436" y="509"/>
                    <a:pt x="436" y="509"/>
                    <a:pt x="436" y="509"/>
                  </a:cubicBezTo>
                  <a:cubicBezTo>
                    <a:pt x="447" y="509"/>
                    <a:pt x="456" y="518"/>
                    <a:pt x="456" y="528"/>
                  </a:cubicBezTo>
                  <a:close/>
                  <a:moveTo>
                    <a:pt x="235" y="78"/>
                  </a:moveTo>
                  <a:cubicBezTo>
                    <a:pt x="276" y="78"/>
                    <a:pt x="309" y="45"/>
                    <a:pt x="309" y="6"/>
                  </a:cubicBezTo>
                  <a:cubicBezTo>
                    <a:pt x="309" y="4"/>
                    <a:pt x="309" y="2"/>
                    <a:pt x="309" y="0"/>
                  </a:cubicBezTo>
                  <a:cubicBezTo>
                    <a:pt x="307" y="0"/>
                    <a:pt x="305" y="0"/>
                    <a:pt x="303" y="0"/>
                  </a:cubicBezTo>
                  <a:cubicBezTo>
                    <a:pt x="262" y="0"/>
                    <a:pt x="228" y="32"/>
                    <a:pt x="228" y="72"/>
                  </a:cubicBezTo>
                  <a:cubicBezTo>
                    <a:pt x="228" y="74"/>
                    <a:pt x="228" y="76"/>
                    <a:pt x="229" y="77"/>
                  </a:cubicBezTo>
                  <a:cubicBezTo>
                    <a:pt x="231" y="78"/>
                    <a:pt x="233" y="78"/>
                    <a:pt x="235" y="78"/>
                  </a:cubicBezTo>
                  <a:close/>
                  <a:moveTo>
                    <a:pt x="372" y="137"/>
                  </a:moveTo>
                  <a:cubicBezTo>
                    <a:pt x="357" y="102"/>
                    <a:pt x="321" y="85"/>
                    <a:pt x="295" y="85"/>
                  </a:cubicBezTo>
                  <a:cubicBezTo>
                    <a:pt x="263" y="85"/>
                    <a:pt x="257" y="98"/>
                    <a:pt x="232" y="98"/>
                  </a:cubicBezTo>
                  <a:cubicBezTo>
                    <a:pt x="208" y="98"/>
                    <a:pt x="202" y="85"/>
                    <a:pt x="170" y="85"/>
                  </a:cubicBezTo>
                  <a:cubicBezTo>
                    <a:pt x="143" y="85"/>
                    <a:pt x="108" y="102"/>
                    <a:pt x="93" y="137"/>
                  </a:cubicBezTo>
                  <a:cubicBezTo>
                    <a:pt x="62" y="207"/>
                    <a:pt x="114" y="341"/>
                    <a:pt x="175" y="341"/>
                  </a:cubicBezTo>
                  <a:cubicBezTo>
                    <a:pt x="199" y="341"/>
                    <a:pt x="210" y="328"/>
                    <a:pt x="232" y="328"/>
                  </a:cubicBezTo>
                  <a:cubicBezTo>
                    <a:pt x="255" y="328"/>
                    <a:pt x="265" y="341"/>
                    <a:pt x="290" y="341"/>
                  </a:cubicBezTo>
                  <a:cubicBezTo>
                    <a:pt x="351" y="341"/>
                    <a:pt x="403" y="207"/>
                    <a:pt x="372" y="137"/>
                  </a:cubicBezTo>
                  <a:close/>
                  <a:moveTo>
                    <a:pt x="172" y="126"/>
                  </a:moveTo>
                  <a:cubicBezTo>
                    <a:pt x="170" y="126"/>
                    <a:pt x="169" y="126"/>
                    <a:pt x="168" y="126"/>
                  </a:cubicBezTo>
                  <a:cubicBezTo>
                    <a:pt x="154" y="126"/>
                    <a:pt x="132" y="138"/>
                    <a:pt x="128" y="161"/>
                  </a:cubicBezTo>
                  <a:cubicBezTo>
                    <a:pt x="127" y="165"/>
                    <a:pt x="123" y="169"/>
                    <a:pt x="119" y="169"/>
                  </a:cubicBezTo>
                  <a:cubicBezTo>
                    <a:pt x="118" y="169"/>
                    <a:pt x="118" y="169"/>
                    <a:pt x="118" y="169"/>
                  </a:cubicBezTo>
                  <a:cubicBezTo>
                    <a:pt x="118" y="169"/>
                    <a:pt x="117" y="169"/>
                    <a:pt x="116" y="168"/>
                  </a:cubicBezTo>
                  <a:cubicBezTo>
                    <a:pt x="111" y="167"/>
                    <a:pt x="108" y="162"/>
                    <a:pt x="109" y="157"/>
                  </a:cubicBezTo>
                  <a:cubicBezTo>
                    <a:pt x="115" y="125"/>
                    <a:pt x="144" y="106"/>
                    <a:pt x="168" y="106"/>
                  </a:cubicBezTo>
                  <a:cubicBezTo>
                    <a:pt x="170" y="106"/>
                    <a:pt x="171" y="106"/>
                    <a:pt x="173" y="106"/>
                  </a:cubicBezTo>
                  <a:cubicBezTo>
                    <a:pt x="178" y="107"/>
                    <a:pt x="182" y="112"/>
                    <a:pt x="181" y="117"/>
                  </a:cubicBezTo>
                  <a:cubicBezTo>
                    <a:pt x="181" y="122"/>
                    <a:pt x="177" y="126"/>
                    <a:pt x="172" y="12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grpSp>
    </p:spTree>
    <p:extLst>
      <p:ext uri="{BB962C8B-B14F-4D97-AF65-F5344CB8AC3E}">
        <p14:creationId xmlns:p14="http://schemas.microsoft.com/office/powerpoint/2010/main" val="125033278"/>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250" fill="hold"/>
                                        <p:tgtEl>
                                          <p:spTgt spid="22"/>
                                        </p:tgtEl>
                                        <p:attrNameLst>
                                          <p:attrName>ppt_w</p:attrName>
                                        </p:attrNameLst>
                                      </p:cBhvr>
                                      <p:tavLst>
                                        <p:tav tm="0">
                                          <p:val>
                                            <p:fltVal val="0"/>
                                          </p:val>
                                        </p:tav>
                                        <p:tav tm="100000">
                                          <p:val>
                                            <p:strVal val="#ppt_w"/>
                                          </p:val>
                                        </p:tav>
                                      </p:tavLst>
                                    </p:anim>
                                    <p:anim calcmode="lin" valueType="num">
                                      <p:cBhvr>
                                        <p:cTn id="13" dur="250" fill="hold"/>
                                        <p:tgtEl>
                                          <p:spTgt spid="22"/>
                                        </p:tgtEl>
                                        <p:attrNameLst>
                                          <p:attrName>ppt_h</p:attrName>
                                        </p:attrNameLst>
                                      </p:cBhvr>
                                      <p:tavLst>
                                        <p:tav tm="0">
                                          <p:val>
                                            <p:fltVal val="0"/>
                                          </p:val>
                                        </p:tav>
                                        <p:tav tm="100000">
                                          <p:val>
                                            <p:strVal val="#ppt_h"/>
                                          </p:val>
                                        </p:tav>
                                      </p:tavLst>
                                    </p:anim>
                                    <p:animEffect transition="in" filter="fade">
                                      <p:cBhvr>
                                        <p:cTn id="14" dur="250"/>
                                        <p:tgtEl>
                                          <p:spTgt spid="22"/>
                                        </p:tgtEl>
                                      </p:cBhvr>
                                    </p:animEffect>
                                  </p:childTnLst>
                                </p:cTn>
                              </p:par>
                              <p:par>
                                <p:cTn id="15" presetID="6" presetClass="emph" presetSubtype="0" decel="100000" fill="hold" nodeType="withEffect">
                                  <p:stCondLst>
                                    <p:cond delay="200"/>
                                  </p:stCondLst>
                                  <p:childTnLst>
                                    <p:animScale>
                                      <p:cBhvr>
                                        <p:cTn id="16" dur="250" fill="hold"/>
                                        <p:tgtEl>
                                          <p:spTgt spid="22"/>
                                        </p:tgtEl>
                                      </p:cBhvr>
                                      <p:by x="110000" y="110000"/>
                                    </p:animScale>
                                  </p:childTnLst>
                                </p:cTn>
                              </p:par>
                              <p:par>
                                <p:cTn id="17" presetID="6" presetClass="emph" presetSubtype="0" decel="100000" fill="hold" nodeType="withEffect">
                                  <p:stCondLst>
                                    <p:cond delay="400"/>
                                  </p:stCondLst>
                                  <p:childTnLst>
                                    <p:animScale>
                                      <p:cBhvr>
                                        <p:cTn id="18" dur="250" fill="hold"/>
                                        <p:tgtEl>
                                          <p:spTgt spid="22"/>
                                        </p:tgtEl>
                                      </p:cBhvr>
                                      <p:by x="91000" y="91000"/>
                                    </p:animScale>
                                  </p:childTnLst>
                                </p:cTn>
                              </p:par>
                            </p:childTnLst>
                          </p:cTn>
                        </p:par>
                        <p:par>
                          <p:cTn id="19" fill="hold">
                            <p:stCondLst>
                              <p:cond delay="1150"/>
                            </p:stCondLst>
                            <p:childTnLst>
                              <p:par>
                                <p:cTn id="20" presetID="2" presetClass="entr" presetSubtype="2" decel="100000" fill="hold" nodeType="after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additive="base">
                                        <p:cTn id="22" dur="500" fill="hold"/>
                                        <p:tgtEl>
                                          <p:spTgt spid="19"/>
                                        </p:tgtEl>
                                        <p:attrNameLst>
                                          <p:attrName>ppt_x</p:attrName>
                                        </p:attrNameLst>
                                      </p:cBhvr>
                                      <p:tavLst>
                                        <p:tav tm="0">
                                          <p:val>
                                            <p:strVal val="1+#ppt_w/2"/>
                                          </p:val>
                                        </p:tav>
                                        <p:tav tm="100000">
                                          <p:val>
                                            <p:strVal val="#ppt_x"/>
                                          </p:val>
                                        </p:tav>
                                      </p:tavLst>
                                    </p:anim>
                                    <p:anim calcmode="lin" valueType="num">
                                      <p:cBhvr additive="base">
                                        <p:cTn id="23"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332223" cy="414303"/>
            <a:chOff x="310460" y="277672"/>
            <a:chExt cx="1332223" cy="414303"/>
          </a:xfrm>
        </p:grpSpPr>
        <p:pic>
          <p:nvPicPr>
            <p:cNvPr id="3" name="图片 2"/>
            <p:cNvPicPr>
              <a:picLocks noChangeAspect="1"/>
            </p:cNvPicPr>
            <p:nvPr/>
          </p:nvPicPr>
          <p:blipFill>
            <a:blip r:embed="rId2"/>
            <a:stretch>
              <a:fillRect/>
            </a:stretch>
          </p:blipFill>
          <p:spPr>
            <a:xfrm>
              <a:off x="310460" y="277672"/>
              <a:ext cx="332755" cy="414303"/>
            </a:xfrm>
            <a:prstGeom prst="rect">
              <a:avLst/>
            </a:prstGeom>
          </p:spPr>
        </p:pic>
        <p:sp>
          <p:nvSpPr>
            <p:cNvPr id="4" name="文本框 13"/>
            <p:cNvSpPr txBox="1"/>
            <p:nvPr/>
          </p:nvSpPr>
          <p:spPr>
            <a:xfrm>
              <a:off x="476837" y="300157"/>
              <a:ext cx="1165846"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用户界面</a:t>
              </a:r>
            </a:p>
          </p:txBody>
        </p:sp>
      </p:grpSp>
      <p:pic>
        <p:nvPicPr>
          <p:cNvPr id="7" name="AXU0.png"/>
          <p:cNvPicPr/>
          <p:nvPr/>
        </p:nvPicPr>
        <p:blipFill>
          <a:blip r:embed="rId3"/>
          <a:stretch>
            <a:fillRect/>
          </a:stretch>
        </p:blipFill>
        <p:spPr>
          <a:xfrm>
            <a:off x="4983309" y="318055"/>
            <a:ext cx="3232437" cy="4689763"/>
          </a:xfrm>
          <a:prstGeom prst="rect">
            <a:avLst/>
          </a:prstGeom>
        </p:spPr>
      </p:pic>
      <p:graphicFrame>
        <p:nvGraphicFramePr>
          <p:cNvPr id="5" name="表格 4"/>
          <p:cNvGraphicFramePr>
            <a:graphicFrameLocks noGrp="1"/>
          </p:cNvGraphicFramePr>
          <p:nvPr>
            <p:extLst>
              <p:ext uri="{D42A27DB-BD31-4B8C-83A1-F6EECF244321}">
                <p14:modId xmlns:p14="http://schemas.microsoft.com/office/powerpoint/2010/main" val="3432159296"/>
              </p:ext>
            </p:extLst>
          </p:nvPr>
        </p:nvGraphicFramePr>
        <p:xfrm>
          <a:off x="573943" y="803558"/>
          <a:ext cx="3304172" cy="4204261"/>
        </p:xfrm>
        <a:graphic>
          <a:graphicData uri="http://schemas.openxmlformats.org/drawingml/2006/table">
            <a:tbl>
              <a:tblPr firstRow="1" firstCol="1" bandRow="1">
                <a:tableStyleId>{5C22544A-7EE6-4342-B048-85BDC9FD1C3A}</a:tableStyleId>
              </a:tblPr>
              <a:tblGrid>
                <a:gridCol w="1268712"/>
                <a:gridCol w="2035460"/>
              </a:tblGrid>
              <a:tr h="91396">
                <a:tc>
                  <a:txBody>
                    <a:bodyPr/>
                    <a:lstStyle/>
                    <a:p>
                      <a:pPr>
                        <a:spcBef>
                          <a:spcPts val="300"/>
                        </a:spcBef>
                        <a:spcAft>
                          <a:spcPts val="300"/>
                        </a:spcAft>
                      </a:pPr>
                      <a:r>
                        <a:rPr lang="en-US" sz="500">
                          <a:effectLst/>
                        </a:rPr>
                        <a:t>脚注</a:t>
                      </a:r>
                      <a:endParaRPr lang="zh-CN" sz="500" b="1">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交互</a:t>
                      </a:r>
                      <a:endParaRPr lang="zh-CN" sz="500" b="1">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1</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主界面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2</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登陆界面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3</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注册界面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4</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搜索结果页</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5</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书籍界面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6</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书籍界面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7</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书籍界面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8</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书籍界面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9</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书籍界面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10</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书籍界面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11</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作者页面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12</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作者页面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13</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作者页面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14</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a:effectLst/>
                        </a:rPr>
                        <a:t>鼠标单击 时:</a:t>
                      </a:r>
                      <a:br>
                        <a:rPr lang="en-US" sz="500">
                          <a:effectLst/>
                        </a:rPr>
                      </a:br>
                      <a:r>
                        <a:rPr lang="en-US" sz="500">
                          <a:effectLst/>
                        </a:rPr>
                        <a:t>  Case 1:</a:t>
                      </a:r>
                      <a:br>
                        <a:rPr lang="en-US" sz="500">
                          <a:effectLst/>
                        </a:rPr>
                      </a:br>
                      <a:r>
                        <a:rPr lang="en-US" sz="500">
                          <a:effectLst/>
                        </a:rPr>
                        <a:t>    在 当前窗口 打开 标签分类页面</a:t>
                      </a:r>
                      <a:endParaRPr lang="zh-CN" sz="500">
                        <a:effectLst/>
                        <a:latin typeface="Arial"/>
                        <a:ea typeface="宋体"/>
                        <a:cs typeface="Times New Roman"/>
                      </a:endParaRPr>
                    </a:p>
                  </a:txBody>
                  <a:tcPr marL="27669" marR="27669" marT="0" marB="0"/>
                </a:tc>
              </a:tr>
              <a:tr h="274191">
                <a:tc>
                  <a:txBody>
                    <a:bodyPr/>
                    <a:lstStyle/>
                    <a:p>
                      <a:pPr>
                        <a:spcBef>
                          <a:spcPts val="300"/>
                        </a:spcBef>
                        <a:spcAft>
                          <a:spcPts val="300"/>
                        </a:spcAft>
                      </a:pPr>
                      <a:r>
                        <a:rPr lang="en-US" sz="500">
                          <a:effectLst/>
                        </a:rPr>
                        <a:t>15</a:t>
                      </a:r>
                      <a:endParaRPr lang="zh-CN" sz="500">
                        <a:effectLst/>
                        <a:latin typeface="Arial"/>
                        <a:ea typeface="宋体"/>
                        <a:cs typeface="Times New Roman"/>
                      </a:endParaRPr>
                    </a:p>
                  </a:txBody>
                  <a:tcPr marL="27669" marR="27669" marT="0" marB="0"/>
                </a:tc>
                <a:tc>
                  <a:txBody>
                    <a:bodyPr/>
                    <a:lstStyle/>
                    <a:p>
                      <a:pPr>
                        <a:spcBef>
                          <a:spcPts val="300"/>
                        </a:spcBef>
                        <a:spcAft>
                          <a:spcPts val="300"/>
                        </a:spcAft>
                      </a:pPr>
                      <a:r>
                        <a:rPr lang="en-US" sz="500" dirty="0" err="1">
                          <a:effectLst/>
                        </a:rPr>
                        <a:t>鼠标单击</a:t>
                      </a:r>
                      <a:r>
                        <a:rPr lang="en-US" sz="500" dirty="0">
                          <a:effectLst/>
                        </a:rPr>
                        <a:t> 时:</a:t>
                      </a:r>
                      <a:br>
                        <a:rPr lang="en-US" sz="500" dirty="0">
                          <a:effectLst/>
                        </a:rPr>
                      </a:br>
                      <a:r>
                        <a:rPr lang="en-US" sz="500" dirty="0">
                          <a:effectLst/>
                        </a:rPr>
                        <a:t>  Case 1:</a:t>
                      </a:r>
                      <a:br>
                        <a:rPr lang="en-US" sz="500" dirty="0">
                          <a:effectLst/>
                        </a:rPr>
                      </a:br>
                      <a:r>
                        <a:rPr lang="en-US" sz="500" dirty="0">
                          <a:effectLst/>
                        </a:rPr>
                        <a:t>    在 </a:t>
                      </a:r>
                      <a:r>
                        <a:rPr lang="en-US" sz="500" dirty="0" err="1">
                          <a:effectLst/>
                        </a:rPr>
                        <a:t>当前窗口</a:t>
                      </a:r>
                      <a:r>
                        <a:rPr lang="en-US" sz="500" dirty="0">
                          <a:effectLst/>
                        </a:rPr>
                        <a:t> </a:t>
                      </a:r>
                      <a:r>
                        <a:rPr lang="en-US" sz="500" dirty="0" err="1">
                          <a:effectLst/>
                        </a:rPr>
                        <a:t>打开</a:t>
                      </a:r>
                      <a:r>
                        <a:rPr lang="en-US" sz="500" dirty="0">
                          <a:effectLst/>
                        </a:rPr>
                        <a:t> </a:t>
                      </a:r>
                      <a:r>
                        <a:rPr lang="en-US" sz="500" dirty="0" err="1">
                          <a:effectLst/>
                        </a:rPr>
                        <a:t>书籍界面</a:t>
                      </a:r>
                      <a:endParaRPr lang="zh-CN" sz="500" dirty="0">
                        <a:effectLst/>
                        <a:latin typeface="Arial"/>
                        <a:ea typeface="宋体"/>
                        <a:cs typeface="Times New Roman"/>
                      </a:endParaRPr>
                    </a:p>
                  </a:txBody>
                  <a:tcPr marL="27669" marR="27669" marT="0" marB="0"/>
                </a:tc>
              </a:tr>
            </a:tbl>
          </a:graphicData>
        </a:graphic>
      </p:graphicFrame>
    </p:spTree>
    <p:extLst>
      <p:ext uri="{BB962C8B-B14F-4D97-AF65-F5344CB8AC3E}">
        <p14:creationId xmlns:p14="http://schemas.microsoft.com/office/powerpoint/2010/main" val="2180666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a:extLst>
              <a:ext uri="{FF2B5EF4-FFF2-40B4-BE49-F238E27FC236}">
                <a16:creationId xmlns:a16="http://schemas.microsoft.com/office/drawing/2014/main" xmlns="" id="{2A9185E7-AC68-491A-9DF8-D15B26AA70E0}"/>
              </a:ext>
            </a:extLst>
          </p:cNvPr>
          <p:cNvGraphicFramePr>
            <a:graphicFrameLocks noGrp="1"/>
          </p:cNvGraphicFramePr>
          <p:nvPr>
            <p:extLst>
              <p:ext uri="{D42A27DB-BD31-4B8C-83A1-F6EECF244321}">
                <p14:modId xmlns:p14="http://schemas.microsoft.com/office/powerpoint/2010/main" val="46579252"/>
              </p:ext>
            </p:extLst>
          </p:nvPr>
        </p:nvGraphicFramePr>
        <p:xfrm>
          <a:off x="628650" y="1474381"/>
          <a:ext cx="2079108" cy="2197348"/>
        </p:xfrm>
        <a:graphic>
          <a:graphicData uri="http://schemas.openxmlformats.org/drawingml/2006/table">
            <a:tbl>
              <a:tblPr firstRow="1" firstCol="1" bandRow="1">
                <a:tableStyleId>{5C22544A-7EE6-4342-B048-85BDC9FD1C3A}</a:tableStyleId>
              </a:tblPr>
              <a:tblGrid>
                <a:gridCol w="1039554">
                  <a:extLst>
                    <a:ext uri="{9D8B030D-6E8A-4147-A177-3AD203B41FA5}">
                      <a16:colId xmlns:a16="http://schemas.microsoft.com/office/drawing/2014/main" xmlns="" val="2837359408"/>
                    </a:ext>
                  </a:extLst>
                </a:gridCol>
                <a:gridCol w="1039554">
                  <a:extLst>
                    <a:ext uri="{9D8B030D-6E8A-4147-A177-3AD203B41FA5}">
                      <a16:colId xmlns:a16="http://schemas.microsoft.com/office/drawing/2014/main" xmlns="" val="3482653474"/>
                    </a:ext>
                  </a:extLst>
                </a:gridCol>
              </a:tblGrid>
              <a:tr h="244150">
                <a:tc>
                  <a:txBody>
                    <a:bodyPr/>
                    <a:lstStyle/>
                    <a:p>
                      <a:pPr>
                        <a:spcBef>
                          <a:spcPts val="300"/>
                        </a:spcBef>
                        <a:spcAft>
                          <a:spcPts val="300"/>
                        </a:spcAft>
                      </a:pPr>
                      <a:r>
                        <a:rPr lang="en-US" sz="800">
                          <a:effectLst/>
                        </a:rPr>
                        <a:t>脚注</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xmlns="" val="2231643732"/>
                  </a:ext>
                </a:extLst>
              </a:tr>
              <a:tr h="976599">
                <a:tc>
                  <a:txBody>
                    <a:bodyPr/>
                    <a:lstStyle/>
                    <a:p>
                      <a:pPr>
                        <a:spcBef>
                          <a:spcPts val="300"/>
                        </a:spcBef>
                        <a:spcAft>
                          <a:spcPts val="300"/>
                        </a:spcAft>
                      </a:pPr>
                      <a:r>
                        <a:rPr lang="en-US" sz="800">
                          <a:effectLst/>
                        </a:rPr>
                        <a:t>1</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用户主页界面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xmlns="" val="1737593671"/>
                  </a:ext>
                </a:extLst>
              </a:tr>
              <a:tr h="976599">
                <a:tc>
                  <a:txBody>
                    <a:bodyPr/>
                    <a:lstStyle/>
                    <a:p>
                      <a:pPr>
                        <a:spcBef>
                          <a:spcPts val="300"/>
                        </a:spcBef>
                        <a:spcAft>
                          <a:spcPts val="300"/>
                        </a:spcAft>
                      </a:pPr>
                      <a:r>
                        <a:rPr lang="en-US" sz="800">
                          <a:effectLst/>
                        </a:rPr>
                        <a:t>2</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dirty="0">
                          <a:effectLst/>
                        </a:rPr>
                        <a:t>鼠标单击 时</a:t>
                      </a:r>
                      <a:r>
                        <a:rPr lang="en-US" sz="800" dirty="0">
                          <a:effectLst/>
                        </a:rPr>
                        <a:t>:</a:t>
                      </a:r>
                      <a:br>
                        <a:rPr lang="en-US" sz="800" dirty="0">
                          <a:effectLst/>
                        </a:rPr>
                      </a:br>
                      <a:r>
                        <a:rPr lang="en-US" sz="800" dirty="0">
                          <a:effectLst/>
                        </a:rPr>
                        <a:t>  Case 1:</a:t>
                      </a:r>
                      <a:br>
                        <a:rPr lang="en-US" sz="800" dirty="0">
                          <a:effectLst/>
                        </a:rPr>
                      </a:br>
                      <a:r>
                        <a:rPr lang="en-US" sz="800" dirty="0">
                          <a:effectLst/>
                        </a:rPr>
                        <a:t>    </a:t>
                      </a:r>
                      <a:r>
                        <a:rPr lang="zh-CN" sz="800" dirty="0">
                          <a:effectLst/>
                        </a:rPr>
                        <a:t>在 当前窗口 打开 主界面</a:t>
                      </a:r>
                      <a:endParaRPr lang="zh-CN" sz="800" dirty="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xmlns="" val="606577974"/>
                  </a:ext>
                </a:extLst>
              </a:tr>
            </a:tbl>
          </a:graphicData>
        </a:graphic>
      </p:graphicFrame>
      <p:sp>
        <p:nvSpPr>
          <p:cNvPr id="4" name="文本框 3">
            <a:extLst>
              <a:ext uri="{FF2B5EF4-FFF2-40B4-BE49-F238E27FC236}">
                <a16:creationId xmlns:a16="http://schemas.microsoft.com/office/drawing/2014/main" xmlns="" id="{B7BF371D-8D84-4D07-B3C2-234514129B81}"/>
              </a:ext>
            </a:extLst>
          </p:cNvPr>
          <p:cNvSpPr txBox="1"/>
          <p:nvPr/>
        </p:nvSpPr>
        <p:spPr>
          <a:xfrm>
            <a:off x="723014" y="340242"/>
            <a:ext cx="1481470" cy="300082"/>
          </a:xfrm>
          <a:prstGeom prst="rect">
            <a:avLst/>
          </a:prstGeom>
          <a:noFill/>
        </p:spPr>
        <p:txBody>
          <a:bodyPr wrap="square" rtlCol="0">
            <a:spAutoFit/>
          </a:bodyPr>
          <a:lstStyle/>
          <a:p>
            <a:r>
              <a:rPr lang="zh-CN" altLang="en-US" dirty="0">
                <a:solidFill>
                  <a:schemeClr val="bg1"/>
                </a:solidFill>
              </a:rPr>
              <a:t>登录注册</a:t>
            </a:r>
          </a:p>
        </p:txBody>
      </p:sp>
      <p:pic>
        <p:nvPicPr>
          <p:cNvPr id="5" name="AXU2.png"/>
          <p:cNvPicPr/>
          <p:nvPr/>
        </p:nvPicPr>
        <p:blipFill>
          <a:blip r:embed="rId2"/>
          <a:stretch>
            <a:fillRect/>
          </a:stretch>
        </p:blipFill>
        <p:spPr>
          <a:xfrm>
            <a:off x="4059381" y="1274618"/>
            <a:ext cx="4246419" cy="2973949"/>
          </a:xfrm>
          <a:prstGeom prst="rect">
            <a:avLst/>
          </a:prstGeom>
        </p:spPr>
      </p:pic>
      <p:pic>
        <p:nvPicPr>
          <p:cNvPr id="6" name="AXU3.png"/>
          <p:cNvPicPr/>
          <p:nvPr/>
        </p:nvPicPr>
        <p:blipFill>
          <a:blip r:embed="rId3"/>
          <a:stretch>
            <a:fillRect/>
          </a:stretch>
        </p:blipFill>
        <p:spPr>
          <a:xfrm>
            <a:off x="3349769" y="737946"/>
            <a:ext cx="5551777" cy="4047291"/>
          </a:xfrm>
          <a:prstGeom prst="rect">
            <a:avLst/>
          </a:prstGeom>
        </p:spPr>
      </p:pic>
    </p:spTree>
    <p:extLst>
      <p:ext uri="{BB962C8B-B14F-4D97-AF65-F5344CB8AC3E}">
        <p14:creationId xmlns:p14="http://schemas.microsoft.com/office/powerpoint/2010/main" val="8040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heel(1)">
                                      <p:cBhvr>
                                        <p:cTn id="12"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XU3.png">
            <a:extLst>
              <a:ext uri="{FF2B5EF4-FFF2-40B4-BE49-F238E27FC236}">
                <a16:creationId xmlns:a16="http://schemas.microsoft.com/office/drawing/2014/main" xmlns="" id="{EBA71BA8-EBDE-4B58-9E5B-C1243AD65A05}"/>
              </a:ext>
            </a:extLst>
          </p:cNvPr>
          <p:cNvPicPr/>
          <p:nvPr/>
        </p:nvPicPr>
        <p:blipFill>
          <a:blip r:embed="rId2"/>
          <a:stretch>
            <a:fillRect/>
          </a:stretch>
        </p:blipFill>
        <p:spPr>
          <a:xfrm>
            <a:off x="3905694" y="119269"/>
            <a:ext cx="4912522" cy="4904962"/>
          </a:xfrm>
          <a:prstGeom prst="rect">
            <a:avLst/>
          </a:prstGeom>
        </p:spPr>
      </p:pic>
      <p:graphicFrame>
        <p:nvGraphicFramePr>
          <p:cNvPr id="3" name="表格 2">
            <a:extLst>
              <a:ext uri="{FF2B5EF4-FFF2-40B4-BE49-F238E27FC236}">
                <a16:creationId xmlns:a16="http://schemas.microsoft.com/office/drawing/2014/main" xmlns="" id="{996929B8-4BCF-452D-B599-8479DE23A7BB}"/>
              </a:ext>
            </a:extLst>
          </p:cNvPr>
          <p:cNvGraphicFramePr>
            <a:graphicFrameLocks noGrp="1"/>
          </p:cNvGraphicFramePr>
          <p:nvPr>
            <p:extLst>
              <p:ext uri="{D42A27DB-BD31-4B8C-83A1-F6EECF244321}">
                <p14:modId xmlns:p14="http://schemas.microsoft.com/office/powerpoint/2010/main" val="708015745"/>
              </p:ext>
            </p:extLst>
          </p:nvPr>
        </p:nvGraphicFramePr>
        <p:xfrm>
          <a:off x="699534" y="1637414"/>
          <a:ext cx="2185434" cy="2470959"/>
        </p:xfrm>
        <a:graphic>
          <a:graphicData uri="http://schemas.openxmlformats.org/drawingml/2006/table">
            <a:tbl>
              <a:tblPr firstRow="1" firstCol="1" bandRow="1">
                <a:tableStyleId>{5C22544A-7EE6-4342-B048-85BDC9FD1C3A}</a:tableStyleId>
              </a:tblPr>
              <a:tblGrid>
                <a:gridCol w="1092717">
                  <a:extLst>
                    <a:ext uri="{9D8B030D-6E8A-4147-A177-3AD203B41FA5}">
                      <a16:colId xmlns:a16="http://schemas.microsoft.com/office/drawing/2014/main" xmlns="" val="2069426143"/>
                    </a:ext>
                  </a:extLst>
                </a:gridCol>
                <a:gridCol w="1092717">
                  <a:extLst>
                    <a:ext uri="{9D8B030D-6E8A-4147-A177-3AD203B41FA5}">
                      <a16:colId xmlns:a16="http://schemas.microsoft.com/office/drawing/2014/main" xmlns="" val="4125858342"/>
                    </a:ext>
                  </a:extLst>
                </a:gridCol>
              </a:tblGrid>
              <a:tr h="164731">
                <a:tc>
                  <a:txBody>
                    <a:bodyPr/>
                    <a:lstStyle/>
                    <a:p>
                      <a:pPr>
                        <a:spcBef>
                          <a:spcPts val="300"/>
                        </a:spcBef>
                        <a:spcAft>
                          <a:spcPts val="300"/>
                        </a:spcAft>
                      </a:pPr>
                      <a:r>
                        <a:rPr lang="en-US" sz="800">
                          <a:effectLst/>
                        </a:rPr>
                        <a:t>脚注</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xmlns="" val="3009885595"/>
                  </a:ext>
                </a:extLst>
              </a:tr>
              <a:tr h="494192">
                <a:tc>
                  <a:txBody>
                    <a:bodyPr/>
                    <a:lstStyle/>
                    <a:p>
                      <a:pPr>
                        <a:spcBef>
                          <a:spcPts val="300"/>
                        </a:spcBef>
                        <a:spcAft>
                          <a:spcPts val="300"/>
                        </a:spcAft>
                      </a:pPr>
                      <a:r>
                        <a:rPr lang="en-US" sz="800">
                          <a:effectLst/>
                        </a:rPr>
                        <a:t>1</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主界面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xmlns="" val="3425564449"/>
                  </a:ext>
                </a:extLst>
              </a:tr>
              <a:tr h="494192">
                <a:tc>
                  <a:txBody>
                    <a:bodyPr/>
                    <a:lstStyle/>
                    <a:p>
                      <a:pPr>
                        <a:spcBef>
                          <a:spcPts val="300"/>
                        </a:spcBef>
                        <a:spcAft>
                          <a:spcPts val="300"/>
                        </a:spcAft>
                      </a:pPr>
                      <a:r>
                        <a:rPr lang="en-US" sz="800">
                          <a:effectLst/>
                        </a:rPr>
                        <a:t>2</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主界面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xmlns="" val="1534866991"/>
                  </a:ext>
                </a:extLst>
              </a:tr>
              <a:tr h="658922">
                <a:tc>
                  <a:txBody>
                    <a:bodyPr/>
                    <a:lstStyle/>
                    <a:p>
                      <a:pPr>
                        <a:spcBef>
                          <a:spcPts val="300"/>
                        </a:spcBef>
                        <a:spcAft>
                          <a:spcPts val="300"/>
                        </a:spcAft>
                      </a:pPr>
                      <a:r>
                        <a:rPr lang="en-US" sz="800">
                          <a:effectLst/>
                        </a:rPr>
                        <a:t>3</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搜索结果页</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xmlns="" val="639152972"/>
                  </a:ext>
                </a:extLst>
              </a:tr>
              <a:tr h="658922">
                <a:tc>
                  <a:txBody>
                    <a:bodyPr/>
                    <a:lstStyle/>
                    <a:p>
                      <a:pPr>
                        <a:spcBef>
                          <a:spcPts val="300"/>
                        </a:spcBef>
                        <a:spcAft>
                          <a:spcPts val="300"/>
                        </a:spcAft>
                      </a:pPr>
                      <a:r>
                        <a:rPr lang="en-US" sz="800">
                          <a:effectLst/>
                        </a:rPr>
                        <a:t>4</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dirty="0">
                          <a:effectLst/>
                        </a:rPr>
                        <a:t>鼠标单击 时</a:t>
                      </a:r>
                      <a:r>
                        <a:rPr lang="en-US" sz="800" dirty="0">
                          <a:effectLst/>
                        </a:rPr>
                        <a:t>:</a:t>
                      </a:r>
                      <a:br>
                        <a:rPr lang="en-US" sz="800" dirty="0">
                          <a:effectLst/>
                        </a:rPr>
                      </a:br>
                      <a:r>
                        <a:rPr lang="en-US" sz="800" dirty="0">
                          <a:effectLst/>
                        </a:rPr>
                        <a:t>  Case 1:</a:t>
                      </a:r>
                      <a:br>
                        <a:rPr lang="en-US" sz="800" dirty="0">
                          <a:effectLst/>
                        </a:rPr>
                      </a:br>
                      <a:r>
                        <a:rPr lang="en-US" sz="800" dirty="0">
                          <a:effectLst/>
                        </a:rPr>
                        <a:t>    </a:t>
                      </a:r>
                      <a:r>
                        <a:rPr lang="zh-CN" sz="800" dirty="0">
                          <a:effectLst/>
                        </a:rPr>
                        <a:t>在 当前窗口 打开 书籍界面</a:t>
                      </a:r>
                      <a:endParaRPr lang="zh-CN" sz="800" dirty="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xmlns="" val="4151606173"/>
                  </a:ext>
                </a:extLst>
              </a:tr>
            </a:tbl>
          </a:graphicData>
        </a:graphic>
      </p:graphicFrame>
      <p:sp>
        <p:nvSpPr>
          <p:cNvPr id="4" name="文本框 3">
            <a:extLst>
              <a:ext uri="{FF2B5EF4-FFF2-40B4-BE49-F238E27FC236}">
                <a16:creationId xmlns:a16="http://schemas.microsoft.com/office/drawing/2014/main" xmlns="" id="{4981EC30-7438-41BC-96B9-04504A8F7286}"/>
              </a:ext>
            </a:extLst>
          </p:cNvPr>
          <p:cNvSpPr txBox="1"/>
          <p:nvPr/>
        </p:nvSpPr>
        <p:spPr>
          <a:xfrm>
            <a:off x="701749" y="460744"/>
            <a:ext cx="1524000" cy="300082"/>
          </a:xfrm>
          <a:prstGeom prst="rect">
            <a:avLst/>
          </a:prstGeom>
          <a:noFill/>
        </p:spPr>
        <p:txBody>
          <a:bodyPr wrap="square" rtlCol="0">
            <a:spAutoFit/>
          </a:bodyPr>
          <a:lstStyle/>
          <a:p>
            <a:r>
              <a:rPr lang="zh-CN" altLang="en-US" dirty="0">
                <a:solidFill>
                  <a:schemeClr val="bg1"/>
                </a:solidFill>
              </a:rPr>
              <a:t>用户主页</a:t>
            </a:r>
          </a:p>
        </p:txBody>
      </p:sp>
    </p:spTree>
    <p:extLst>
      <p:ext uri="{BB962C8B-B14F-4D97-AF65-F5344CB8AC3E}">
        <p14:creationId xmlns:p14="http://schemas.microsoft.com/office/powerpoint/2010/main" val="22036360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36418" y="748145"/>
            <a:ext cx="1614055" cy="7135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忘记密码</a:t>
            </a:r>
            <a:endParaRPr lang="zh-CN" altLang="en-US" dirty="0"/>
          </a:p>
        </p:txBody>
      </p:sp>
      <p:pic>
        <p:nvPicPr>
          <p:cNvPr id="3" name="AXU4.png"/>
          <p:cNvPicPr/>
          <p:nvPr/>
        </p:nvPicPr>
        <p:blipFill>
          <a:blip r:embed="rId2"/>
          <a:stretch>
            <a:fillRect/>
          </a:stretch>
        </p:blipFill>
        <p:spPr>
          <a:xfrm>
            <a:off x="5568660" y="607218"/>
            <a:ext cx="2996696" cy="3914775"/>
          </a:xfrm>
          <a:prstGeom prst="rect">
            <a:avLst/>
          </a:prstGeom>
        </p:spPr>
      </p:pic>
      <p:pic>
        <p:nvPicPr>
          <p:cNvPr id="4" name="AXU6.png"/>
          <p:cNvPicPr/>
          <p:nvPr/>
        </p:nvPicPr>
        <p:blipFill>
          <a:blip r:embed="rId3"/>
          <a:stretch>
            <a:fillRect/>
          </a:stretch>
        </p:blipFill>
        <p:spPr>
          <a:xfrm>
            <a:off x="2464594" y="607218"/>
            <a:ext cx="2804247" cy="3827101"/>
          </a:xfrm>
          <a:prstGeom prst="rect">
            <a:avLst/>
          </a:prstGeom>
        </p:spPr>
      </p:pic>
    </p:spTree>
    <p:extLst>
      <p:ext uri="{BB962C8B-B14F-4D97-AF65-F5344CB8AC3E}">
        <p14:creationId xmlns:p14="http://schemas.microsoft.com/office/powerpoint/2010/main" val="335923042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68" name="组合 67"/>
          <p:cNvGrpSpPr/>
          <p:nvPr/>
        </p:nvGrpSpPr>
        <p:grpSpPr>
          <a:xfrm>
            <a:off x="6828" y="1746368"/>
            <a:ext cx="2765362" cy="964005"/>
            <a:chOff x="219753" y="1976522"/>
            <a:chExt cx="2765362" cy="964005"/>
          </a:xfrm>
        </p:grpSpPr>
        <p:sp>
          <p:nvSpPr>
            <p:cNvPr id="69" name="文本框 38"/>
            <p:cNvSpPr txBox="1"/>
            <p:nvPr/>
          </p:nvSpPr>
          <p:spPr>
            <a:xfrm>
              <a:off x="219753" y="2417307"/>
              <a:ext cx="2741158" cy="523220"/>
            </a:xfrm>
            <a:prstGeom prst="rect">
              <a:avLst/>
            </a:prstGeom>
            <a:noFill/>
          </p:spPr>
          <p:txBody>
            <a:bodyPr wrap="square" rtlCol="0">
              <a:spAutoFit/>
            </a:bodyPr>
            <a:lstStyle/>
            <a:p>
              <a:pPr algn="r"/>
              <a:r>
                <a:rPr lang="en-US" altLang="zh-CN" sz="2800" dirty="0">
                  <a:solidFill>
                    <a:schemeClr val="bg1"/>
                  </a:solidFill>
                  <a:latin typeface="微软雅黑 Light" panose="020B0502040204020203" pitchFamily="34" charset="-122"/>
                  <a:ea typeface="微软雅黑 Light" panose="020B0502040204020203" pitchFamily="34" charset="-122"/>
                </a:rPr>
                <a:t>CONTENTS</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sp>
          <p:nvSpPr>
            <p:cNvPr id="70" name="文本框 11"/>
            <p:cNvSpPr txBox="1"/>
            <p:nvPr/>
          </p:nvSpPr>
          <p:spPr>
            <a:xfrm>
              <a:off x="1979712" y="1976522"/>
              <a:ext cx="1005403" cy="584775"/>
            </a:xfrm>
            <a:prstGeom prst="rect">
              <a:avLst/>
            </a:prstGeom>
            <a:noFill/>
          </p:spPr>
          <p:txBody>
            <a:bodyPr wrap="none" rtlCol="0">
              <a:spAutoFit/>
            </a:bodyPr>
            <a:lstStyle/>
            <a:p>
              <a:r>
                <a:rPr lang="zh-CN" altLang="en-US" sz="3200" dirty="0">
                  <a:solidFill>
                    <a:schemeClr val="bg1"/>
                  </a:solidFill>
                  <a:latin typeface="微软雅黑 Light" panose="020B0502040204020203" pitchFamily="34" charset="-122"/>
                  <a:ea typeface="微软雅黑 Light" panose="020B0502040204020203" pitchFamily="34" charset="-122"/>
                </a:rPr>
                <a:t>目录</a:t>
              </a:r>
            </a:p>
          </p:txBody>
        </p:sp>
      </p:grpSp>
      <p:sp>
        <p:nvSpPr>
          <p:cNvPr id="71" name="文本框 18"/>
          <p:cNvSpPr txBox="1"/>
          <p:nvPr/>
        </p:nvSpPr>
        <p:spPr>
          <a:xfrm>
            <a:off x="3777339" y="1890560"/>
            <a:ext cx="646331"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引言</a:t>
            </a:r>
          </a:p>
        </p:txBody>
      </p:sp>
      <p:grpSp>
        <p:nvGrpSpPr>
          <p:cNvPr id="72" name="组合 71"/>
          <p:cNvGrpSpPr/>
          <p:nvPr/>
        </p:nvGrpSpPr>
        <p:grpSpPr>
          <a:xfrm>
            <a:off x="3339925" y="1817614"/>
            <a:ext cx="430237" cy="523220"/>
            <a:chOff x="3552850" y="2047768"/>
            <a:chExt cx="430237" cy="523220"/>
          </a:xfrm>
        </p:grpSpPr>
        <p:sp>
          <p:nvSpPr>
            <p:cNvPr id="73" name="文本框 16"/>
            <p:cNvSpPr txBox="1"/>
            <p:nvPr/>
          </p:nvSpPr>
          <p:spPr>
            <a:xfrm>
              <a:off x="3552850" y="2047768"/>
              <a:ext cx="322524"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1</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74" name="直接连接符 73"/>
            <p:cNvCxnSpPr/>
            <p:nvPr/>
          </p:nvCxnSpPr>
          <p:spPr>
            <a:xfrm flipH="1">
              <a:off x="3736631" y="2227402"/>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5" name="文本框 21"/>
          <p:cNvSpPr txBox="1"/>
          <p:nvPr/>
        </p:nvSpPr>
        <p:spPr>
          <a:xfrm>
            <a:off x="6493494" y="1909117"/>
            <a:ext cx="1800493"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其他非公能需求</a:t>
            </a:r>
          </a:p>
        </p:txBody>
      </p:sp>
      <p:grpSp>
        <p:nvGrpSpPr>
          <p:cNvPr id="76" name="组合 75"/>
          <p:cNvGrpSpPr/>
          <p:nvPr/>
        </p:nvGrpSpPr>
        <p:grpSpPr>
          <a:xfrm>
            <a:off x="5994443" y="1827832"/>
            <a:ext cx="492830" cy="523220"/>
            <a:chOff x="6077896" y="2057986"/>
            <a:chExt cx="492830" cy="523220"/>
          </a:xfrm>
        </p:grpSpPr>
        <p:sp>
          <p:nvSpPr>
            <p:cNvPr id="77" name="文本框 20"/>
            <p:cNvSpPr txBox="1"/>
            <p:nvPr/>
          </p:nvSpPr>
          <p:spPr>
            <a:xfrm>
              <a:off x="6077896" y="2057986"/>
              <a:ext cx="385042"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5</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78" name="直接连接符 77"/>
            <p:cNvCxnSpPr/>
            <p:nvPr/>
          </p:nvCxnSpPr>
          <p:spPr>
            <a:xfrm flipH="1">
              <a:off x="6324270" y="2227402"/>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9" name="文本框 24"/>
          <p:cNvSpPr txBox="1"/>
          <p:nvPr/>
        </p:nvSpPr>
        <p:spPr>
          <a:xfrm>
            <a:off x="3777339" y="2469942"/>
            <a:ext cx="1107996"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综合描述</a:t>
            </a:r>
          </a:p>
        </p:txBody>
      </p:sp>
      <p:grpSp>
        <p:nvGrpSpPr>
          <p:cNvPr id="80" name="组合 79"/>
          <p:cNvGrpSpPr/>
          <p:nvPr/>
        </p:nvGrpSpPr>
        <p:grpSpPr>
          <a:xfrm>
            <a:off x="3303858" y="2396996"/>
            <a:ext cx="466304" cy="523220"/>
            <a:chOff x="3516783" y="2627150"/>
            <a:chExt cx="466304" cy="523220"/>
          </a:xfrm>
        </p:grpSpPr>
        <p:sp>
          <p:nvSpPr>
            <p:cNvPr id="81" name="文本框 23"/>
            <p:cNvSpPr txBox="1"/>
            <p:nvPr/>
          </p:nvSpPr>
          <p:spPr>
            <a:xfrm>
              <a:off x="3516783" y="2627150"/>
              <a:ext cx="394659"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2</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82" name="直接连接符 81"/>
            <p:cNvCxnSpPr/>
            <p:nvPr/>
          </p:nvCxnSpPr>
          <p:spPr>
            <a:xfrm flipH="1">
              <a:off x="3736631" y="2806784"/>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83" name="文本框 27"/>
          <p:cNvSpPr txBox="1"/>
          <p:nvPr/>
        </p:nvSpPr>
        <p:spPr>
          <a:xfrm>
            <a:off x="6493494" y="2494719"/>
            <a:ext cx="1107996"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参考资料</a:t>
            </a:r>
          </a:p>
        </p:txBody>
      </p:sp>
      <p:grpSp>
        <p:nvGrpSpPr>
          <p:cNvPr id="84" name="组合 83"/>
          <p:cNvGrpSpPr/>
          <p:nvPr/>
        </p:nvGrpSpPr>
        <p:grpSpPr>
          <a:xfrm>
            <a:off x="5994443" y="2407214"/>
            <a:ext cx="492830" cy="523220"/>
            <a:chOff x="6077896" y="2637368"/>
            <a:chExt cx="492830" cy="523220"/>
          </a:xfrm>
        </p:grpSpPr>
        <p:sp>
          <p:nvSpPr>
            <p:cNvPr id="85" name="文本框 26"/>
            <p:cNvSpPr txBox="1"/>
            <p:nvPr/>
          </p:nvSpPr>
          <p:spPr>
            <a:xfrm>
              <a:off x="6077896" y="2637368"/>
              <a:ext cx="385042"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6</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86" name="直接连接符 85"/>
            <p:cNvCxnSpPr/>
            <p:nvPr/>
          </p:nvCxnSpPr>
          <p:spPr>
            <a:xfrm flipH="1">
              <a:off x="6324270" y="2806784"/>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87" name="文本框 30"/>
          <p:cNvSpPr txBox="1"/>
          <p:nvPr/>
        </p:nvSpPr>
        <p:spPr>
          <a:xfrm>
            <a:off x="3777339" y="3043685"/>
            <a:ext cx="1569660"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外部接口需求</a:t>
            </a:r>
          </a:p>
        </p:txBody>
      </p:sp>
      <p:grpSp>
        <p:nvGrpSpPr>
          <p:cNvPr id="88" name="组合 87"/>
          <p:cNvGrpSpPr/>
          <p:nvPr/>
        </p:nvGrpSpPr>
        <p:grpSpPr>
          <a:xfrm>
            <a:off x="3303858" y="2970739"/>
            <a:ext cx="466304" cy="523220"/>
            <a:chOff x="3516783" y="3200893"/>
            <a:chExt cx="466304" cy="523220"/>
          </a:xfrm>
        </p:grpSpPr>
        <p:sp>
          <p:nvSpPr>
            <p:cNvPr id="89" name="文本框 29"/>
            <p:cNvSpPr txBox="1"/>
            <p:nvPr/>
          </p:nvSpPr>
          <p:spPr>
            <a:xfrm>
              <a:off x="3516783" y="3200893"/>
              <a:ext cx="394659"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3</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90" name="直接连接符 89"/>
            <p:cNvCxnSpPr/>
            <p:nvPr/>
          </p:nvCxnSpPr>
          <p:spPr>
            <a:xfrm flipH="1">
              <a:off x="3736631" y="3380527"/>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1" name="文本框 33"/>
          <p:cNvSpPr txBox="1"/>
          <p:nvPr/>
        </p:nvSpPr>
        <p:spPr>
          <a:xfrm>
            <a:off x="6493494" y="3068462"/>
            <a:ext cx="1107996"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分工评价</a:t>
            </a:r>
          </a:p>
        </p:txBody>
      </p:sp>
      <p:grpSp>
        <p:nvGrpSpPr>
          <p:cNvPr id="92" name="组合 91"/>
          <p:cNvGrpSpPr/>
          <p:nvPr/>
        </p:nvGrpSpPr>
        <p:grpSpPr>
          <a:xfrm>
            <a:off x="5997649" y="2980957"/>
            <a:ext cx="489624" cy="523220"/>
            <a:chOff x="6081102" y="3211111"/>
            <a:chExt cx="489624" cy="523220"/>
          </a:xfrm>
        </p:grpSpPr>
        <p:sp>
          <p:nvSpPr>
            <p:cNvPr id="93" name="文本框 32"/>
            <p:cNvSpPr txBox="1"/>
            <p:nvPr/>
          </p:nvSpPr>
          <p:spPr>
            <a:xfrm>
              <a:off x="6081102" y="3211111"/>
              <a:ext cx="378630"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7</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94" name="直接连接符 93"/>
            <p:cNvCxnSpPr/>
            <p:nvPr/>
          </p:nvCxnSpPr>
          <p:spPr>
            <a:xfrm flipH="1">
              <a:off x="6324270" y="3380527"/>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95" name="直接连接符 94"/>
          <p:cNvCxnSpPr/>
          <p:nvPr/>
        </p:nvCxnSpPr>
        <p:spPr>
          <a:xfrm>
            <a:off x="3065535" y="1909117"/>
            <a:ext cx="0" cy="154723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xmlns="" id="{A4FB7386-41AE-4E10-965E-60966BE1CDAF}"/>
              </a:ext>
            </a:extLst>
          </p:cNvPr>
          <p:cNvSpPr txBox="1"/>
          <p:nvPr/>
        </p:nvSpPr>
        <p:spPr>
          <a:xfrm>
            <a:off x="3807718" y="3576463"/>
            <a:ext cx="1569660"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系统功能需求</a:t>
            </a:r>
          </a:p>
        </p:txBody>
      </p:sp>
      <p:grpSp>
        <p:nvGrpSpPr>
          <p:cNvPr id="35" name="组合 34">
            <a:extLst>
              <a:ext uri="{FF2B5EF4-FFF2-40B4-BE49-F238E27FC236}">
                <a16:creationId xmlns:a16="http://schemas.microsoft.com/office/drawing/2014/main" xmlns="" id="{E070FBBD-A01E-4BE3-9187-E409857E6161}"/>
              </a:ext>
            </a:extLst>
          </p:cNvPr>
          <p:cNvGrpSpPr/>
          <p:nvPr/>
        </p:nvGrpSpPr>
        <p:grpSpPr>
          <a:xfrm>
            <a:off x="3306262" y="3488958"/>
            <a:ext cx="495235" cy="523220"/>
            <a:chOff x="6075491" y="3211111"/>
            <a:chExt cx="495235" cy="523220"/>
          </a:xfrm>
        </p:grpSpPr>
        <p:sp>
          <p:nvSpPr>
            <p:cNvPr id="36" name="文本框 32">
              <a:extLst>
                <a:ext uri="{FF2B5EF4-FFF2-40B4-BE49-F238E27FC236}">
                  <a16:creationId xmlns:a16="http://schemas.microsoft.com/office/drawing/2014/main" xmlns="" id="{F08F019F-D591-4C11-8DF3-C97C3DE170F7}"/>
                </a:ext>
              </a:extLst>
            </p:cNvPr>
            <p:cNvSpPr txBox="1"/>
            <p:nvPr/>
          </p:nvSpPr>
          <p:spPr>
            <a:xfrm>
              <a:off x="6075491" y="3211111"/>
              <a:ext cx="389851"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4</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37" name="直接连接符 36">
              <a:extLst>
                <a:ext uri="{FF2B5EF4-FFF2-40B4-BE49-F238E27FC236}">
                  <a16:creationId xmlns:a16="http://schemas.microsoft.com/office/drawing/2014/main" xmlns="" id="{7437D085-44C5-49DF-B6FF-874DF2A895BC}"/>
                </a:ext>
              </a:extLst>
            </p:cNvPr>
            <p:cNvCxnSpPr/>
            <p:nvPr/>
          </p:nvCxnSpPr>
          <p:spPr>
            <a:xfrm flipH="1">
              <a:off x="6324270" y="3380527"/>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74097830"/>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decel="66667" fill="hold" nodeType="afterEffect">
                                  <p:stCondLst>
                                    <p:cond delay="0"/>
                                  </p:stCondLst>
                                  <p:childTnLst>
                                    <p:set>
                                      <p:cBhvr>
                                        <p:cTn id="11" dur="1" fill="hold">
                                          <p:stCondLst>
                                            <p:cond delay="0"/>
                                          </p:stCondLst>
                                        </p:cTn>
                                        <p:tgtEl>
                                          <p:spTgt spid="68"/>
                                        </p:tgtEl>
                                        <p:attrNameLst>
                                          <p:attrName>style.visibility</p:attrName>
                                        </p:attrNameLst>
                                      </p:cBhvr>
                                      <p:to>
                                        <p:strVal val="visible"/>
                                      </p:to>
                                    </p:set>
                                    <p:anim calcmode="lin" valueType="num">
                                      <p:cBhvr additive="base">
                                        <p:cTn id="12" dur="500" fill="hold"/>
                                        <p:tgtEl>
                                          <p:spTgt spid="68"/>
                                        </p:tgtEl>
                                        <p:attrNameLst>
                                          <p:attrName>ppt_x</p:attrName>
                                        </p:attrNameLst>
                                      </p:cBhvr>
                                      <p:tavLst>
                                        <p:tav tm="0">
                                          <p:val>
                                            <p:strVal val="0-#ppt_w/2"/>
                                          </p:val>
                                        </p:tav>
                                        <p:tav tm="100000">
                                          <p:val>
                                            <p:strVal val="#ppt_x"/>
                                          </p:val>
                                        </p:tav>
                                      </p:tavLst>
                                    </p:anim>
                                    <p:anim calcmode="lin" valueType="num">
                                      <p:cBhvr additive="base">
                                        <p:cTn id="13" dur="500" fill="hold"/>
                                        <p:tgtEl>
                                          <p:spTgt spid="68"/>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1" fill="hold" nodeType="afterEffect">
                                  <p:stCondLst>
                                    <p:cond delay="0"/>
                                  </p:stCondLst>
                                  <p:childTnLst>
                                    <p:set>
                                      <p:cBhvr>
                                        <p:cTn id="16" dur="1" fill="hold">
                                          <p:stCondLst>
                                            <p:cond delay="0"/>
                                          </p:stCondLst>
                                        </p:cTn>
                                        <p:tgtEl>
                                          <p:spTgt spid="95"/>
                                        </p:tgtEl>
                                        <p:attrNameLst>
                                          <p:attrName>style.visibility</p:attrName>
                                        </p:attrNameLst>
                                      </p:cBhvr>
                                      <p:to>
                                        <p:strVal val="visible"/>
                                      </p:to>
                                    </p:set>
                                    <p:anim calcmode="lin" valueType="num">
                                      <p:cBhvr additive="base">
                                        <p:cTn id="17" dur="500" fill="hold"/>
                                        <p:tgtEl>
                                          <p:spTgt spid="95"/>
                                        </p:tgtEl>
                                        <p:attrNameLst>
                                          <p:attrName>ppt_x</p:attrName>
                                        </p:attrNameLst>
                                      </p:cBhvr>
                                      <p:tavLst>
                                        <p:tav tm="0">
                                          <p:val>
                                            <p:strVal val="#ppt_x"/>
                                          </p:val>
                                        </p:tav>
                                        <p:tav tm="100000">
                                          <p:val>
                                            <p:strVal val="#ppt_x"/>
                                          </p:val>
                                        </p:tav>
                                      </p:tavLst>
                                    </p:anim>
                                    <p:anim calcmode="lin" valueType="num">
                                      <p:cBhvr additive="base">
                                        <p:cTn id="18" dur="500" fill="hold"/>
                                        <p:tgtEl>
                                          <p:spTgt spid="95"/>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72"/>
                                        </p:tgtEl>
                                        <p:attrNameLst>
                                          <p:attrName>style.visibility</p:attrName>
                                        </p:attrNameLst>
                                      </p:cBhvr>
                                      <p:to>
                                        <p:strVal val="visible"/>
                                      </p:to>
                                    </p:set>
                                    <p:animEffect transition="in" filter="fade">
                                      <p:cBhvr>
                                        <p:cTn id="22" dur="1000"/>
                                        <p:tgtEl>
                                          <p:spTgt spid="72"/>
                                        </p:tgtEl>
                                      </p:cBhvr>
                                    </p:animEffect>
                                  </p:childTnLst>
                                </p:cTn>
                              </p:par>
                              <p:par>
                                <p:cTn id="23" presetID="56" presetClass="path" presetSubtype="0" accel="50000" decel="50000" fill="hold" nodeType="withEffect">
                                  <p:stCondLst>
                                    <p:cond delay="0"/>
                                  </p:stCondLst>
                                  <p:childTnLst>
                                    <p:animMotion origin="layout" path="M -0.03733 0.04136 L 4.72222E-6 -9.87654E-7 " pathEditMode="relative" rAng="0" ptsTypes="AA">
                                      <p:cBhvr>
                                        <p:cTn id="24" dur="700" fill="hold"/>
                                        <p:tgtEl>
                                          <p:spTgt spid="72"/>
                                        </p:tgtEl>
                                        <p:attrNameLst>
                                          <p:attrName>ppt_x</p:attrName>
                                          <p:attrName>ppt_y</p:attrName>
                                        </p:attrNameLst>
                                      </p:cBhvr>
                                      <p:rCtr x="1858" y="-2068"/>
                                    </p:animMotion>
                                  </p:childTnLst>
                                </p:cTn>
                              </p:par>
                              <p:par>
                                <p:cTn id="25" presetID="22" presetClass="entr" presetSubtype="8" fill="hold" grpId="0" nodeType="withEffect">
                                  <p:stCondLst>
                                    <p:cond delay="250"/>
                                  </p:stCondLst>
                                  <p:childTnLst>
                                    <p:set>
                                      <p:cBhvr>
                                        <p:cTn id="26" dur="1" fill="hold">
                                          <p:stCondLst>
                                            <p:cond delay="0"/>
                                          </p:stCondLst>
                                        </p:cTn>
                                        <p:tgtEl>
                                          <p:spTgt spid="71"/>
                                        </p:tgtEl>
                                        <p:attrNameLst>
                                          <p:attrName>style.visibility</p:attrName>
                                        </p:attrNameLst>
                                      </p:cBhvr>
                                      <p:to>
                                        <p:strVal val="visible"/>
                                      </p:to>
                                    </p:set>
                                    <p:animEffect transition="in" filter="wipe(left)">
                                      <p:cBhvr>
                                        <p:cTn id="27" dur="500"/>
                                        <p:tgtEl>
                                          <p:spTgt spid="71"/>
                                        </p:tgtEl>
                                      </p:cBhvr>
                                    </p:animEffect>
                                  </p:childTnLst>
                                </p:cTn>
                              </p:par>
                              <p:par>
                                <p:cTn id="28" presetID="10" presetClass="entr" presetSubtype="0" fill="hold" nodeType="withEffect">
                                  <p:stCondLst>
                                    <p:cond delay="250"/>
                                  </p:stCondLst>
                                  <p:childTnLst>
                                    <p:set>
                                      <p:cBhvr>
                                        <p:cTn id="29" dur="1" fill="hold">
                                          <p:stCondLst>
                                            <p:cond delay="0"/>
                                          </p:stCondLst>
                                        </p:cTn>
                                        <p:tgtEl>
                                          <p:spTgt spid="80"/>
                                        </p:tgtEl>
                                        <p:attrNameLst>
                                          <p:attrName>style.visibility</p:attrName>
                                        </p:attrNameLst>
                                      </p:cBhvr>
                                      <p:to>
                                        <p:strVal val="visible"/>
                                      </p:to>
                                    </p:set>
                                    <p:animEffect transition="in" filter="fade">
                                      <p:cBhvr>
                                        <p:cTn id="30" dur="1000"/>
                                        <p:tgtEl>
                                          <p:spTgt spid="80"/>
                                        </p:tgtEl>
                                      </p:cBhvr>
                                    </p:animEffect>
                                  </p:childTnLst>
                                </p:cTn>
                              </p:par>
                              <p:par>
                                <p:cTn id="31" presetID="56" presetClass="path" presetSubtype="0" accel="50000" decel="50000" fill="hold" nodeType="withEffect">
                                  <p:stCondLst>
                                    <p:cond delay="250"/>
                                  </p:stCondLst>
                                  <p:childTnLst>
                                    <p:animMotion origin="layout" path="M -0.03733 0.04104 L 4.44444E-6 4.69136E-6 " pathEditMode="relative" rAng="0" ptsTypes="AA">
                                      <p:cBhvr>
                                        <p:cTn id="32" dur="700" fill="hold"/>
                                        <p:tgtEl>
                                          <p:spTgt spid="80"/>
                                        </p:tgtEl>
                                        <p:attrNameLst>
                                          <p:attrName>ppt_x</p:attrName>
                                          <p:attrName>ppt_y</p:attrName>
                                        </p:attrNameLst>
                                      </p:cBhvr>
                                      <p:rCtr x="1858" y="-2068"/>
                                    </p:animMotion>
                                  </p:childTnLst>
                                </p:cTn>
                              </p:par>
                              <p:par>
                                <p:cTn id="33" presetID="22" presetClass="entr" presetSubtype="8" fill="hold" grpId="0" nodeType="withEffect">
                                  <p:stCondLst>
                                    <p:cond delay="500"/>
                                  </p:stCondLst>
                                  <p:childTnLst>
                                    <p:set>
                                      <p:cBhvr>
                                        <p:cTn id="34" dur="1" fill="hold">
                                          <p:stCondLst>
                                            <p:cond delay="0"/>
                                          </p:stCondLst>
                                        </p:cTn>
                                        <p:tgtEl>
                                          <p:spTgt spid="79"/>
                                        </p:tgtEl>
                                        <p:attrNameLst>
                                          <p:attrName>style.visibility</p:attrName>
                                        </p:attrNameLst>
                                      </p:cBhvr>
                                      <p:to>
                                        <p:strVal val="visible"/>
                                      </p:to>
                                    </p:set>
                                    <p:animEffect transition="in" filter="wipe(left)">
                                      <p:cBhvr>
                                        <p:cTn id="35" dur="500"/>
                                        <p:tgtEl>
                                          <p:spTgt spid="79"/>
                                        </p:tgtEl>
                                      </p:cBhvr>
                                    </p:animEffect>
                                  </p:childTnLst>
                                </p:cTn>
                              </p:par>
                              <p:par>
                                <p:cTn id="36" presetID="10" presetClass="entr" presetSubtype="0" fill="hold" nodeType="withEffect">
                                  <p:stCondLst>
                                    <p:cond delay="500"/>
                                  </p:stCondLst>
                                  <p:childTnLst>
                                    <p:set>
                                      <p:cBhvr>
                                        <p:cTn id="37" dur="1" fill="hold">
                                          <p:stCondLst>
                                            <p:cond delay="0"/>
                                          </p:stCondLst>
                                        </p:cTn>
                                        <p:tgtEl>
                                          <p:spTgt spid="88"/>
                                        </p:tgtEl>
                                        <p:attrNameLst>
                                          <p:attrName>style.visibility</p:attrName>
                                        </p:attrNameLst>
                                      </p:cBhvr>
                                      <p:to>
                                        <p:strVal val="visible"/>
                                      </p:to>
                                    </p:set>
                                    <p:animEffect transition="in" filter="fade">
                                      <p:cBhvr>
                                        <p:cTn id="38" dur="1000"/>
                                        <p:tgtEl>
                                          <p:spTgt spid="88"/>
                                        </p:tgtEl>
                                      </p:cBhvr>
                                    </p:animEffect>
                                  </p:childTnLst>
                                </p:cTn>
                              </p:par>
                              <p:par>
                                <p:cTn id="39" presetID="56" presetClass="path" presetSubtype="0" accel="50000" decel="50000" fill="hold" nodeType="withEffect">
                                  <p:stCondLst>
                                    <p:cond delay="500"/>
                                  </p:stCondLst>
                                  <p:childTnLst>
                                    <p:animMotion origin="layout" path="M -0.03733 0.04104 L 4.44444E-6 4.93827E-6 " pathEditMode="relative" rAng="0" ptsTypes="AA">
                                      <p:cBhvr>
                                        <p:cTn id="40" dur="700" fill="hold"/>
                                        <p:tgtEl>
                                          <p:spTgt spid="88"/>
                                        </p:tgtEl>
                                        <p:attrNameLst>
                                          <p:attrName>ppt_x</p:attrName>
                                          <p:attrName>ppt_y</p:attrName>
                                        </p:attrNameLst>
                                      </p:cBhvr>
                                      <p:rCtr x="1858" y="-2068"/>
                                    </p:animMotion>
                                  </p:childTnLst>
                                </p:cTn>
                              </p:par>
                              <p:par>
                                <p:cTn id="41" presetID="22" presetClass="entr" presetSubtype="8" fill="hold" grpId="0" nodeType="withEffect">
                                  <p:stCondLst>
                                    <p:cond delay="750"/>
                                  </p:stCondLst>
                                  <p:childTnLst>
                                    <p:set>
                                      <p:cBhvr>
                                        <p:cTn id="42" dur="1" fill="hold">
                                          <p:stCondLst>
                                            <p:cond delay="0"/>
                                          </p:stCondLst>
                                        </p:cTn>
                                        <p:tgtEl>
                                          <p:spTgt spid="87"/>
                                        </p:tgtEl>
                                        <p:attrNameLst>
                                          <p:attrName>style.visibility</p:attrName>
                                        </p:attrNameLst>
                                      </p:cBhvr>
                                      <p:to>
                                        <p:strVal val="visible"/>
                                      </p:to>
                                    </p:set>
                                    <p:animEffect transition="in" filter="wipe(left)">
                                      <p:cBhvr>
                                        <p:cTn id="43" dur="500"/>
                                        <p:tgtEl>
                                          <p:spTgt spid="87"/>
                                        </p:tgtEl>
                                      </p:cBhvr>
                                    </p:animEffect>
                                  </p:childTnLst>
                                </p:cTn>
                              </p:par>
                              <p:par>
                                <p:cTn id="44" presetID="10" presetClass="entr" presetSubtype="0" fill="hold" nodeType="withEffect">
                                  <p:stCondLst>
                                    <p:cond delay="1000"/>
                                  </p:stCondLst>
                                  <p:childTnLst>
                                    <p:set>
                                      <p:cBhvr>
                                        <p:cTn id="45" dur="1" fill="hold">
                                          <p:stCondLst>
                                            <p:cond delay="0"/>
                                          </p:stCondLst>
                                        </p:cTn>
                                        <p:tgtEl>
                                          <p:spTgt spid="76"/>
                                        </p:tgtEl>
                                        <p:attrNameLst>
                                          <p:attrName>style.visibility</p:attrName>
                                        </p:attrNameLst>
                                      </p:cBhvr>
                                      <p:to>
                                        <p:strVal val="visible"/>
                                      </p:to>
                                    </p:set>
                                    <p:animEffect transition="in" filter="fade">
                                      <p:cBhvr>
                                        <p:cTn id="46" dur="1000"/>
                                        <p:tgtEl>
                                          <p:spTgt spid="76"/>
                                        </p:tgtEl>
                                      </p:cBhvr>
                                    </p:animEffect>
                                  </p:childTnLst>
                                </p:cTn>
                              </p:par>
                              <p:par>
                                <p:cTn id="47" presetID="56" presetClass="path" presetSubtype="0" accel="50000" decel="50000" fill="hold" nodeType="withEffect">
                                  <p:stCondLst>
                                    <p:cond delay="1000"/>
                                  </p:stCondLst>
                                  <p:childTnLst>
                                    <p:animMotion origin="layout" path="M -0.03733 0.04136 L 1.94444E-6 -2.83951E-6 " pathEditMode="relative" rAng="0" ptsTypes="AA">
                                      <p:cBhvr>
                                        <p:cTn id="48" dur="700" fill="hold"/>
                                        <p:tgtEl>
                                          <p:spTgt spid="76"/>
                                        </p:tgtEl>
                                        <p:attrNameLst>
                                          <p:attrName>ppt_x</p:attrName>
                                          <p:attrName>ppt_y</p:attrName>
                                        </p:attrNameLst>
                                      </p:cBhvr>
                                      <p:rCtr x="1858" y="-2068"/>
                                    </p:animMotion>
                                  </p:childTnLst>
                                </p:cTn>
                              </p:par>
                              <p:par>
                                <p:cTn id="49" presetID="22" presetClass="entr" presetSubtype="8" fill="hold" grpId="0" nodeType="withEffect">
                                  <p:stCondLst>
                                    <p:cond delay="1250"/>
                                  </p:stCondLst>
                                  <p:childTnLst>
                                    <p:set>
                                      <p:cBhvr>
                                        <p:cTn id="50" dur="1" fill="hold">
                                          <p:stCondLst>
                                            <p:cond delay="0"/>
                                          </p:stCondLst>
                                        </p:cTn>
                                        <p:tgtEl>
                                          <p:spTgt spid="75"/>
                                        </p:tgtEl>
                                        <p:attrNameLst>
                                          <p:attrName>style.visibility</p:attrName>
                                        </p:attrNameLst>
                                      </p:cBhvr>
                                      <p:to>
                                        <p:strVal val="visible"/>
                                      </p:to>
                                    </p:set>
                                    <p:animEffect transition="in" filter="wipe(left)">
                                      <p:cBhvr>
                                        <p:cTn id="51" dur="500"/>
                                        <p:tgtEl>
                                          <p:spTgt spid="75"/>
                                        </p:tgtEl>
                                      </p:cBhvr>
                                    </p:animEffect>
                                  </p:childTnLst>
                                </p:cTn>
                              </p:par>
                              <p:par>
                                <p:cTn id="52" presetID="10" presetClass="entr" presetSubtype="0" fill="hold" nodeType="withEffect">
                                  <p:stCondLst>
                                    <p:cond delay="1250"/>
                                  </p:stCondLst>
                                  <p:childTnLst>
                                    <p:set>
                                      <p:cBhvr>
                                        <p:cTn id="53" dur="1" fill="hold">
                                          <p:stCondLst>
                                            <p:cond delay="0"/>
                                          </p:stCondLst>
                                        </p:cTn>
                                        <p:tgtEl>
                                          <p:spTgt spid="84"/>
                                        </p:tgtEl>
                                        <p:attrNameLst>
                                          <p:attrName>style.visibility</p:attrName>
                                        </p:attrNameLst>
                                      </p:cBhvr>
                                      <p:to>
                                        <p:strVal val="visible"/>
                                      </p:to>
                                    </p:set>
                                    <p:animEffect transition="in" filter="fade">
                                      <p:cBhvr>
                                        <p:cTn id="54" dur="1000"/>
                                        <p:tgtEl>
                                          <p:spTgt spid="84"/>
                                        </p:tgtEl>
                                      </p:cBhvr>
                                    </p:animEffect>
                                  </p:childTnLst>
                                </p:cTn>
                              </p:par>
                              <p:par>
                                <p:cTn id="55" presetID="56" presetClass="path" presetSubtype="0" accel="50000" decel="50000" fill="hold" nodeType="withEffect">
                                  <p:stCondLst>
                                    <p:cond delay="1250"/>
                                  </p:stCondLst>
                                  <p:childTnLst>
                                    <p:animMotion origin="layout" path="M -0.03733 0.04105 L 1.94444E-6 2.83951E-6 " pathEditMode="relative" rAng="0" ptsTypes="AA">
                                      <p:cBhvr>
                                        <p:cTn id="56" dur="700" fill="hold"/>
                                        <p:tgtEl>
                                          <p:spTgt spid="84"/>
                                        </p:tgtEl>
                                        <p:attrNameLst>
                                          <p:attrName>ppt_x</p:attrName>
                                          <p:attrName>ppt_y</p:attrName>
                                        </p:attrNameLst>
                                      </p:cBhvr>
                                      <p:rCtr x="1858" y="-2068"/>
                                    </p:animMotion>
                                  </p:childTnLst>
                                </p:cTn>
                              </p:par>
                              <p:par>
                                <p:cTn id="57" presetID="22" presetClass="entr" presetSubtype="8" fill="hold" grpId="0" nodeType="withEffect">
                                  <p:stCondLst>
                                    <p:cond delay="1500"/>
                                  </p:stCondLst>
                                  <p:childTnLst>
                                    <p:set>
                                      <p:cBhvr>
                                        <p:cTn id="58" dur="1" fill="hold">
                                          <p:stCondLst>
                                            <p:cond delay="0"/>
                                          </p:stCondLst>
                                        </p:cTn>
                                        <p:tgtEl>
                                          <p:spTgt spid="83"/>
                                        </p:tgtEl>
                                        <p:attrNameLst>
                                          <p:attrName>style.visibility</p:attrName>
                                        </p:attrNameLst>
                                      </p:cBhvr>
                                      <p:to>
                                        <p:strVal val="visible"/>
                                      </p:to>
                                    </p:set>
                                    <p:animEffect transition="in" filter="wipe(left)">
                                      <p:cBhvr>
                                        <p:cTn id="59" dur="500"/>
                                        <p:tgtEl>
                                          <p:spTgt spid="83"/>
                                        </p:tgtEl>
                                      </p:cBhvr>
                                    </p:animEffect>
                                  </p:childTnLst>
                                </p:cTn>
                              </p:par>
                              <p:par>
                                <p:cTn id="60" presetID="10" presetClass="entr" presetSubtype="0" fill="hold" nodeType="withEffect">
                                  <p:stCondLst>
                                    <p:cond delay="1500"/>
                                  </p:stCondLst>
                                  <p:childTnLst>
                                    <p:set>
                                      <p:cBhvr>
                                        <p:cTn id="61" dur="1" fill="hold">
                                          <p:stCondLst>
                                            <p:cond delay="0"/>
                                          </p:stCondLst>
                                        </p:cTn>
                                        <p:tgtEl>
                                          <p:spTgt spid="92"/>
                                        </p:tgtEl>
                                        <p:attrNameLst>
                                          <p:attrName>style.visibility</p:attrName>
                                        </p:attrNameLst>
                                      </p:cBhvr>
                                      <p:to>
                                        <p:strVal val="visible"/>
                                      </p:to>
                                    </p:set>
                                    <p:animEffect transition="in" filter="fade">
                                      <p:cBhvr>
                                        <p:cTn id="62" dur="1000"/>
                                        <p:tgtEl>
                                          <p:spTgt spid="92"/>
                                        </p:tgtEl>
                                      </p:cBhvr>
                                    </p:animEffect>
                                  </p:childTnLst>
                                </p:cTn>
                              </p:par>
                              <p:par>
                                <p:cTn id="63" presetID="56" presetClass="path" presetSubtype="0" accel="50000" decel="50000" fill="hold" nodeType="withEffect">
                                  <p:stCondLst>
                                    <p:cond delay="1500"/>
                                  </p:stCondLst>
                                  <p:childTnLst>
                                    <p:animMotion origin="layout" path="M -0.03733 0.04105 L 1.94444E-6 3.08642E-6 " pathEditMode="relative" rAng="0" ptsTypes="AA">
                                      <p:cBhvr>
                                        <p:cTn id="64" dur="700" fill="hold"/>
                                        <p:tgtEl>
                                          <p:spTgt spid="92"/>
                                        </p:tgtEl>
                                        <p:attrNameLst>
                                          <p:attrName>ppt_x</p:attrName>
                                          <p:attrName>ppt_y</p:attrName>
                                        </p:attrNameLst>
                                      </p:cBhvr>
                                      <p:rCtr x="1858" y="-2068"/>
                                    </p:animMotion>
                                  </p:childTnLst>
                                </p:cTn>
                              </p:par>
                              <p:par>
                                <p:cTn id="65" presetID="22" presetClass="entr" presetSubtype="8" fill="hold" grpId="0" nodeType="withEffect">
                                  <p:stCondLst>
                                    <p:cond delay="1750"/>
                                  </p:stCondLst>
                                  <p:childTnLst>
                                    <p:set>
                                      <p:cBhvr>
                                        <p:cTn id="66" dur="1" fill="hold">
                                          <p:stCondLst>
                                            <p:cond delay="0"/>
                                          </p:stCondLst>
                                        </p:cTn>
                                        <p:tgtEl>
                                          <p:spTgt spid="91"/>
                                        </p:tgtEl>
                                        <p:attrNameLst>
                                          <p:attrName>style.visibility</p:attrName>
                                        </p:attrNameLst>
                                      </p:cBhvr>
                                      <p:to>
                                        <p:strVal val="visible"/>
                                      </p:to>
                                    </p:set>
                                    <p:animEffect transition="in" filter="wipe(left)">
                                      <p:cBhvr>
                                        <p:cTn id="67" dur="500"/>
                                        <p:tgtEl>
                                          <p:spTgt spid="91"/>
                                        </p:tgtEl>
                                      </p:cBhvr>
                                    </p:animEffect>
                                  </p:childTnLst>
                                </p:cTn>
                              </p:par>
                              <p:par>
                                <p:cTn id="68" presetID="10" presetClass="entr" presetSubtype="0" fill="hold" nodeType="withEffect">
                                  <p:stCondLst>
                                    <p:cond delay="1500"/>
                                  </p:stCondLst>
                                  <p:childTnLst>
                                    <p:set>
                                      <p:cBhvr>
                                        <p:cTn id="69" dur="1" fill="hold">
                                          <p:stCondLst>
                                            <p:cond delay="0"/>
                                          </p:stCondLst>
                                        </p:cTn>
                                        <p:tgtEl>
                                          <p:spTgt spid="35"/>
                                        </p:tgtEl>
                                        <p:attrNameLst>
                                          <p:attrName>style.visibility</p:attrName>
                                        </p:attrNameLst>
                                      </p:cBhvr>
                                      <p:to>
                                        <p:strVal val="visible"/>
                                      </p:to>
                                    </p:set>
                                    <p:animEffect transition="in" filter="fade">
                                      <p:cBhvr>
                                        <p:cTn id="70" dur="1000"/>
                                        <p:tgtEl>
                                          <p:spTgt spid="35"/>
                                        </p:tgtEl>
                                      </p:cBhvr>
                                    </p:animEffect>
                                  </p:childTnLst>
                                </p:cTn>
                              </p:par>
                              <p:par>
                                <p:cTn id="71" presetID="56" presetClass="path" presetSubtype="0" accel="50000" decel="50000" fill="hold" nodeType="withEffect">
                                  <p:stCondLst>
                                    <p:cond delay="1500"/>
                                  </p:stCondLst>
                                  <p:childTnLst>
                                    <p:animMotion origin="layout" path="M -0.03733 0.04105 L 1.94444E-6 3.08642E-6 " pathEditMode="relative" rAng="0" ptsTypes="AA">
                                      <p:cBhvr>
                                        <p:cTn id="72" dur="700" fill="hold"/>
                                        <p:tgtEl>
                                          <p:spTgt spid="35"/>
                                        </p:tgtEl>
                                        <p:attrNameLst>
                                          <p:attrName>ppt_x</p:attrName>
                                          <p:attrName>ppt_y</p:attrName>
                                        </p:attrNameLst>
                                      </p:cBhvr>
                                      <p:rCtr x="1858" y="-2068"/>
                                    </p:animMotion>
                                  </p:childTnLst>
                                </p:cTn>
                              </p:par>
                              <p:par>
                                <p:cTn id="73" presetID="22" presetClass="entr" presetSubtype="8" fill="hold" grpId="0" nodeType="withEffect">
                                  <p:stCondLst>
                                    <p:cond delay="1750"/>
                                  </p:stCondLst>
                                  <p:childTnLst>
                                    <p:set>
                                      <p:cBhvr>
                                        <p:cTn id="74" dur="1" fill="hold">
                                          <p:stCondLst>
                                            <p:cond delay="0"/>
                                          </p:stCondLst>
                                        </p:cTn>
                                        <p:tgtEl>
                                          <p:spTgt spid="34"/>
                                        </p:tgtEl>
                                        <p:attrNameLst>
                                          <p:attrName>style.visibility</p:attrName>
                                        </p:attrNameLst>
                                      </p:cBhvr>
                                      <p:to>
                                        <p:strVal val="visible"/>
                                      </p:to>
                                    </p:set>
                                    <p:animEffect transition="in" filter="wipe(left)">
                                      <p:cBhvr>
                                        <p:cTn id="7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5" grpId="0"/>
      <p:bldP spid="79" grpId="0"/>
      <p:bldP spid="83" grpId="0"/>
      <p:bldP spid="87" grpId="0"/>
      <p:bldP spid="91" grpId="0"/>
      <p:bldP spid="3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25582" y="173181"/>
            <a:ext cx="1614055" cy="7135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用户页</a:t>
            </a:r>
            <a:endParaRPr lang="zh-CN" altLang="en-US" dirty="0"/>
          </a:p>
        </p:txBody>
      </p:sp>
      <p:pic>
        <p:nvPicPr>
          <p:cNvPr id="3" name="AXU5.png"/>
          <p:cNvPicPr/>
          <p:nvPr/>
        </p:nvPicPr>
        <p:blipFill>
          <a:blip r:embed="rId2"/>
          <a:stretch>
            <a:fillRect/>
          </a:stretch>
        </p:blipFill>
        <p:spPr>
          <a:xfrm>
            <a:off x="3366655" y="249382"/>
            <a:ext cx="4606635" cy="4691494"/>
          </a:xfrm>
          <a:prstGeom prst="rect">
            <a:avLst/>
          </a:prstGeom>
        </p:spPr>
      </p:pic>
      <p:graphicFrame>
        <p:nvGraphicFramePr>
          <p:cNvPr id="4" name="表格 3"/>
          <p:cNvGraphicFramePr>
            <a:graphicFrameLocks noGrp="1"/>
          </p:cNvGraphicFramePr>
          <p:nvPr>
            <p:extLst>
              <p:ext uri="{D42A27DB-BD31-4B8C-83A1-F6EECF244321}">
                <p14:modId xmlns:p14="http://schemas.microsoft.com/office/powerpoint/2010/main" val="1616982266"/>
              </p:ext>
            </p:extLst>
          </p:nvPr>
        </p:nvGraphicFramePr>
        <p:xfrm>
          <a:off x="180109" y="722024"/>
          <a:ext cx="2417618" cy="4023360"/>
        </p:xfrm>
        <a:graphic>
          <a:graphicData uri="http://schemas.openxmlformats.org/drawingml/2006/table">
            <a:tbl>
              <a:tblPr firstRow="1" firstCol="1" bandRow="1">
                <a:tableStyleId>{5C22544A-7EE6-4342-B048-85BDC9FD1C3A}</a:tableStyleId>
              </a:tblPr>
              <a:tblGrid>
                <a:gridCol w="1208809"/>
                <a:gridCol w="1208809"/>
              </a:tblGrid>
              <a:tr h="0">
                <a:tc>
                  <a:txBody>
                    <a:bodyPr/>
                    <a:lstStyle/>
                    <a:p>
                      <a:pPr>
                        <a:spcBef>
                          <a:spcPts val="300"/>
                        </a:spcBef>
                        <a:spcAft>
                          <a:spcPts val="300"/>
                        </a:spcAft>
                      </a:pPr>
                      <a:r>
                        <a:rPr lang="en-US" sz="800" dirty="0" err="1">
                          <a:effectLst/>
                        </a:rPr>
                        <a:t>脚注</a:t>
                      </a:r>
                      <a:endParaRPr lang="zh-CN" sz="800" b="1" dirty="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1</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主界面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dirty="0">
                          <a:effectLst/>
                        </a:rPr>
                        <a:t>2</a:t>
                      </a:r>
                      <a:endParaRPr lang="zh-CN" sz="800" dirty="0">
                        <a:effectLst/>
                        <a:latin typeface="Arial"/>
                        <a:ea typeface="宋体"/>
                        <a:cs typeface="Times New Roman"/>
                      </a:endParaRPr>
                    </a:p>
                  </a:txBody>
                  <a:tcPr marL="45720" marR="45720" marT="0" marB="0"/>
                </a:tc>
                <a:tc>
                  <a:txBody>
                    <a:bodyPr/>
                    <a:lstStyle/>
                    <a:p>
                      <a:pPr>
                        <a:spcBef>
                          <a:spcPts val="300"/>
                        </a:spcBef>
                        <a:spcAft>
                          <a:spcPts val="300"/>
                        </a:spcAft>
                      </a:pPr>
                      <a:r>
                        <a:rPr lang="en-US" sz="800" dirty="0" err="1">
                          <a:effectLst/>
                        </a:rPr>
                        <a:t>鼠标单击</a:t>
                      </a:r>
                      <a:r>
                        <a:rPr lang="en-US" sz="800" dirty="0">
                          <a:effectLst/>
                        </a:rPr>
                        <a:t> 时:</a:t>
                      </a:r>
                      <a:br>
                        <a:rPr lang="en-US" sz="800" dirty="0">
                          <a:effectLst/>
                        </a:rPr>
                      </a:br>
                      <a:r>
                        <a:rPr lang="en-US" sz="800" dirty="0">
                          <a:effectLst/>
                        </a:rPr>
                        <a:t>  Case 1:</a:t>
                      </a:r>
                      <a:br>
                        <a:rPr lang="en-US" sz="800" dirty="0">
                          <a:effectLst/>
                        </a:rPr>
                      </a:br>
                      <a:r>
                        <a:rPr lang="en-US" sz="800" dirty="0">
                          <a:effectLst/>
                        </a:rPr>
                        <a:t>    在 </a:t>
                      </a:r>
                      <a:r>
                        <a:rPr lang="en-US" sz="800" dirty="0" err="1">
                          <a:effectLst/>
                        </a:rPr>
                        <a:t>当前窗口</a:t>
                      </a:r>
                      <a:r>
                        <a:rPr lang="en-US" sz="800" dirty="0">
                          <a:effectLst/>
                        </a:rPr>
                        <a:t> </a:t>
                      </a:r>
                      <a:r>
                        <a:rPr lang="en-US" sz="800" dirty="0" err="1">
                          <a:effectLst/>
                        </a:rPr>
                        <a:t>打开</a:t>
                      </a:r>
                      <a:r>
                        <a:rPr lang="en-US" sz="800" dirty="0">
                          <a:effectLst/>
                        </a:rPr>
                        <a:t> </a:t>
                      </a:r>
                      <a:r>
                        <a:rPr lang="en-US" sz="800" dirty="0" err="1">
                          <a:effectLst/>
                        </a:rPr>
                        <a:t>登陆界面</a:t>
                      </a:r>
                      <a:endParaRPr lang="zh-CN" sz="800" dirty="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dirty="0">
                          <a:effectLst/>
                        </a:rPr>
                        <a:t>3</a:t>
                      </a:r>
                      <a:endParaRPr lang="zh-CN" sz="800" dirty="0">
                        <a:effectLst/>
                        <a:latin typeface="Arial"/>
                        <a:ea typeface="宋体"/>
                        <a:cs typeface="Times New Roman"/>
                      </a:endParaRPr>
                    </a:p>
                  </a:txBody>
                  <a:tcPr marL="45720" marR="45720" marT="0" marB="0"/>
                </a:tc>
                <a:tc>
                  <a:txBody>
                    <a:bodyPr/>
                    <a:lstStyle/>
                    <a:p>
                      <a:pPr>
                        <a:spcBef>
                          <a:spcPts val="300"/>
                        </a:spcBef>
                        <a:spcAft>
                          <a:spcPts val="300"/>
                        </a:spcAft>
                      </a:pPr>
                      <a:r>
                        <a:rPr lang="en-US" sz="800" dirty="0" err="1">
                          <a:effectLst/>
                        </a:rPr>
                        <a:t>鼠标单击</a:t>
                      </a:r>
                      <a:r>
                        <a:rPr lang="en-US" sz="800" dirty="0">
                          <a:effectLst/>
                        </a:rPr>
                        <a:t> 时:</a:t>
                      </a:r>
                      <a:br>
                        <a:rPr lang="en-US" sz="800" dirty="0">
                          <a:effectLst/>
                        </a:rPr>
                      </a:br>
                      <a:r>
                        <a:rPr lang="en-US" sz="800" dirty="0">
                          <a:effectLst/>
                        </a:rPr>
                        <a:t>  Case 1:</a:t>
                      </a:r>
                      <a:br>
                        <a:rPr lang="en-US" sz="800" dirty="0">
                          <a:effectLst/>
                        </a:rPr>
                      </a:br>
                      <a:r>
                        <a:rPr lang="en-US" sz="800" dirty="0">
                          <a:effectLst/>
                        </a:rPr>
                        <a:t>    在 </a:t>
                      </a:r>
                      <a:r>
                        <a:rPr lang="en-US" sz="800" dirty="0" err="1">
                          <a:effectLst/>
                        </a:rPr>
                        <a:t>当前窗口</a:t>
                      </a:r>
                      <a:r>
                        <a:rPr lang="en-US" sz="800" dirty="0">
                          <a:effectLst/>
                        </a:rPr>
                        <a:t> </a:t>
                      </a:r>
                      <a:r>
                        <a:rPr lang="en-US" sz="800" dirty="0" err="1">
                          <a:effectLst/>
                        </a:rPr>
                        <a:t>打开</a:t>
                      </a:r>
                      <a:r>
                        <a:rPr lang="en-US" sz="800" dirty="0">
                          <a:effectLst/>
                        </a:rPr>
                        <a:t> </a:t>
                      </a:r>
                      <a:r>
                        <a:rPr lang="en-US" sz="800" dirty="0" err="1">
                          <a:effectLst/>
                        </a:rPr>
                        <a:t>注册界面</a:t>
                      </a:r>
                      <a:endParaRPr lang="zh-CN" sz="800" dirty="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4</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dirty="0" err="1">
                          <a:effectLst/>
                        </a:rPr>
                        <a:t>鼠标单击</a:t>
                      </a:r>
                      <a:r>
                        <a:rPr lang="en-US" sz="800" dirty="0">
                          <a:effectLst/>
                        </a:rPr>
                        <a:t> 时:</a:t>
                      </a:r>
                      <a:br>
                        <a:rPr lang="en-US" sz="800" dirty="0">
                          <a:effectLst/>
                        </a:rPr>
                      </a:br>
                      <a:r>
                        <a:rPr lang="en-US" sz="800" dirty="0">
                          <a:effectLst/>
                        </a:rPr>
                        <a:t>  Case 1:</a:t>
                      </a:r>
                      <a:br>
                        <a:rPr lang="en-US" sz="800" dirty="0">
                          <a:effectLst/>
                        </a:rPr>
                      </a:br>
                      <a:r>
                        <a:rPr lang="en-US" sz="800" dirty="0">
                          <a:effectLst/>
                        </a:rPr>
                        <a:t>    在 </a:t>
                      </a:r>
                      <a:r>
                        <a:rPr lang="en-US" sz="800" dirty="0" err="1">
                          <a:effectLst/>
                        </a:rPr>
                        <a:t>当前窗口</a:t>
                      </a:r>
                      <a:r>
                        <a:rPr lang="en-US" sz="800" dirty="0">
                          <a:effectLst/>
                        </a:rPr>
                        <a:t> </a:t>
                      </a:r>
                      <a:r>
                        <a:rPr lang="en-US" sz="800" dirty="0" err="1">
                          <a:effectLst/>
                        </a:rPr>
                        <a:t>打开</a:t>
                      </a:r>
                      <a:r>
                        <a:rPr lang="en-US" sz="800" dirty="0">
                          <a:effectLst/>
                        </a:rPr>
                        <a:t> </a:t>
                      </a:r>
                      <a:r>
                        <a:rPr lang="en-US" sz="800" dirty="0" err="1">
                          <a:effectLst/>
                        </a:rPr>
                        <a:t>搜索结果页</a:t>
                      </a:r>
                      <a:endParaRPr lang="zh-CN" sz="800" dirty="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5</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标签分类页面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6</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修改个人资料</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7</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确认信息</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8</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dirty="0" err="1">
                          <a:effectLst/>
                        </a:rPr>
                        <a:t>鼠标单击</a:t>
                      </a:r>
                      <a:r>
                        <a:rPr lang="en-US" sz="800" dirty="0">
                          <a:effectLst/>
                        </a:rPr>
                        <a:t> 时:</a:t>
                      </a:r>
                      <a:br>
                        <a:rPr lang="en-US" sz="800" dirty="0">
                          <a:effectLst/>
                        </a:rPr>
                      </a:br>
                      <a:r>
                        <a:rPr lang="en-US" sz="800" dirty="0">
                          <a:effectLst/>
                        </a:rPr>
                        <a:t>  Case 1:</a:t>
                      </a:r>
                      <a:br>
                        <a:rPr lang="en-US" sz="800" dirty="0">
                          <a:effectLst/>
                        </a:rPr>
                      </a:br>
                      <a:r>
                        <a:rPr lang="en-US" sz="800" dirty="0">
                          <a:effectLst/>
                        </a:rPr>
                        <a:t>    在 </a:t>
                      </a:r>
                      <a:r>
                        <a:rPr lang="en-US" sz="800" dirty="0" err="1">
                          <a:effectLst/>
                        </a:rPr>
                        <a:t>当前窗口</a:t>
                      </a:r>
                      <a:r>
                        <a:rPr lang="en-US" sz="800" dirty="0">
                          <a:effectLst/>
                        </a:rPr>
                        <a:t> </a:t>
                      </a:r>
                      <a:r>
                        <a:rPr lang="en-US" sz="800" dirty="0" err="1">
                          <a:effectLst/>
                        </a:rPr>
                        <a:t>打开</a:t>
                      </a:r>
                      <a:r>
                        <a:rPr lang="en-US" sz="800" dirty="0">
                          <a:effectLst/>
                        </a:rPr>
                        <a:t> </a:t>
                      </a:r>
                      <a:r>
                        <a:rPr lang="en-US" sz="800" dirty="0" err="1">
                          <a:effectLst/>
                        </a:rPr>
                        <a:t>书籍界面</a:t>
                      </a:r>
                      <a:endParaRPr lang="zh-CN" sz="800" dirty="0">
                        <a:effectLst/>
                        <a:latin typeface="Arial"/>
                        <a:ea typeface="宋体"/>
                        <a:cs typeface="Times New Roman"/>
                      </a:endParaRPr>
                    </a:p>
                  </a:txBody>
                  <a:tcPr marL="45720" marR="45720" marT="0" marB="0"/>
                </a:tc>
              </a:tr>
            </a:tbl>
          </a:graphicData>
        </a:graphic>
      </p:graphicFrame>
    </p:spTree>
    <p:extLst>
      <p:ext uri="{BB962C8B-B14F-4D97-AF65-F5344CB8AC3E}">
        <p14:creationId xmlns:p14="http://schemas.microsoft.com/office/powerpoint/2010/main" val="8359722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25582" y="173181"/>
            <a:ext cx="1614055" cy="7135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修改个人信息</a:t>
            </a:r>
            <a:endParaRPr lang="zh-CN" altLang="en-US" dirty="0"/>
          </a:p>
        </p:txBody>
      </p:sp>
      <p:pic>
        <p:nvPicPr>
          <p:cNvPr id="3" name="AXU8.png"/>
          <p:cNvPicPr/>
          <p:nvPr/>
        </p:nvPicPr>
        <p:blipFill>
          <a:blip r:embed="rId2"/>
          <a:stretch>
            <a:fillRect/>
          </a:stretch>
        </p:blipFill>
        <p:spPr>
          <a:xfrm>
            <a:off x="2902527" y="332509"/>
            <a:ext cx="5070764" cy="4529138"/>
          </a:xfrm>
          <a:prstGeom prst="rect">
            <a:avLst/>
          </a:prstGeom>
        </p:spPr>
      </p:pic>
    </p:spTree>
    <p:extLst>
      <p:ext uri="{BB962C8B-B14F-4D97-AF65-F5344CB8AC3E}">
        <p14:creationId xmlns:p14="http://schemas.microsoft.com/office/powerpoint/2010/main" val="310128740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xmlns="" id="{3D347465-1294-4654-A327-5588610D8E8F}"/>
              </a:ext>
            </a:extLst>
          </p:cNvPr>
          <p:cNvSpPr txBox="1"/>
          <p:nvPr/>
        </p:nvSpPr>
        <p:spPr>
          <a:xfrm>
            <a:off x="715926" y="432391"/>
            <a:ext cx="1587795" cy="300082"/>
          </a:xfrm>
          <a:prstGeom prst="rect">
            <a:avLst/>
          </a:prstGeom>
          <a:noFill/>
        </p:spPr>
        <p:txBody>
          <a:bodyPr wrap="square" rtlCol="0">
            <a:spAutoFit/>
          </a:bodyPr>
          <a:lstStyle/>
          <a:p>
            <a:r>
              <a:rPr lang="zh-CN" altLang="en-US" dirty="0">
                <a:solidFill>
                  <a:schemeClr val="bg1"/>
                </a:solidFill>
              </a:rPr>
              <a:t>书籍界面</a:t>
            </a:r>
          </a:p>
        </p:txBody>
      </p:sp>
      <p:pic>
        <p:nvPicPr>
          <p:cNvPr id="5" name="AXU9.png"/>
          <p:cNvPicPr/>
          <p:nvPr/>
        </p:nvPicPr>
        <p:blipFill>
          <a:blip r:embed="rId2"/>
          <a:stretch>
            <a:fillRect/>
          </a:stretch>
        </p:blipFill>
        <p:spPr>
          <a:xfrm>
            <a:off x="3873211" y="432391"/>
            <a:ext cx="4273262" cy="4569014"/>
          </a:xfrm>
          <a:prstGeom prst="rect">
            <a:avLst/>
          </a:prstGeom>
        </p:spPr>
      </p:pic>
      <p:graphicFrame>
        <p:nvGraphicFramePr>
          <p:cNvPr id="6" name="表格 5"/>
          <p:cNvGraphicFramePr>
            <a:graphicFrameLocks noGrp="1"/>
          </p:cNvGraphicFramePr>
          <p:nvPr>
            <p:extLst>
              <p:ext uri="{D42A27DB-BD31-4B8C-83A1-F6EECF244321}">
                <p14:modId xmlns:p14="http://schemas.microsoft.com/office/powerpoint/2010/main" val="2439300626"/>
              </p:ext>
            </p:extLst>
          </p:nvPr>
        </p:nvGraphicFramePr>
        <p:xfrm>
          <a:off x="574964" y="1406237"/>
          <a:ext cx="2182092" cy="2978929"/>
        </p:xfrm>
        <a:graphic>
          <a:graphicData uri="http://schemas.openxmlformats.org/drawingml/2006/table">
            <a:tbl>
              <a:tblPr firstRow="1" firstCol="1" bandRow="1">
                <a:tableStyleId>{5C22544A-7EE6-4342-B048-85BDC9FD1C3A}</a:tableStyleId>
              </a:tblPr>
              <a:tblGrid>
                <a:gridCol w="1091046"/>
                <a:gridCol w="1091046"/>
              </a:tblGrid>
              <a:tr h="540529">
                <a:tc>
                  <a:txBody>
                    <a:bodyPr/>
                    <a:lstStyle/>
                    <a:p>
                      <a:pPr>
                        <a:spcBef>
                          <a:spcPts val="300"/>
                        </a:spcBef>
                        <a:spcAft>
                          <a:spcPts val="300"/>
                        </a:spcAft>
                      </a:pPr>
                      <a:r>
                        <a:rPr lang="en-US" sz="800">
                          <a:effectLst/>
                        </a:rPr>
                        <a:t>脚注</a:t>
                      </a:r>
                      <a:endParaRPr lang="zh-CN" sz="800" b="1">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1</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主界面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2</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dirty="0" err="1">
                          <a:effectLst/>
                        </a:rPr>
                        <a:t>鼠标单击</a:t>
                      </a:r>
                      <a:r>
                        <a:rPr lang="en-US" sz="800" dirty="0">
                          <a:effectLst/>
                        </a:rPr>
                        <a:t> 时:</a:t>
                      </a:r>
                      <a:br>
                        <a:rPr lang="en-US" sz="800" dirty="0">
                          <a:effectLst/>
                        </a:rPr>
                      </a:br>
                      <a:r>
                        <a:rPr lang="en-US" sz="800" dirty="0">
                          <a:effectLst/>
                        </a:rPr>
                        <a:t>  Case 1:</a:t>
                      </a:r>
                      <a:br>
                        <a:rPr lang="en-US" sz="800" dirty="0">
                          <a:effectLst/>
                        </a:rPr>
                      </a:br>
                      <a:r>
                        <a:rPr lang="en-US" sz="800" dirty="0">
                          <a:effectLst/>
                        </a:rPr>
                        <a:t>    在 </a:t>
                      </a:r>
                      <a:r>
                        <a:rPr lang="en-US" sz="800" dirty="0" err="1">
                          <a:effectLst/>
                        </a:rPr>
                        <a:t>当前窗口</a:t>
                      </a:r>
                      <a:r>
                        <a:rPr lang="en-US" sz="800" dirty="0">
                          <a:effectLst/>
                        </a:rPr>
                        <a:t> </a:t>
                      </a:r>
                      <a:r>
                        <a:rPr lang="en-US" sz="800" dirty="0" err="1">
                          <a:effectLst/>
                        </a:rPr>
                        <a:t>打开</a:t>
                      </a:r>
                      <a:r>
                        <a:rPr lang="en-US" sz="800" dirty="0">
                          <a:effectLst/>
                        </a:rPr>
                        <a:t> </a:t>
                      </a:r>
                      <a:r>
                        <a:rPr lang="en-US" sz="800" dirty="0" err="1">
                          <a:effectLst/>
                        </a:rPr>
                        <a:t>登陆界面</a:t>
                      </a:r>
                      <a:endParaRPr lang="zh-CN" sz="800" dirty="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3</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注册界面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4</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搜索结果页</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5</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dirty="0" err="1">
                          <a:effectLst/>
                        </a:rPr>
                        <a:t>鼠标单击</a:t>
                      </a:r>
                      <a:r>
                        <a:rPr lang="en-US" sz="800" dirty="0">
                          <a:effectLst/>
                        </a:rPr>
                        <a:t> 时:</a:t>
                      </a:r>
                      <a:br>
                        <a:rPr lang="en-US" sz="800" dirty="0">
                          <a:effectLst/>
                        </a:rPr>
                      </a:br>
                      <a:r>
                        <a:rPr lang="en-US" sz="800" dirty="0">
                          <a:effectLst/>
                        </a:rPr>
                        <a:t>  Case 1:</a:t>
                      </a:r>
                      <a:br>
                        <a:rPr lang="en-US" sz="800" dirty="0">
                          <a:effectLst/>
                        </a:rPr>
                      </a:br>
                      <a:r>
                        <a:rPr lang="en-US" sz="800" dirty="0">
                          <a:effectLst/>
                        </a:rPr>
                        <a:t>    在 </a:t>
                      </a:r>
                      <a:r>
                        <a:rPr lang="en-US" sz="800" dirty="0" err="1">
                          <a:effectLst/>
                        </a:rPr>
                        <a:t>当前窗口</a:t>
                      </a:r>
                      <a:r>
                        <a:rPr lang="en-US" sz="800" dirty="0">
                          <a:effectLst/>
                        </a:rPr>
                        <a:t> </a:t>
                      </a:r>
                      <a:r>
                        <a:rPr lang="en-US" sz="800" dirty="0" err="1">
                          <a:effectLst/>
                        </a:rPr>
                        <a:t>打开</a:t>
                      </a:r>
                      <a:r>
                        <a:rPr lang="en-US" sz="800" dirty="0">
                          <a:effectLst/>
                        </a:rPr>
                        <a:t> </a:t>
                      </a:r>
                      <a:r>
                        <a:rPr lang="en-US" sz="800" dirty="0" err="1">
                          <a:effectLst/>
                        </a:rPr>
                        <a:t>标签分类页面</a:t>
                      </a:r>
                      <a:endParaRPr lang="zh-CN" sz="800" dirty="0">
                        <a:effectLst/>
                        <a:latin typeface="Arial"/>
                        <a:ea typeface="宋体"/>
                        <a:cs typeface="Times New Roman"/>
                      </a:endParaRPr>
                    </a:p>
                  </a:txBody>
                  <a:tcPr marL="45720" marR="45720" marT="0" marB="0"/>
                </a:tc>
              </a:tr>
            </a:tbl>
          </a:graphicData>
        </a:graphic>
      </p:graphicFrame>
    </p:spTree>
    <p:extLst>
      <p:ext uri="{BB962C8B-B14F-4D97-AF65-F5344CB8AC3E}">
        <p14:creationId xmlns:p14="http://schemas.microsoft.com/office/powerpoint/2010/main" val="5686683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xmlns="" id="{35261A01-A469-43B6-9316-86F544F9B321}"/>
              </a:ext>
            </a:extLst>
          </p:cNvPr>
          <p:cNvSpPr txBox="1"/>
          <p:nvPr/>
        </p:nvSpPr>
        <p:spPr>
          <a:xfrm>
            <a:off x="893135" y="432391"/>
            <a:ext cx="1821712" cy="300082"/>
          </a:xfrm>
          <a:prstGeom prst="rect">
            <a:avLst/>
          </a:prstGeom>
          <a:noFill/>
        </p:spPr>
        <p:txBody>
          <a:bodyPr wrap="square" rtlCol="0">
            <a:spAutoFit/>
          </a:bodyPr>
          <a:lstStyle/>
          <a:p>
            <a:r>
              <a:rPr lang="zh-CN" altLang="en-US" dirty="0">
                <a:solidFill>
                  <a:schemeClr val="bg1"/>
                </a:solidFill>
              </a:rPr>
              <a:t>作者界面</a:t>
            </a:r>
          </a:p>
        </p:txBody>
      </p:sp>
      <p:pic>
        <p:nvPicPr>
          <p:cNvPr id="5" name="AXU10.png"/>
          <p:cNvPicPr/>
          <p:nvPr/>
        </p:nvPicPr>
        <p:blipFill>
          <a:blip r:embed="rId2"/>
          <a:stretch>
            <a:fillRect/>
          </a:stretch>
        </p:blipFill>
        <p:spPr>
          <a:xfrm>
            <a:off x="4139911" y="432391"/>
            <a:ext cx="4096616" cy="4144241"/>
          </a:xfrm>
          <a:prstGeom prst="rect">
            <a:avLst/>
          </a:prstGeom>
        </p:spPr>
      </p:pic>
      <p:graphicFrame>
        <p:nvGraphicFramePr>
          <p:cNvPr id="6" name="表格 5"/>
          <p:cNvGraphicFramePr>
            <a:graphicFrameLocks noGrp="1"/>
          </p:cNvGraphicFramePr>
          <p:nvPr>
            <p:extLst>
              <p:ext uri="{D42A27DB-BD31-4B8C-83A1-F6EECF244321}">
                <p14:modId xmlns:p14="http://schemas.microsoft.com/office/powerpoint/2010/main" val="2065028635"/>
              </p:ext>
            </p:extLst>
          </p:nvPr>
        </p:nvGraphicFramePr>
        <p:xfrm>
          <a:off x="457200" y="1738947"/>
          <a:ext cx="3394364" cy="2316480"/>
        </p:xfrm>
        <a:graphic>
          <a:graphicData uri="http://schemas.openxmlformats.org/drawingml/2006/table">
            <a:tbl>
              <a:tblPr firstRow="1" firstCol="1" bandRow="1">
                <a:tableStyleId>{5C22544A-7EE6-4342-B048-85BDC9FD1C3A}</a:tableStyleId>
              </a:tblPr>
              <a:tblGrid>
                <a:gridCol w="1697182"/>
                <a:gridCol w="1697182"/>
              </a:tblGrid>
              <a:tr h="0">
                <a:tc>
                  <a:txBody>
                    <a:bodyPr/>
                    <a:lstStyle/>
                    <a:p>
                      <a:pPr>
                        <a:spcBef>
                          <a:spcPts val="300"/>
                        </a:spcBef>
                        <a:spcAft>
                          <a:spcPts val="300"/>
                        </a:spcAft>
                      </a:pPr>
                      <a:r>
                        <a:rPr lang="en-US" sz="800">
                          <a:effectLst/>
                        </a:rPr>
                        <a:t>脚注</a:t>
                      </a:r>
                      <a:endParaRPr lang="zh-CN" sz="800" b="1">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1</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主界面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2</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登陆界面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3</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注册界面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4</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搜索结果页</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5</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标签分类页面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6</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dirty="0" err="1">
                          <a:effectLst/>
                        </a:rPr>
                        <a:t>鼠标单击</a:t>
                      </a:r>
                      <a:r>
                        <a:rPr lang="en-US" sz="800" dirty="0">
                          <a:effectLst/>
                        </a:rPr>
                        <a:t> 时:</a:t>
                      </a:r>
                      <a:br>
                        <a:rPr lang="en-US" sz="800" dirty="0">
                          <a:effectLst/>
                        </a:rPr>
                      </a:br>
                      <a:r>
                        <a:rPr lang="en-US" sz="800" dirty="0">
                          <a:effectLst/>
                        </a:rPr>
                        <a:t>  Case 1:</a:t>
                      </a:r>
                      <a:br>
                        <a:rPr lang="en-US" sz="800" dirty="0">
                          <a:effectLst/>
                        </a:rPr>
                      </a:br>
                      <a:r>
                        <a:rPr lang="en-US" sz="800" dirty="0">
                          <a:effectLst/>
                        </a:rPr>
                        <a:t>    在 </a:t>
                      </a:r>
                      <a:r>
                        <a:rPr lang="en-US" sz="800" dirty="0" err="1">
                          <a:effectLst/>
                        </a:rPr>
                        <a:t>当前窗口</a:t>
                      </a:r>
                      <a:r>
                        <a:rPr lang="en-US" sz="800" dirty="0">
                          <a:effectLst/>
                        </a:rPr>
                        <a:t> </a:t>
                      </a:r>
                      <a:r>
                        <a:rPr lang="en-US" sz="800" dirty="0" err="1">
                          <a:effectLst/>
                        </a:rPr>
                        <a:t>打开</a:t>
                      </a:r>
                      <a:r>
                        <a:rPr lang="en-US" sz="800" dirty="0">
                          <a:effectLst/>
                        </a:rPr>
                        <a:t> </a:t>
                      </a:r>
                      <a:r>
                        <a:rPr lang="en-US" sz="800" dirty="0" err="1">
                          <a:effectLst/>
                        </a:rPr>
                        <a:t>书籍界面</a:t>
                      </a:r>
                      <a:endParaRPr lang="zh-CN" sz="800" dirty="0">
                        <a:effectLst/>
                        <a:latin typeface="Arial"/>
                        <a:ea typeface="宋体"/>
                        <a:cs typeface="Times New Roman"/>
                      </a:endParaRPr>
                    </a:p>
                  </a:txBody>
                  <a:tcPr marL="45720" marR="45720" marT="0" marB="0"/>
                </a:tc>
              </a:tr>
            </a:tbl>
          </a:graphicData>
        </a:graphic>
      </p:graphicFrame>
    </p:spTree>
    <p:extLst>
      <p:ext uri="{BB962C8B-B14F-4D97-AF65-F5344CB8AC3E}">
        <p14:creationId xmlns:p14="http://schemas.microsoft.com/office/powerpoint/2010/main" val="8947164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xmlns="" id="{C068C02B-F702-4534-ADDE-360AB5613287}"/>
              </a:ext>
            </a:extLst>
          </p:cNvPr>
          <p:cNvSpPr txBox="1"/>
          <p:nvPr/>
        </p:nvSpPr>
        <p:spPr>
          <a:xfrm>
            <a:off x="935665" y="304800"/>
            <a:ext cx="1524000" cy="300082"/>
          </a:xfrm>
          <a:prstGeom prst="rect">
            <a:avLst/>
          </a:prstGeom>
          <a:noFill/>
        </p:spPr>
        <p:txBody>
          <a:bodyPr wrap="square" rtlCol="0">
            <a:spAutoFit/>
          </a:bodyPr>
          <a:lstStyle/>
          <a:p>
            <a:r>
              <a:rPr lang="zh-CN" altLang="en-US" dirty="0">
                <a:solidFill>
                  <a:schemeClr val="bg1"/>
                </a:solidFill>
              </a:rPr>
              <a:t>读者评价</a:t>
            </a:r>
          </a:p>
        </p:txBody>
      </p:sp>
      <p:pic>
        <p:nvPicPr>
          <p:cNvPr id="5" name="AXU11.png"/>
          <p:cNvPicPr/>
          <p:nvPr/>
        </p:nvPicPr>
        <p:blipFill>
          <a:blip r:embed="rId2"/>
          <a:stretch>
            <a:fillRect/>
          </a:stretch>
        </p:blipFill>
        <p:spPr>
          <a:xfrm>
            <a:off x="4864678" y="249382"/>
            <a:ext cx="3482686" cy="4684568"/>
          </a:xfrm>
          <a:prstGeom prst="rect">
            <a:avLst/>
          </a:prstGeom>
        </p:spPr>
      </p:pic>
      <p:graphicFrame>
        <p:nvGraphicFramePr>
          <p:cNvPr id="6" name="表格 5"/>
          <p:cNvGraphicFramePr>
            <a:graphicFrameLocks noGrp="1"/>
          </p:cNvGraphicFramePr>
          <p:nvPr>
            <p:extLst>
              <p:ext uri="{D42A27DB-BD31-4B8C-83A1-F6EECF244321}">
                <p14:modId xmlns:p14="http://schemas.microsoft.com/office/powerpoint/2010/main" val="2859293459"/>
              </p:ext>
            </p:extLst>
          </p:nvPr>
        </p:nvGraphicFramePr>
        <p:xfrm>
          <a:off x="457200" y="1246910"/>
          <a:ext cx="3228110" cy="2808517"/>
        </p:xfrm>
        <a:graphic>
          <a:graphicData uri="http://schemas.openxmlformats.org/drawingml/2006/table">
            <a:tbl>
              <a:tblPr firstRow="1" firstCol="1" bandRow="1">
                <a:tableStyleId>{5C22544A-7EE6-4342-B048-85BDC9FD1C3A}</a:tableStyleId>
              </a:tblPr>
              <a:tblGrid>
                <a:gridCol w="1593273"/>
                <a:gridCol w="1634837"/>
              </a:tblGrid>
              <a:tr h="147817">
                <a:tc>
                  <a:txBody>
                    <a:bodyPr/>
                    <a:lstStyle/>
                    <a:p>
                      <a:pPr>
                        <a:spcBef>
                          <a:spcPts val="300"/>
                        </a:spcBef>
                        <a:spcAft>
                          <a:spcPts val="300"/>
                        </a:spcAft>
                      </a:pPr>
                      <a:r>
                        <a:rPr lang="en-US" sz="800">
                          <a:effectLst/>
                        </a:rPr>
                        <a:t>脚注</a:t>
                      </a:r>
                      <a:endParaRPr lang="zh-CN" sz="800" b="1">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a:ea typeface="宋体"/>
                        <a:cs typeface="Times New Roman"/>
                      </a:endParaRPr>
                    </a:p>
                  </a:txBody>
                  <a:tcPr marL="45720" marR="45720" marT="0" marB="0"/>
                </a:tc>
              </a:tr>
              <a:tr h="443450">
                <a:tc>
                  <a:txBody>
                    <a:bodyPr/>
                    <a:lstStyle/>
                    <a:p>
                      <a:pPr>
                        <a:spcBef>
                          <a:spcPts val="300"/>
                        </a:spcBef>
                        <a:spcAft>
                          <a:spcPts val="300"/>
                        </a:spcAft>
                      </a:pPr>
                      <a:r>
                        <a:rPr lang="en-US" sz="800">
                          <a:effectLst/>
                        </a:rPr>
                        <a:t>1</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dirty="0" err="1">
                          <a:effectLst/>
                        </a:rPr>
                        <a:t>鼠标单击</a:t>
                      </a:r>
                      <a:r>
                        <a:rPr lang="en-US" sz="800" dirty="0">
                          <a:effectLst/>
                        </a:rPr>
                        <a:t> 时:</a:t>
                      </a:r>
                      <a:br>
                        <a:rPr lang="en-US" sz="800" dirty="0">
                          <a:effectLst/>
                        </a:rPr>
                      </a:br>
                      <a:r>
                        <a:rPr lang="en-US" sz="800" dirty="0">
                          <a:effectLst/>
                        </a:rPr>
                        <a:t>  Case 1:</a:t>
                      </a:r>
                      <a:br>
                        <a:rPr lang="en-US" sz="800" dirty="0">
                          <a:effectLst/>
                        </a:rPr>
                      </a:br>
                      <a:r>
                        <a:rPr lang="en-US" sz="800" dirty="0">
                          <a:effectLst/>
                        </a:rPr>
                        <a:t>    在 </a:t>
                      </a:r>
                      <a:r>
                        <a:rPr lang="en-US" sz="800" dirty="0" err="1">
                          <a:effectLst/>
                        </a:rPr>
                        <a:t>当前窗口</a:t>
                      </a:r>
                      <a:r>
                        <a:rPr lang="en-US" sz="800" dirty="0">
                          <a:effectLst/>
                        </a:rPr>
                        <a:t> </a:t>
                      </a:r>
                      <a:r>
                        <a:rPr lang="en-US" sz="800" dirty="0" err="1">
                          <a:effectLst/>
                        </a:rPr>
                        <a:t>打开</a:t>
                      </a:r>
                      <a:r>
                        <a:rPr lang="en-US" sz="800" dirty="0">
                          <a:effectLst/>
                        </a:rPr>
                        <a:t> </a:t>
                      </a:r>
                      <a:r>
                        <a:rPr lang="en-US" sz="800" dirty="0" err="1">
                          <a:effectLst/>
                        </a:rPr>
                        <a:t>主界面</a:t>
                      </a:r>
                      <a:endParaRPr lang="zh-CN" sz="800" dirty="0">
                        <a:effectLst/>
                        <a:latin typeface="Arial"/>
                        <a:ea typeface="宋体"/>
                        <a:cs typeface="Times New Roman"/>
                      </a:endParaRPr>
                    </a:p>
                  </a:txBody>
                  <a:tcPr marL="45720" marR="45720" marT="0" marB="0"/>
                </a:tc>
              </a:tr>
              <a:tr h="443450">
                <a:tc>
                  <a:txBody>
                    <a:bodyPr/>
                    <a:lstStyle/>
                    <a:p>
                      <a:pPr>
                        <a:spcBef>
                          <a:spcPts val="300"/>
                        </a:spcBef>
                        <a:spcAft>
                          <a:spcPts val="300"/>
                        </a:spcAft>
                      </a:pPr>
                      <a:r>
                        <a:rPr lang="en-US" sz="800">
                          <a:effectLst/>
                        </a:rPr>
                        <a:t>2</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dirty="0" err="1">
                          <a:effectLst/>
                        </a:rPr>
                        <a:t>鼠标单击</a:t>
                      </a:r>
                      <a:r>
                        <a:rPr lang="en-US" sz="800" dirty="0">
                          <a:effectLst/>
                        </a:rPr>
                        <a:t> 时:</a:t>
                      </a:r>
                      <a:br>
                        <a:rPr lang="en-US" sz="800" dirty="0">
                          <a:effectLst/>
                        </a:rPr>
                      </a:br>
                      <a:r>
                        <a:rPr lang="en-US" sz="800" dirty="0">
                          <a:effectLst/>
                        </a:rPr>
                        <a:t>  Case 1:</a:t>
                      </a:r>
                      <a:br>
                        <a:rPr lang="en-US" sz="800" dirty="0">
                          <a:effectLst/>
                        </a:rPr>
                      </a:br>
                      <a:r>
                        <a:rPr lang="en-US" sz="800" dirty="0">
                          <a:effectLst/>
                        </a:rPr>
                        <a:t>    在 </a:t>
                      </a:r>
                      <a:r>
                        <a:rPr lang="en-US" sz="800" dirty="0" err="1">
                          <a:effectLst/>
                        </a:rPr>
                        <a:t>当前窗口</a:t>
                      </a:r>
                      <a:r>
                        <a:rPr lang="en-US" sz="800" dirty="0">
                          <a:effectLst/>
                        </a:rPr>
                        <a:t> </a:t>
                      </a:r>
                      <a:r>
                        <a:rPr lang="en-US" sz="800" dirty="0" err="1">
                          <a:effectLst/>
                        </a:rPr>
                        <a:t>打开</a:t>
                      </a:r>
                      <a:r>
                        <a:rPr lang="en-US" sz="800" dirty="0">
                          <a:effectLst/>
                        </a:rPr>
                        <a:t> </a:t>
                      </a:r>
                      <a:r>
                        <a:rPr lang="en-US" sz="800" dirty="0" err="1">
                          <a:effectLst/>
                        </a:rPr>
                        <a:t>登陆界面</a:t>
                      </a:r>
                      <a:endParaRPr lang="zh-CN" sz="800" dirty="0">
                        <a:effectLst/>
                        <a:latin typeface="Arial"/>
                        <a:ea typeface="宋体"/>
                        <a:cs typeface="Times New Roman"/>
                      </a:endParaRPr>
                    </a:p>
                  </a:txBody>
                  <a:tcPr marL="45720" marR="45720" marT="0" marB="0"/>
                </a:tc>
              </a:tr>
              <a:tr h="443450">
                <a:tc>
                  <a:txBody>
                    <a:bodyPr/>
                    <a:lstStyle/>
                    <a:p>
                      <a:pPr>
                        <a:spcBef>
                          <a:spcPts val="300"/>
                        </a:spcBef>
                        <a:spcAft>
                          <a:spcPts val="300"/>
                        </a:spcAft>
                      </a:pPr>
                      <a:r>
                        <a:rPr lang="en-US" sz="800">
                          <a:effectLst/>
                        </a:rPr>
                        <a:t>3</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注册界面</a:t>
                      </a:r>
                      <a:endParaRPr lang="zh-CN" sz="800">
                        <a:effectLst/>
                        <a:latin typeface="Arial"/>
                        <a:ea typeface="宋体"/>
                        <a:cs typeface="Times New Roman"/>
                      </a:endParaRPr>
                    </a:p>
                  </a:txBody>
                  <a:tcPr marL="45720" marR="45720" marT="0" marB="0"/>
                </a:tc>
              </a:tr>
              <a:tr h="443450">
                <a:tc>
                  <a:txBody>
                    <a:bodyPr/>
                    <a:lstStyle/>
                    <a:p>
                      <a:pPr>
                        <a:spcBef>
                          <a:spcPts val="300"/>
                        </a:spcBef>
                        <a:spcAft>
                          <a:spcPts val="300"/>
                        </a:spcAft>
                      </a:pPr>
                      <a:r>
                        <a:rPr lang="en-US" sz="800">
                          <a:effectLst/>
                        </a:rPr>
                        <a:t>4</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搜索结果页</a:t>
                      </a:r>
                      <a:endParaRPr lang="zh-CN" sz="800">
                        <a:effectLst/>
                        <a:latin typeface="Arial"/>
                        <a:ea typeface="宋体"/>
                        <a:cs typeface="Times New Roman"/>
                      </a:endParaRPr>
                    </a:p>
                  </a:txBody>
                  <a:tcPr marL="45720" marR="45720" marT="0" marB="0"/>
                </a:tc>
              </a:tr>
              <a:tr h="443450">
                <a:tc>
                  <a:txBody>
                    <a:bodyPr/>
                    <a:lstStyle/>
                    <a:p>
                      <a:pPr>
                        <a:spcBef>
                          <a:spcPts val="300"/>
                        </a:spcBef>
                        <a:spcAft>
                          <a:spcPts val="300"/>
                        </a:spcAft>
                      </a:pPr>
                      <a:r>
                        <a:rPr lang="en-US" sz="800">
                          <a:effectLst/>
                        </a:rPr>
                        <a:t>5</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标签分类页面</a:t>
                      </a:r>
                      <a:endParaRPr lang="zh-CN" sz="800">
                        <a:effectLst/>
                        <a:latin typeface="Arial"/>
                        <a:ea typeface="宋体"/>
                        <a:cs typeface="Times New Roman"/>
                      </a:endParaRPr>
                    </a:p>
                  </a:txBody>
                  <a:tcPr marL="45720" marR="45720" marT="0" marB="0"/>
                </a:tc>
              </a:tr>
              <a:tr h="443450">
                <a:tc>
                  <a:txBody>
                    <a:bodyPr/>
                    <a:lstStyle/>
                    <a:p>
                      <a:pPr>
                        <a:spcBef>
                          <a:spcPts val="300"/>
                        </a:spcBef>
                        <a:spcAft>
                          <a:spcPts val="300"/>
                        </a:spcAft>
                      </a:pPr>
                      <a:r>
                        <a:rPr lang="en-US" sz="800">
                          <a:effectLst/>
                        </a:rPr>
                        <a:t>6</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dirty="0" err="1">
                          <a:effectLst/>
                        </a:rPr>
                        <a:t>鼠标单击</a:t>
                      </a:r>
                      <a:r>
                        <a:rPr lang="en-US" sz="800" dirty="0">
                          <a:effectLst/>
                        </a:rPr>
                        <a:t> 时:</a:t>
                      </a:r>
                      <a:br>
                        <a:rPr lang="en-US" sz="800" dirty="0">
                          <a:effectLst/>
                        </a:rPr>
                      </a:br>
                      <a:r>
                        <a:rPr lang="en-US" sz="800" dirty="0">
                          <a:effectLst/>
                        </a:rPr>
                        <a:t>  Case 1:</a:t>
                      </a:r>
                      <a:br>
                        <a:rPr lang="en-US" sz="800" dirty="0">
                          <a:effectLst/>
                        </a:rPr>
                      </a:br>
                      <a:r>
                        <a:rPr lang="en-US" sz="800" dirty="0">
                          <a:effectLst/>
                        </a:rPr>
                        <a:t>    在 </a:t>
                      </a:r>
                      <a:r>
                        <a:rPr lang="en-US" sz="800" dirty="0" err="1">
                          <a:effectLst/>
                        </a:rPr>
                        <a:t>当前窗口</a:t>
                      </a:r>
                      <a:r>
                        <a:rPr lang="en-US" sz="800" dirty="0">
                          <a:effectLst/>
                        </a:rPr>
                        <a:t> </a:t>
                      </a:r>
                      <a:r>
                        <a:rPr lang="en-US" sz="800" dirty="0" err="1">
                          <a:effectLst/>
                        </a:rPr>
                        <a:t>打开</a:t>
                      </a:r>
                      <a:r>
                        <a:rPr lang="en-US" sz="800" dirty="0">
                          <a:effectLst/>
                        </a:rPr>
                        <a:t> </a:t>
                      </a:r>
                      <a:r>
                        <a:rPr lang="en-US" sz="800" dirty="0" err="1">
                          <a:effectLst/>
                        </a:rPr>
                        <a:t>书籍界面</a:t>
                      </a:r>
                      <a:endParaRPr lang="zh-CN" sz="800" dirty="0">
                        <a:effectLst/>
                        <a:latin typeface="Arial"/>
                        <a:ea typeface="宋体"/>
                        <a:cs typeface="Times New Roman"/>
                      </a:endParaRPr>
                    </a:p>
                  </a:txBody>
                  <a:tcPr marL="45720" marR="45720" marT="0" marB="0"/>
                </a:tc>
              </a:tr>
            </a:tbl>
          </a:graphicData>
        </a:graphic>
      </p:graphicFrame>
    </p:spTree>
    <p:extLst>
      <p:ext uri="{BB962C8B-B14F-4D97-AF65-F5344CB8AC3E}">
        <p14:creationId xmlns:p14="http://schemas.microsoft.com/office/powerpoint/2010/main" val="195836223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xmlns="" id="{58DA2899-E098-4513-97E2-63CBC9C3B713}"/>
              </a:ext>
            </a:extLst>
          </p:cNvPr>
          <p:cNvSpPr txBox="1"/>
          <p:nvPr/>
        </p:nvSpPr>
        <p:spPr>
          <a:xfrm>
            <a:off x="1169581" y="482009"/>
            <a:ext cx="1190847" cy="300082"/>
          </a:xfrm>
          <a:prstGeom prst="rect">
            <a:avLst/>
          </a:prstGeom>
          <a:noFill/>
        </p:spPr>
        <p:txBody>
          <a:bodyPr wrap="square" rtlCol="0">
            <a:spAutoFit/>
          </a:bodyPr>
          <a:lstStyle/>
          <a:p>
            <a:r>
              <a:rPr lang="zh-CN" altLang="en-US" dirty="0">
                <a:solidFill>
                  <a:schemeClr val="bg1"/>
                </a:solidFill>
              </a:rPr>
              <a:t>搜索结果</a:t>
            </a:r>
          </a:p>
        </p:txBody>
      </p:sp>
      <p:pic>
        <p:nvPicPr>
          <p:cNvPr id="5" name="AXU13.png"/>
          <p:cNvPicPr/>
          <p:nvPr/>
        </p:nvPicPr>
        <p:blipFill>
          <a:blip r:embed="rId2"/>
          <a:stretch>
            <a:fillRect/>
          </a:stretch>
        </p:blipFill>
        <p:spPr>
          <a:xfrm>
            <a:off x="4006128" y="187036"/>
            <a:ext cx="4770727" cy="4864677"/>
          </a:xfrm>
          <a:prstGeom prst="rect">
            <a:avLst/>
          </a:prstGeom>
        </p:spPr>
      </p:pic>
      <p:graphicFrame>
        <p:nvGraphicFramePr>
          <p:cNvPr id="6" name="表格 5"/>
          <p:cNvGraphicFramePr>
            <a:graphicFrameLocks noGrp="1"/>
          </p:cNvGraphicFramePr>
          <p:nvPr>
            <p:extLst>
              <p:ext uri="{D42A27DB-BD31-4B8C-83A1-F6EECF244321}">
                <p14:modId xmlns:p14="http://schemas.microsoft.com/office/powerpoint/2010/main" val="4142183678"/>
              </p:ext>
            </p:extLst>
          </p:nvPr>
        </p:nvGraphicFramePr>
        <p:xfrm>
          <a:off x="623455" y="1154285"/>
          <a:ext cx="2382982" cy="3535680"/>
        </p:xfrm>
        <a:graphic>
          <a:graphicData uri="http://schemas.openxmlformats.org/drawingml/2006/table">
            <a:tbl>
              <a:tblPr firstRow="1" firstCol="1" bandRow="1">
                <a:tableStyleId>{5C22544A-7EE6-4342-B048-85BDC9FD1C3A}</a:tableStyleId>
              </a:tblPr>
              <a:tblGrid>
                <a:gridCol w="1191491"/>
                <a:gridCol w="1191491"/>
              </a:tblGrid>
              <a:tr h="0">
                <a:tc>
                  <a:txBody>
                    <a:bodyPr/>
                    <a:lstStyle/>
                    <a:p>
                      <a:pPr>
                        <a:spcBef>
                          <a:spcPts val="300"/>
                        </a:spcBef>
                        <a:spcAft>
                          <a:spcPts val="300"/>
                        </a:spcAft>
                      </a:pPr>
                      <a:r>
                        <a:rPr lang="en-US" sz="800">
                          <a:effectLst/>
                        </a:rPr>
                        <a:t>脚注</a:t>
                      </a:r>
                      <a:endParaRPr lang="zh-CN" sz="800" b="1">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1</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主界面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2</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登陆界面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3</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注册界面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4</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搜索结果页</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5</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标签分类页面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6</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a:effectLst/>
                        </a:rPr>
                        <a:t>鼠标单击 时:</a:t>
                      </a:r>
                      <a:br>
                        <a:rPr lang="en-US" sz="800">
                          <a:effectLst/>
                        </a:rPr>
                      </a:br>
                      <a:r>
                        <a:rPr lang="en-US" sz="800">
                          <a:effectLst/>
                        </a:rPr>
                        <a:t>  Case 1:</a:t>
                      </a:r>
                      <a:br>
                        <a:rPr lang="en-US" sz="800">
                          <a:effectLst/>
                        </a:rPr>
                      </a:br>
                      <a:r>
                        <a:rPr lang="en-US" sz="800">
                          <a:effectLst/>
                        </a:rPr>
                        <a:t>    在 当前窗口 打开 书籍界面</a:t>
                      </a:r>
                      <a:endParaRPr lang="zh-CN" sz="800">
                        <a:effectLst/>
                        <a:latin typeface="Arial"/>
                        <a:ea typeface="宋体"/>
                        <a:cs typeface="Times New Roman"/>
                      </a:endParaRPr>
                    </a:p>
                  </a:txBody>
                  <a:tcPr marL="45720" marR="45720" marT="0" marB="0"/>
                </a:tc>
              </a:tr>
              <a:tr h="0">
                <a:tc>
                  <a:txBody>
                    <a:bodyPr/>
                    <a:lstStyle/>
                    <a:p>
                      <a:pPr>
                        <a:spcBef>
                          <a:spcPts val="300"/>
                        </a:spcBef>
                        <a:spcAft>
                          <a:spcPts val="300"/>
                        </a:spcAft>
                      </a:pPr>
                      <a:r>
                        <a:rPr lang="en-US" sz="800">
                          <a:effectLst/>
                        </a:rPr>
                        <a:t>7</a:t>
                      </a:r>
                      <a:endParaRPr lang="zh-CN" sz="800">
                        <a:effectLst/>
                        <a:latin typeface="Arial"/>
                        <a:ea typeface="宋体"/>
                        <a:cs typeface="Times New Roman"/>
                      </a:endParaRPr>
                    </a:p>
                  </a:txBody>
                  <a:tcPr marL="45720" marR="45720" marT="0" marB="0"/>
                </a:tc>
                <a:tc>
                  <a:txBody>
                    <a:bodyPr/>
                    <a:lstStyle/>
                    <a:p>
                      <a:pPr>
                        <a:spcBef>
                          <a:spcPts val="300"/>
                        </a:spcBef>
                        <a:spcAft>
                          <a:spcPts val="300"/>
                        </a:spcAft>
                      </a:pPr>
                      <a:r>
                        <a:rPr lang="en-US" sz="800" dirty="0" err="1">
                          <a:effectLst/>
                        </a:rPr>
                        <a:t>鼠标单击</a:t>
                      </a:r>
                      <a:r>
                        <a:rPr lang="en-US" sz="800" dirty="0">
                          <a:effectLst/>
                        </a:rPr>
                        <a:t> 时:</a:t>
                      </a:r>
                      <a:br>
                        <a:rPr lang="en-US" sz="800" dirty="0">
                          <a:effectLst/>
                        </a:rPr>
                      </a:br>
                      <a:r>
                        <a:rPr lang="en-US" sz="800" dirty="0">
                          <a:effectLst/>
                        </a:rPr>
                        <a:t>  Case 1:</a:t>
                      </a:r>
                      <a:br>
                        <a:rPr lang="en-US" sz="800" dirty="0">
                          <a:effectLst/>
                        </a:rPr>
                      </a:br>
                      <a:r>
                        <a:rPr lang="en-US" sz="800" dirty="0">
                          <a:effectLst/>
                        </a:rPr>
                        <a:t>    在 </a:t>
                      </a:r>
                      <a:r>
                        <a:rPr lang="en-US" sz="800" dirty="0" err="1">
                          <a:effectLst/>
                        </a:rPr>
                        <a:t>当前窗口</a:t>
                      </a:r>
                      <a:r>
                        <a:rPr lang="en-US" sz="800" dirty="0">
                          <a:effectLst/>
                        </a:rPr>
                        <a:t> </a:t>
                      </a:r>
                      <a:r>
                        <a:rPr lang="en-US" sz="800" dirty="0" err="1">
                          <a:effectLst/>
                        </a:rPr>
                        <a:t>打开</a:t>
                      </a:r>
                      <a:r>
                        <a:rPr lang="en-US" sz="800" dirty="0">
                          <a:effectLst/>
                        </a:rPr>
                        <a:t> </a:t>
                      </a:r>
                      <a:r>
                        <a:rPr lang="en-US" sz="800" dirty="0" err="1">
                          <a:effectLst/>
                        </a:rPr>
                        <a:t>书籍界面</a:t>
                      </a:r>
                      <a:endParaRPr lang="zh-CN" sz="800" dirty="0">
                        <a:effectLst/>
                        <a:latin typeface="Arial"/>
                        <a:ea typeface="宋体"/>
                        <a:cs typeface="Times New Roman"/>
                      </a:endParaRPr>
                    </a:p>
                  </a:txBody>
                  <a:tcPr marL="45720" marR="45720" marT="0" marB="0"/>
                </a:tc>
              </a:tr>
            </a:tbl>
          </a:graphicData>
        </a:graphic>
      </p:graphicFrame>
    </p:spTree>
    <p:extLst>
      <p:ext uri="{BB962C8B-B14F-4D97-AF65-F5344CB8AC3E}">
        <p14:creationId xmlns:p14="http://schemas.microsoft.com/office/powerpoint/2010/main" val="330248822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332223" cy="414303"/>
            <a:chOff x="310460" y="277672"/>
            <a:chExt cx="1332223"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14" name="文本框 13"/>
            <p:cNvSpPr txBox="1"/>
            <p:nvPr/>
          </p:nvSpPr>
          <p:spPr>
            <a:xfrm>
              <a:off x="476837" y="300157"/>
              <a:ext cx="1165846"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软件接口</a:t>
              </a:r>
            </a:p>
          </p:txBody>
        </p:sp>
      </p:grpSp>
      <p:sp>
        <p:nvSpPr>
          <p:cNvPr id="3" name="矩形 2"/>
          <p:cNvSpPr/>
          <p:nvPr/>
        </p:nvSpPr>
        <p:spPr>
          <a:xfrm>
            <a:off x="1950720" y="1607165"/>
            <a:ext cx="4572000" cy="1938992"/>
          </a:xfrm>
          <a:prstGeom prst="rect">
            <a:avLst/>
          </a:prstGeom>
        </p:spPr>
        <p:txBody>
          <a:bodyPr>
            <a:spAutoFit/>
          </a:bodyPr>
          <a:lstStyle/>
          <a:p>
            <a:pPr lvl="0"/>
            <a:r>
              <a:rPr lang="zh-CN" altLang="zh-CN" sz="2400" dirty="0">
                <a:solidFill>
                  <a:schemeClr val="bg1"/>
                </a:solidFill>
              </a:rPr>
              <a:t>操作系统；都可以</a:t>
            </a:r>
          </a:p>
          <a:p>
            <a:pPr lvl="0"/>
            <a:r>
              <a:rPr lang="zh-CN" altLang="zh-CN" sz="2400" dirty="0">
                <a:solidFill>
                  <a:schemeClr val="bg1"/>
                </a:solidFill>
              </a:rPr>
              <a:t>数据库；</a:t>
            </a:r>
            <a:r>
              <a:rPr lang="en-US" altLang="zh-CN" sz="2400" dirty="0" err="1">
                <a:solidFill>
                  <a:schemeClr val="bg1"/>
                </a:solidFill>
              </a:rPr>
              <a:t>Mysql</a:t>
            </a:r>
            <a:endParaRPr lang="zh-CN" altLang="zh-CN" sz="2400" dirty="0">
              <a:solidFill>
                <a:schemeClr val="bg1"/>
              </a:solidFill>
            </a:endParaRPr>
          </a:p>
          <a:p>
            <a:pPr lvl="0"/>
            <a:r>
              <a:rPr lang="zh-CN" altLang="zh-CN" sz="2400" dirty="0">
                <a:solidFill>
                  <a:schemeClr val="bg1"/>
                </a:solidFill>
              </a:rPr>
              <a:t>工具；</a:t>
            </a:r>
            <a:r>
              <a:rPr lang="en-US" altLang="zh-CN" sz="2400" dirty="0">
                <a:solidFill>
                  <a:schemeClr val="bg1"/>
                </a:solidFill>
              </a:rPr>
              <a:t>eclipse</a:t>
            </a:r>
            <a:r>
              <a:rPr lang="zh-CN" altLang="zh-CN" sz="2400" dirty="0">
                <a:solidFill>
                  <a:schemeClr val="bg1"/>
                </a:solidFill>
              </a:rPr>
              <a:t>，</a:t>
            </a:r>
            <a:r>
              <a:rPr lang="en-US" altLang="zh-CN" sz="2400" dirty="0" err="1">
                <a:solidFill>
                  <a:schemeClr val="bg1"/>
                </a:solidFill>
              </a:rPr>
              <a:t>visio</a:t>
            </a:r>
            <a:r>
              <a:rPr lang="zh-CN" altLang="zh-CN" sz="2400" dirty="0">
                <a:solidFill>
                  <a:schemeClr val="bg1"/>
                </a:solidFill>
              </a:rPr>
              <a:t>，</a:t>
            </a:r>
            <a:r>
              <a:rPr lang="en-US" altLang="zh-CN" sz="2400" dirty="0" err="1">
                <a:solidFill>
                  <a:schemeClr val="bg1"/>
                </a:solidFill>
              </a:rPr>
              <a:t>Axure</a:t>
            </a:r>
            <a:r>
              <a:rPr lang="en-US" altLang="zh-CN" sz="2400" dirty="0">
                <a:solidFill>
                  <a:schemeClr val="bg1"/>
                </a:solidFill>
              </a:rPr>
              <a:t> RP </a:t>
            </a:r>
            <a:r>
              <a:rPr lang="zh-CN" altLang="zh-CN" sz="2400" dirty="0">
                <a:solidFill>
                  <a:schemeClr val="bg1"/>
                </a:solidFill>
              </a:rPr>
              <a:t>和</a:t>
            </a:r>
            <a:r>
              <a:rPr lang="en-US" altLang="zh-CN" sz="2400" dirty="0">
                <a:solidFill>
                  <a:schemeClr val="bg1"/>
                </a:solidFill>
              </a:rPr>
              <a:t>Photoshop</a:t>
            </a:r>
            <a:r>
              <a:rPr lang="zh-CN" altLang="zh-CN" sz="2400" dirty="0">
                <a:solidFill>
                  <a:schemeClr val="bg1"/>
                </a:solidFill>
              </a:rPr>
              <a:t>绘图修图，制作</a:t>
            </a:r>
            <a:r>
              <a:rPr lang="en-US" altLang="zh-CN" sz="2400" dirty="0">
                <a:solidFill>
                  <a:schemeClr val="bg1"/>
                </a:solidFill>
              </a:rPr>
              <a:t> App </a:t>
            </a:r>
            <a:r>
              <a:rPr lang="zh-CN" altLang="zh-CN" sz="2400" dirty="0">
                <a:solidFill>
                  <a:schemeClr val="bg1"/>
                </a:solidFill>
              </a:rPr>
              <a:t>图标、</a:t>
            </a:r>
            <a:r>
              <a:rPr lang="en-US" altLang="zh-CN" sz="2400" dirty="0">
                <a:solidFill>
                  <a:schemeClr val="bg1"/>
                </a:solidFill>
              </a:rPr>
              <a:t>UI </a:t>
            </a:r>
            <a:r>
              <a:rPr lang="zh-CN" altLang="zh-CN" sz="2400" dirty="0">
                <a:solidFill>
                  <a:schemeClr val="bg1"/>
                </a:solidFill>
              </a:rPr>
              <a:t>设计需要</a:t>
            </a:r>
          </a:p>
        </p:txBody>
      </p:sp>
    </p:spTree>
    <p:extLst>
      <p:ext uri="{BB962C8B-B14F-4D97-AF65-F5344CB8AC3E}">
        <p14:creationId xmlns:p14="http://schemas.microsoft.com/office/powerpoint/2010/main" val="2100389524"/>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405052" cy="414303"/>
            <a:chOff x="310460" y="277672"/>
            <a:chExt cx="1405052"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19" name="文本框 18"/>
            <p:cNvSpPr txBox="1"/>
            <p:nvPr/>
          </p:nvSpPr>
          <p:spPr>
            <a:xfrm>
              <a:off x="476837" y="300157"/>
              <a:ext cx="1238675"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通讯接口</a:t>
              </a:r>
            </a:p>
          </p:txBody>
        </p:sp>
      </p:grpSp>
      <p:sp>
        <p:nvSpPr>
          <p:cNvPr id="3" name="矩形 2"/>
          <p:cNvSpPr/>
          <p:nvPr/>
        </p:nvSpPr>
        <p:spPr>
          <a:xfrm>
            <a:off x="2392680" y="1590711"/>
            <a:ext cx="3268980" cy="2585323"/>
          </a:xfrm>
          <a:prstGeom prst="rect">
            <a:avLst/>
          </a:prstGeom>
        </p:spPr>
        <p:txBody>
          <a:bodyPr wrap="square">
            <a:spAutoFit/>
          </a:bodyPr>
          <a:lstStyle/>
          <a:p>
            <a:pPr lvl="0"/>
            <a:r>
              <a:rPr lang="zh-CN" altLang="zh-CN" sz="1800" dirty="0">
                <a:solidFill>
                  <a:schemeClr val="bg1"/>
                </a:solidFill>
              </a:rPr>
              <a:t>电子邮件；</a:t>
            </a:r>
          </a:p>
          <a:p>
            <a:pPr lvl="0"/>
            <a:r>
              <a:rPr lang="en-US" altLang="zh-CN" sz="1800" dirty="0">
                <a:solidFill>
                  <a:schemeClr val="bg1"/>
                </a:solidFill>
              </a:rPr>
              <a:t>WEB</a:t>
            </a:r>
            <a:r>
              <a:rPr lang="zh-CN" altLang="zh-CN" sz="1800" dirty="0">
                <a:solidFill>
                  <a:schemeClr val="bg1"/>
                </a:solidFill>
              </a:rPr>
              <a:t>浏览器；</a:t>
            </a:r>
          </a:p>
          <a:p>
            <a:pPr lvl="0"/>
            <a:r>
              <a:rPr lang="zh-CN" altLang="zh-CN" sz="1800" dirty="0">
                <a:solidFill>
                  <a:schemeClr val="bg1"/>
                </a:solidFill>
              </a:rPr>
              <a:t>网络通讯标准或者协议；</a:t>
            </a:r>
          </a:p>
          <a:p>
            <a:pPr lvl="0"/>
            <a:r>
              <a:rPr lang="zh-CN" altLang="zh-CN" sz="1800" dirty="0">
                <a:solidFill>
                  <a:schemeClr val="bg1"/>
                </a:solidFill>
              </a:rPr>
              <a:t>数据交互用电子表格；</a:t>
            </a:r>
          </a:p>
          <a:p>
            <a:r>
              <a:rPr lang="zh-CN" altLang="zh-CN" sz="1800" b="1" dirty="0">
                <a:solidFill>
                  <a:schemeClr val="bg1"/>
                </a:solidFill>
              </a:rPr>
              <a:t>相关定义：</a:t>
            </a:r>
            <a:endParaRPr lang="zh-CN" altLang="zh-CN" sz="1800" dirty="0">
              <a:solidFill>
                <a:schemeClr val="bg1"/>
              </a:solidFill>
            </a:endParaRPr>
          </a:p>
          <a:p>
            <a:pPr lvl="0"/>
            <a:r>
              <a:rPr lang="zh-CN" altLang="zh-CN" sz="1800" dirty="0">
                <a:solidFill>
                  <a:schemeClr val="bg1"/>
                </a:solidFill>
              </a:rPr>
              <a:t>消息格式；</a:t>
            </a:r>
          </a:p>
          <a:p>
            <a:pPr lvl="0"/>
            <a:r>
              <a:rPr lang="zh-CN" altLang="zh-CN" sz="1800" dirty="0">
                <a:solidFill>
                  <a:schemeClr val="bg1"/>
                </a:solidFill>
              </a:rPr>
              <a:t>通讯安全或加密问题；</a:t>
            </a:r>
          </a:p>
          <a:p>
            <a:pPr lvl="0"/>
            <a:r>
              <a:rPr lang="zh-CN" altLang="zh-CN" sz="1800" dirty="0">
                <a:solidFill>
                  <a:schemeClr val="bg1"/>
                </a:solidFill>
              </a:rPr>
              <a:t>数据传输速率；</a:t>
            </a:r>
          </a:p>
          <a:p>
            <a:pPr lvl="0"/>
            <a:r>
              <a:rPr lang="zh-CN" altLang="zh-CN" sz="1800" dirty="0">
                <a:solidFill>
                  <a:schemeClr val="bg1"/>
                </a:solidFill>
              </a:rPr>
              <a:t>同步和异步通讯机制；</a:t>
            </a:r>
          </a:p>
        </p:txBody>
      </p:sp>
    </p:spTree>
    <p:extLst>
      <p:ext uri="{BB962C8B-B14F-4D97-AF65-F5344CB8AC3E}">
        <p14:creationId xmlns:p14="http://schemas.microsoft.com/office/powerpoint/2010/main" val="782469784"/>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2866757" y="2019402"/>
            <a:ext cx="4348365" cy="939618"/>
            <a:chOff x="2866757" y="2019402"/>
            <a:chExt cx="4348365" cy="939618"/>
          </a:xfrm>
        </p:grpSpPr>
        <p:sp>
          <p:nvSpPr>
            <p:cNvPr id="13" name="文本框 12"/>
            <p:cNvSpPr txBox="1"/>
            <p:nvPr/>
          </p:nvSpPr>
          <p:spPr>
            <a:xfrm>
              <a:off x="2866757" y="2251134"/>
              <a:ext cx="4348365" cy="707886"/>
            </a:xfrm>
            <a:prstGeom prst="rect">
              <a:avLst/>
            </a:prstGeom>
            <a:noFill/>
          </p:spPr>
          <p:txBody>
            <a:bodyPr wrap="square" rtlCol="0">
              <a:spAutoFit/>
            </a:bodyPr>
            <a:lstStyle/>
            <a:p>
              <a:pPr algn="ctr"/>
              <a:r>
                <a:rPr lang="zh-CN" altLang="en-US" sz="4000" dirty="0">
                  <a:solidFill>
                    <a:schemeClr val="bg1"/>
                  </a:solidFill>
                  <a:latin typeface="微软雅黑 Light" panose="020B0502040204020203" pitchFamily="34" charset="-122"/>
                  <a:ea typeface="微软雅黑 Light" panose="020B0502040204020203" pitchFamily="34" charset="-122"/>
                </a:rPr>
                <a:t>系统功能需求</a:t>
              </a:r>
            </a:p>
          </p:txBody>
        </p:sp>
        <p:sp>
          <p:nvSpPr>
            <p:cNvPr id="15" name="文本框 14"/>
            <p:cNvSpPr txBox="1"/>
            <p:nvPr/>
          </p:nvSpPr>
          <p:spPr>
            <a:xfrm>
              <a:off x="3229670" y="2019402"/>
              <a:ext cx="1616027" cy="307777"/>
            </a:xfrm>
            <a:prstGeom prst="rect">
              <a:avLst/>
            </a:prstGeom>
            <a:noFill/>
          </p:spPr>
          <p:txBody>
            <a:bodyPr wrap="square" rtlCol="0">
              <a:spAutoFit/>
            </a:bodyPr>
            <a:lstStyle/>
            <a:p>
              <a:r>
                <a:rPr lang="en-US" altLang="zh-CN" sz="1400" dirty="0">
                  <a:solidFill>
                    <a:schemeClr val="bg1"/>
                  </a:solidFill>
                  <a:latin typeface="微软雅黑 Light" panose="020B0502040204020203" pitchFamily="34" charset="-122"/>
                  <a:ea typeface="微软雅黑 Light" panose="020B0502040204020203" pitchFamily="34" charset="-122"/>
                </a:rPr>
                <a:t>PART FOUR</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16" name="组合 15"/>
          <p:cNvGrpSpPr/>
          <p:nvPr/>
        </p:nvGrpSpPr>
        <p:grpSpPr>
          <a:xfrm>
            <a:off x="1928879" y="1944350"/>
            <a:ext cx="1129689" cy="1129689"/>
            <a:chOff x="1928879" y="1944350"/>
            <a:chExt cx="1129689" cy="1129689"/>
          </a:xfrm>
        </p:grpSpPr>
        <p:sp>
          <p:nvSpPr>
            <p:cNvPr id="17" name="椭圆 16"/>
            <p:cNvSpPr/>
            <p:nvPr/>
          </p:nvSpPr>
          <p:spPr>
            <a:xfrm>
              <a:off x="1928879" y="1944350"/>
              <a:ext cx="1129689" cy="112968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Light" panose="020B0502040204020203" pitchFamily="34" charset="-122"/>
                <a:ea typeface="微软雅黑 Light" panose="020B0502040204020203" pitchFamily="34" charset="-122"/>
              </a:endParaRPr>
            </a:p>
          </p:txBody>
        </p:sp>
        <p:grpSp>
          <p:nvGrpSpPr>
            <p:cNvPr id="18" name="组合 17"/>
            <p:cNvGrpSpPr/>
            <p:nvPr/>
          </p:nvGrpSpPr>
          <p:grpSpPr>
            <a:xfrm>
              <a:off x="2119073" y="2251134"/>
              <a:ext cx="749300" cy="509588"/>
              <a:chOff x="3897313" y="2016126"/>
              <a:chExt cx="749300" cy="509588"/>
            </a:xfrm>
            <a:solidFill>
              <a:schemeClr val="bg1"/>
            </a:solidFill>
          </p:grpSpPr>
          <p:sp>
            <p:nvSpPr>
              <p:cNvPr id="25"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26" name="Freeform 24"/>
              <p:cNvSpPr>
                <a:spLocks/>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27" name="Freeform 25"/>
              <p:cNvSpPr>
                <a:spLocks/>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28" name="Freeform 26"/>
              <p:cNvSpPr>
                <a:spLocks/>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29" name="Freeform 27"/>
              <p:cNvSpPr>
                <a:spLocks/>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0" name="Freeform 28"/>
              <p:cNvSpPr>
                <a:spLocks/>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1" name="Freeform 29"/>
              <p:cNvSpPr>
                <a:spLocks/>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2" name="Freeform 30"/>
              <p:cNvSpPr>
                <a:spLocks/>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3" name="Freeform 31"/>
              <p:cNvSpPr>
                <a:spLocks/>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4" name="Freeform 32"/>
              <p:cNvSpPr>
                <a:spLocks/>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5" name="Freeform 33"/>
              <p:cNvSpPr>
                <a:spLocks/>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grpSp>
      </p:grpSp>
    </p:spTree>
    <p:extLst>
      <p:ext uri="{BB962C8B-B14F-4D97-AF65-F5344CB8AC3E}">
        <p14:creationId xmlns:p14="http://schemas.microsoft.com/office/powerpoint/2010/main" val="692210863"/>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250" fill="hold"/>
                                        <p:tgtEl>
                                          <p:spTgt spid="16"/>
                                        </p:tgtEl>
                                        <p:attrNameLst>
                                          <p:attrName>ppt_w</p:attrName>
                                        </p:attrNameLst>
                                      </p:cBhvr>
                                      <p:tavLst>
                                        <p:tav tm="0">
                                          <p:val>
                                            <p:fltVal val="0"/>
                                          </p:val>
                                        </p:tav>
                                        <p:tav tm="100000">
                                          <p:val>
                                            <p:strVal val="#ppt_w"/>
                                          </p:val>
                                        </p:tav>
                                      </p:tavLst>
                                    </p:anim>
                                    <p:anim calcmode="lin" valueType="num">
                                      <p:cBhvr>
                                        <p:cTn id="13" dur="250" fill="hold"/>
                                        <p:tgtEl>
                                          <p:spTgt spid="16"/>
                                        </p:tgtEl>
                                        <p:attrNameLst>
                                          <p:attrName>ppt_h</p:attrName>
                                        </p:attrNameLst>
                                      </p:cBhvr>
                                      <p:tavLst>
                                        <p:tav tm="0">
                                          <p:val>
                                            <p:fltVal val="0"/>
                                          </p:val>
                                        </p:tav>
                                        <p:tav tm="100000">
                                          <p:val>
                                            <p:strVal val="#ppt_h"/>
                                          </p:val>
                                        </p:tav>
                                      </p:tavLst>
                                    </p:anim>
                                    <p:animEffect transition="in" filter="fade">
                                      <p:cBhvr>
                                        <p:cTn id="14" dur="250"/>
                                        <p:tgtEl>
                                          <p:spTgt spid="16"/>
                                        </p:tgtEl>
                                      </p:cBhvr>
                                    </p:animEffect>
                                  </p:childTnLst>
                                </p:cTn>
                              </p:par>
                              <p:par>
                                <p:cTn id="15" presetID="6" presetClass="emph" presetSubtype="0" decel="100000" fill="hold" nodeType="withEffect">
                                  <p:stCondLst>
                                    <p:cond delay="200"/>
                                  </p:stCondLst>
                                  <p:childTnLst>
                                    <p:animScale>
                                      <p:cBhvr>
                                        <p:cTn id="16" dur="250" fill="hold"/>
                                        <p:tgtEl>
                                          <p:spTgt spid="16"/>
                                        </p:tgtEl>
                                      </p:cBhvr>
                                      <p:by x="110000" y="110000"/>
                                    </p:animScale>
                                  </p:childTnLst>
                                </p:cTn>
                              </p:par>
                              <p:par>
                                <p:cTn id="17" presetID="6" presetClass="emph" presetSubtype="0" decel="100000" fill="hold" nodeType="withEffect">
                                  <p:stCondLst>
                                    <p:cond delay="400"/>
                                  </p:stCondLst>
                                  <p:childTnLst>
                                    <p:animScale>
                                      <p:cBhvr>
                                        <p:cTn id="18" dur="250" fill="hold"/>
                                        <p:tgtEl>
                                          <p:spTgt spid="16"/>
                                        </p:tgtEl>
                                      </p:cBhvr>
                                      <p:by x="91000" y="91000"/>
                                    </p:animScale>
                                  </p:childTnLst>
                                </p:cTn>
                              </p:par>
                            </p:childTnLst>
                          </p:cTn>
                        </p:par>
                        <p:par>
                          <p:cTn id="19" fill="hold">
                            <p:stCondLst>
                              <p:cond delay="1150"/>
                            </p:stCondLst>
                            <p:childTnLst>
                              <p:par>
                                <p:cTn id="20" presetID="2" presetClass="entr" presetSubtype="2" decel="100000"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1+#ppt_w/2"/>
                                          </p:val>
                                        </p:tav>
                                        <p:tav tm="100000">
                                          <p:val>
                                            <p:strVal val="#ppt_x"/>
                                          </p:val>
                                        </p:tav>
                                      </p:tavLst>
                                    </p:anim>
                                    <p:anim calcmode="lin" valueType="num">
                                      <p:cBhvr additive="base">
                                        <p:cTn id="2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310460" y="277672"/>
            <a:ext cx="1792660" cy="668816"/>
            <a:chOff x="310460" y="277672"/>
            <a:chExt cx="1380775" cy="668816"/>
          </a:xfrm>
        </p:grpSpPr>
        <p:pic>
          <p:nvPicPr>
            <p:cNvPr id="14" name="图片 13"/>
            <p:cNvPicPr>
              <a:picLocks noChangeAspect="1"/>
            </p:cNvPicPr>
            <p:nvPr/>
          </p:nvPicPr>
          <p:blipFill>
            <a:blip r:embed="rId3"/>
            <a:stretch>
              <a:fillRect/>
            </a:stretch>
          </p:blipFill>
          <p:spPr>
            <a:xfrm>
              <a:off x="310460" y="277672"/>
              <a:ext cx="332755" cy="414303"/>
            </a:xfrm>
            <a:prstGeom prst="rect">
              <a:avLst/>
            </a:prstGeom>
          </p:spPr>
        </p:pic>
        <p:sp>
          <p:nvSpPr>
            <p:cNvPr id="16" name="文本框 15"/>
            <p:cNvSpPr txBox="1"/>
            <p:nvPr/>
          </p:nvSpPr>
          <p:spPr>
            <a:xfrm>
              <a:off x="476837" y="300157"/>
              <a:ext cx="1214398" cy="646331"/>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说明和优先级</a:t>
              </a:r>
            </a:p>
          </p:txBody>
        </p:sp>
      </p:grpSp>
      <p:sp>
        <p:nvSpPr>
          <p:cNvPr id="15" name="矩形 14"/>
          <p:cNvSpPr/>
          <p:nvPr/>
        </p:nvSpPr>
        <p:spPr>
          <a:xfrm>
            <a:off x="2049780" y="1382167"/>
            <a:ext cx="4572000" cy="2862322"/>
          </a:xfrm>
          <a:prstGeom prst="rect">
            <a:avLst/>
          </a:prstGeom>
        </p:spPr>
        <p:txBody>
          <a:bodyPr>
            <a:spAutoFit/>
          </a:bodyPr>
          <a:lstStyle/>
          <a:p>
            <a:r>
              <a:rPr lang="zh-CN" altLang="zh-CN" sz="1800" dirty="0">
                <a:solidFill>
                  <a:schemeClr val="bg1"/>
                </a:solidFill>
              </a:rPr>
              <a:t>本网站主体分为三个，分别是游客，用户和管理员。游客的功能是低，他可以看书本的评价和介绍但是不能发表评论。用户的功能是中，用户有书评发表，查看书评，修改个人信息，书籍搜索，评论删除，上传书籍信息，意见反馈，点赞，添加标签等功能。其中优先级最高的是管理员，管理员的功能在用户的功能基础上还能进行修改、删除、查询、增加用户，置顶书评，增加书籍，修改书籍信息，修改作家信息，审核申请的功能。</a:t>
            </a:r>
            <a:endParaRPr lang="zh-CN" altLang="en-US" sz="1800" dirty="0">
              <a:solidFill>
                <a:schemeClr val="bg1"/>
              </a:solidFill>
            </a:endParaRPr>
          </a:p>
        </p:txBody>
      </p:sp>
    </p:spTree>
    <p:extLst>
      <p:ext uri="{BB962C8B-B14F-4D97-AF65-F5344CB8AC3E}">
        <p14:creationId xmlns:p14="http://schemas.microsoft.com/office/powerpoint/2010/main" val="4268919740"/>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0-#ppt_w/2"/>
                                          </p:val>
                                        </p:tav>
                                        <p:tav tm="100000">
                                          <p:val>
                                            <p:strVal val="#ppt_x"/>
                                          </p:val>
                                        </p:tav>
                                      </p:tavLst>
                                    </p:anim>
                                    <p:anim calcmode="lin" valueType="num">
                                      <p:cBhvr additive="base">
                                        <p:cTn id="8" dur="75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circle(in)">
                                      <p:cBhvr>
                                        <p:cTn id="13"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3234670" y="1956790"/>
            <a:ext cx="1129689" cy="1129689"/>
            <a:chOff x="2558424" y="1401428"/>
            <a:chExt cx="1318727" cy="1318727"/>
          </a:xfrm>
        </p:grpSpPr>
        <p:sp>
          <p:nvSpPr>
            <p:cNvPr id="35" name="椭圆 34"/>
            <p:cNvSpPr/>
            <p:nvPr/>
          </p:nvSpPr>
          <p:spPr>
            <a:xfrm>
              <a:off x="2558424" y="1401428"/>
              <a:ext cx="1318727" cy="131872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a typeface="微软雅黑 Light" panose="020B0502040204020203" pitchFamily="34" charset="-122"/>
              </a:endParaRPr>
            </a:p>
          </p:txBody>
        </p:sp>
        <p:sp>
          <p:nvSpPr>
            <p:cNvPr id="36" name="Freeform 11"/>
            <p:cNvSpPr>
              <a:spLocks/>
            </p:cNvSpPr>
            <p:nvPr/>
          </p:nvSpPr>
          <p:spPr bwMode="auto">
            <a:xfrm>
              <a:off x="2676010" y="1814946"/>
              <a:ext cx="1083553" cy="597017"/>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ea typeface="微软雅黑 Light" panose="020B0502040204020203" pitchFamily="34" charset="-122"/>
              </a:endParaRPr>
            </a:p>
          </p:txBody>
        </p:sp>
      </p:grpSp>
      <p:grpSp>
        <p:nvGrpSpPr>
          <p:cNvPr id="37" name="组合 36"/>
          <p:cNvGrpSpPr/>
          <p:nvPr/>
        </p:nvGrpSpPr>
        <p:grpSpPr>
          <a:xfrm>
            <a:off x="4535462" y="2031842"/>
            <a:ext cx="1461654" cy="1038453"/>
            <a:chOff x="4447677" y="2019402"/>
            <a:chExt cx="1461654" cy="1038453"/>
          </a:xfrm>
        </p:grpSpPr>
        <p:sp>
          <p:nvSpPr>
            <p:cNvPr id="38" name="文本框 37"/>
            <p:cNvSpPr txBox="1"/>
            <p:nvPr/>
          </p:nvSpPr>
          <p:spPr>
            <a:xfrm>
              <a:off x="4447677" y="2226858"/>
              <a:ext cx="1461654" cy="830997"/>
            </a:xfrm>
            <a:prstGeom prst="rect">
              <a:avLst/>
            </a:prstGeom>
            <a:noFill/>
          </p:spPr>
          <p:txBody>
            <a:bodyPr wrap="square" rtlCol="0">
              <a:spAutoFit/>
            </a:bodyPr>
            <a:lstStyle/>
            <a:p>
              <a:pPr algn="ctr"/>
              <a:r>
                <a:rPr lang="zh-CN" altLang="en-US" sz="4800" dirty="0">
                  <a:solidFill>
                    <a:schemeClr val="bg1"/>
                  </a:solidFill>
                  <a:ea typeface="微软雅黑 Light" panose="020B0502040204020203" pitchFamily="34" charset="-122"/>
                </a:rPr>
                <a:t>引言</a:t>
              </a:r>
            </a:p>
          </p:txBody>
        </p:sp>
        <p:sp>
          <p:nvSpPr>
            <p:cNvPr id="39" name="文本框 38"/>
            <p:cNvSpPr txBox="1"/>
            <p:nvPr/>
          </p:nvSpPr>
          <p:spPr>
            <a:xfrm>
              <a:off x="4535462" y="2019402"/>
              <a:ext cx="1286840" cy="307777"/>
            </a:xfrm>
            <a:prstGeom prst="rect">
              <a:avLst/>
            </a:prstGeom>
            <a:noFill/>
          </p:spPr>
          <p:txBody>
            <a:bodyPr wrap="square" rtlCol="0">
              <a:spAutoFit/>
            </a:bodyPr>
            <a:lstStyle/>
            <a:p>
              <a:r>
                <a:rPr lang="en-US" altLang="zh-CN" sz="1400" dirty="0">
                  <a:solidFill>
                    <a:schemeClr val="bg1"/>
                  </a:solidFill>
                  <a:latin typeface="微软雅黑 Light" panose="020B0502040204020203" pitchFamily="34" charset="-122"/>
                  <a:ea typeface="微软雅黑 Light" panose="020B0502040204020203" pitchFamily="34" charset="-122"/>
                </a:rPr>
                <a:t>PART ONE</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grpSp>
    </p:spTree>
    <p:extLst>
      <p:ext uri="{BB962C8B-B14F-4D97-AF65-F5344CB8AC3E}">
        <p14:creationId xmlns:p14="http://schemas.microsoft.com/office/powerpoint/2010/main" val="1761502911"/>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34"/>
                                        </p:tgtEl>
                                        <p:attrNameLst>
                                          <p:attrName>style.visibility</p:attrName>
                                        </p:attrNameLst>
                                      </p:cBhvr>
                                      <p:to>
                                        <p:strVal val="visible"/>
                                      </p:to>
                                    </p:set>
                                    <p:anim calcmode="lin" valueType="num">
                                      <p:cBhvr>
                                        <p:cTn id="12" dur="250" fill="hold"/>
                                        <p:tgtEl>
                                          <p:spTgt spid="34"/>
                                        </p:tgtEl>
                                        <p:attrNameLst>
                                          <p:attrName>ppt_w</p:attrName>
                                        </p:attrNameLst>
                                      </p:cBhvr>
                                      <p:tavLst>
                                        <p:tav tm="0">
                                          <p:val>
                                            <p:fltVal val="0"/>
                                          </p:val>
                                        </p:tav>
                                        <p:tav tm="100000">
                                          <p:val>
                                            <p:strVal val="#ppt_w"/>
                                          </p:val>
                                        </p:tav>
                                      </p:tavLst>
                                    </p:anim>
                                    <p:anim calcmode="lin" valueType="num">
                                      <p:cBhvr>
                                        <p:cTn id="13" dur="250" fill="hold"/>
                                        <p:tgtEl>
                                          <p:spTgt spid="34"/>
                                        </p:tgtEl>
                                        <p:attrNameLst>
                                          <p:attrName>ppt_h</p:attrName>
                                        </p:attrNameLst>
                                      </p:cBhvr>
                                      <p:tavLst>
                                        <p:tav tm="0">
                                          <p:val>
                                            <p:fltVal val="0"/>
                                          </p:val>
                                        </p:tav>
                                        <p:tav tm="100000">
                                          <p:val>
                                            <p:strVal val="#ppt_h"/>
                                          </p:val>
                                        </p:tav>
                                      </p:tavLst>
                                    </p:anim>
                                    <p:animEffect transition="in" filter="fade">
                                      <p:cBhvr>
                                        <p:cTn id="14" dur="250"/>
                                        <p:tgtEl>
                                          <p:spTgt spid="34"/>
                                        </p:tgtEl>
                                      </p:cBhvr>
                                    </p:animEffect>
                                  </p:childTnLst>
                                </p:cTn>
                              </p:par>
                              <p:par>
                                <p:cTn id="15" presetID="6" presetClass="emph" presetSubtype="0" decel="100000" fill="hold" nodeType="withEffect">
                                  <p:stCondLst>
                                    <p:cond delay="200"/>
                                  </p:stCondLst>
                                  <p:childTnLst>
                                    <p:animScale>
                                      <p:cBhvr>
                                        <p:cTn id="16" dur="250" fill="hold"/>
                                        <p:tgtEl>
                                          <p:spTgt spid="34"/>
                                        </p:tgtEl>
                                      </p:cBhvr>
                                      <p:by x="110000" y="110000"/>
                                    </p:animScale>
                                  </p:childTnLst>
                                </p:cTn>
                              </p:par>
                              <p:par>
                                <p:cTn id="17" presetID="6" presetClass="emph" presetSubtype="0" decel="100000" fill="hold" nodeType="withEffect">
                                  <p:stCondLst>
                                    <p:cond delay="400"/>
                                  </p:stCondLst>
                                  <p:childTnLst>
                                    <p:animScale>
                                      <p:cBhvr>
                                        <p:cTn id="18" dur="250" fill="hold"/>
                                        <p:tgtEl>
                                          <p:spTgt spid="34"/>
                                        </p:tgtEl>
                                      </p:cBhvr>
                                      <p:by x="91000" y="91000"/>
                                    </p:animScale>
                                  </p:childTnLst>
                                </p:cTn>
                              </p:par>
                            </p:childTnLst>
                          </p:cTn>
                        </p:par>
                        <p:par>
                          <p:cTn id="19" fill="hold">
                            <p:stCondLst>
                              <p:cond delay="1150"/>
                            </p:stCondLst>
                            <p:childTnLst>
                              <p:par>
                                <p:cTn id="20" presetID="2" presetClass="entr" presetSubtype="2" decel="100000" fill="hold" nodeType="after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additive="base">
                                        <p:cTn id="22" dur="500" fill="hold"/>
                                        <p:tgtEl>
                                          <p:spTgt spid="37"/>
                                        </p:tgtEl>
                                        <p:attrNameLst>
                                          <p:attrName>ppt_x</p:attrName>
                                        </p:attrNameLst>
                                      </p:cBhvr>
                                      <p:tavLst>
                                        <p:tav tm="0">
                                          <p:val>
                                            <p:strVal val="1+#ppt_w/2"/>
                                          </p:val>
                                        </p:tav>
                                        <p:tav tm="100000">
                                          <p:val>
                                            <p:strVal val="#ppt_x"/>
                                          </p:val>
                                        </p:tav>
                                      </p:tavLst>
                                    </p:anim>
                                    <p:anim calcmode="lin" valueType="num">
                                      <p:cBhvr additive="base">
                                        <p:cTn id="23" dur="500" fill="hold"/>
                                        <p:tgtEl>
                                          <p:spTgt spid="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73120" y="277672"/>
            <a:ext cx="1807140" cy="668816"/>
            <a:chOff x="310460" y="277672"/>
            <a:chExt cx="1396959" cy="668816"/>
          </a:xfrm>
        </p:grpSpPr>
        <p:pic>
          <p:nvPicPr>
            <p:cNvPr id="13" name="图片 12"/>
            <p:cNvPicPr>
              <a:picLocks noChangeAspect="1"/>
            </p:cNvPicPr>
            <p:nvPr/>
          </p:nvPicPr>
          <p:blipFill>
            <a:blip r:embed="rId3"/>
            <a:stretch>
              <a:fillRect/>
            </a:stretch>
          </p:blipFill>
          <p:spPr>
            <a:xfrm>
              <a:off x="310460" y="277672"/>
              <a:ext cx="332755" cy="414303"/>
            </a:xfrm>
            <a:prstGeom prst="rect">
              <a:avLst/>
            </a:prstGeom>
          </p:spPr>
        </p:pic>
        <p:sp>
          <p:nvSpPr>
            <p:cNvPr id="15" name="文本框 14"/>
            <p:cNvSpPr txBox="1"/>
            <p:nvPr/>
          </p:nvSpPr>
          <p:spPr>
            <a:xfrm>
              <a:off x="476837" y="300157"/>
              <a:ext cx="1230582" cy="646331"/>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输入输出数据</a:t>
              </a:r>
            </a:p>
          </p:txBody>
        </p:sp>
      </p:grpSp>
      <p:graphicFrame>
        <p:nvGraphicFramePr>
          <p:cNvPr id="4" name="表格 3"/>
          <p:cNvGraphicFramePr>
            <a:graphicFrameLocks noGrp="1"/>
          </p:cNvGraphicFramePr>
          <p:nvPr>
            <p:extLst>
              <p:ext uri="{D42A27DB-BD31-4B8C-83A1-F6EECF244321}">
                <p14:modId xmlns:p14="http://schemas.microsoft.com/office/powerpoint/2010/main" val="869657835"/>
              </p:ext>
            </p:extLst>
          </p:nvPr>
        </p:nvGraphicFramePr>
        <p:xfrm>
          <a:off x="1348740" y="1242058"/>
          <a:ext cx="6027419" cy="2743204"/>
        </p:xfrm>
        <a:graphic>
          <a:graphicData uri="http://schemas.openxmlformats.org/drawingml/2006/table">
            <a:tbl>
              <a:tblPr firstRow="1" firstCol="1" bandRow="1">
                <a:tableStyleId>{5C22544A-7EE6-4342-B048-85BDC9FD1C3A}</a:tableStyleId>
              </a:tblPr>
              <a:tblGrid>
                <a:gridCol w="1205201">
                  <a:extLst>
                    <a:ext uri="{9D8B030D-6E8A-4147-A177-3AD203B41FA5}">
                      <a16:colId xmlns:a16="http://schemas.microsoft.com/office/drawing/2014/main" xmlns="" val="20000"/>
                    </a:ext>
                  </a:extLst>
                </a:gridCol>
                <a:gridCol w="1205201">
                  <a:extLst>
                    <a:ext uri="{9D8B030D-6E8A-4147-A177-3AD203B41FA5}">
                      <a16:colId xmlns:a16="http://schemas.microsoft.com/office/drawing/2014/main" xmlns="" val="20001"/>
                    </a:ext>
                  </a:extLst>
                </a:gridCol>
                <a:gridCol w="1205201">
                  <a:extLst>
                    <a:ext uri="{9D8B030D-6E8A-4147-A177-3AD203B41FA5}">
                      <a16:colId xmlns:a16="http://schemas.microsoft.com/office/drawing/2014/main" xmlns="" val="20002"/>
                    </a:ext>
                  </a:extLst>
                </a:gridCol>
                <a:gridCol w="1205908">
                  <a:extLst>
                    <a:ext uri="{9D8B030D-6E8A-4147-A177-3AD203B41FA5}">
                      <a16:colId xmlns:a16="http://schemas.microsoft.com/office/drawing/2014/main" xmlns="" val="20003"/>
                    </a:ext>
                  </a:extLst>
                </a:gridCol>
                <a:gridCol w="1205908">
                  <a:extLst>
                    <a:ext uri="{9D8B030D-6E8A-4147-A177-3AD203B41FA5}">
                      <a16:colId xmlns:a16="http://schemas.microsoft.com/office/drawing/2014/main" xmlns="" val="20004"/>
                    </a:ext>
                  </a:extLst>
                </a:gridCol>
              </a:tblGrid>
              <a:tr h="228600">
                <a:tc>
                  <a:txBody>
                    <a:bodyPr/>
                    <a:lstStyle/>
                    <a:p>
                      <a:pPr indent="266700" algn="just">
                        <a:spcAft>
                          <a:spcPts val="0"/>
                        </a:spcAft>
                      </a:pPr>
                      <a:r>
                        <a:rPr lang="zh-CN" sz="1050" kern="100" dirty="0">
                          <a:effectLst/>
                        </a:rPr>
                        <a:t>数据名称</a:t>
                      </a:r>
                      <a:endParaRPr lang="zh-CN" sz="1050" kern="100" dirty="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实际含义</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数据类型</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数据格式</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数据约束</a:t>
                      </a:r>
                      <a:endParaRPr lang="zh-CN" sz="1050" kern="100">
                        <a:effectLst/>
                        <a:latin typeface="Times New Roman"/>
                        <a:ea typeface="宋体"/>
                        <a:cs typeface="Times New Roman"/>
                      </a:endParaRPr>
                    </a:p>
                  </a:txBody>
                  <a:tcPr marL="68580" marR="68580" marT="0" marB="0"/>
                </a:tc>
                <a:extLst>
                  <a:ext uri="{0D108BD9-81ED-4DB2-BD59-A6C34878D82A}">
                    <a16:rowId xmlns:a16="http://schemas.microsoft.com/office/drawing/2014/main" xmlns="" val="10000"/>
                  </a:ext>
                </a:extLst>
              </a:tr>
              <a:tr h="457201">
                <a:tc>
                  <a:txBody>
                    <a:bodyPr/>
                    <a:lstStyle/>
                    <a:p>
                      <a:pPr indent="266700" algn="just">
                        <a:spcAft>
                          <a:spcPts val="0"/>
                        </a:spcAft>
                      </a:pPr>
                      <a:r>
                        <a:rPr lang="zh-CN" sz="1050" kern="100">
                          <a:effectLst/>
                        </a:rPr>
                        <a:t>账号</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登陆网页所需的信息</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a:effectLst/>
                        </a:rPr>
                        <a:t>Char</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字符</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长度在</a:t>
                      </a:r>
                      <a:r>
                        <a:rPr lang="en-US" sz="1050" kern="100">
                          <a:effectLst/>
                        </a:rPr>
                        <a:t>6~30</a:t>
                      </a:r>
                      <a:r>
                        <a:rPr lang="zh-CN" sz="1050" kern="100">
                          <a:effectLst/>
                        </a:rPr>
                        <a:t>之间</a:t>
                      </a:r>
                      <a:endParaRPr lang="zh-CN" sz="1050" kern="100">
                        <a:effectLst/>
                        <a:latin typeface="Times New Roman"/>
                        <a:ea typeface="宋体"/>
                        <a:cs typeface="Times New Roman"/>
                      </a:endParaRPr>
                    </a:p>
                  </a:txBody>
                  <a:tcPr marL="68580" marR="68580" marT="0" marB="0"/>
                </a:tc>
                <a:extLst>
                  <a:ext uri="{0D108BD9-81ED-4DB2-BD59-A6C34878D82A}">
                    <a16:rowId xmlns:a16="http://schemas.microsoft.com/office/drawing/2014/main" xmlns="" val="10001"/>
                  </a:ext>
                </a:extLst>
              </a:tr>
              <a:tr h="685800">
                <a:tc>
                  <a:txBody>
                    <a:bodyPr/>
                    <a:lstStyle/>
                    <a:p>
                      <a:pPr indent="266700" algn="just">
                        <a:spcAft>
                          <a:spcPts val="0"/>
                        </a:spcAft>
                      </a:pPr>
                      <a:r>
                        <a:rPr lang="zh-CN" sz="1050" kern="100">
                          <a:effectLst/>
                        </a:rPr>
                        <a:t>密码</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dirty="0">
                          <a:effectLst/>
                        </a:rPr>
                        <a:t>与账号匹配的相应登陆信息</a:t>
                      </a:r>
                      <a:endParaRPr lang="zh-CN" sz="1050" kern="100" dirty="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a:effectLst/>
                        </a:rPr>
                        <a:t>Char</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字符</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长度在</a:t>
                      </a:r>
                      <a:r>
                        <a:rPr lang="en-US" sz="1050" kern="100">
                          <a:effectLst/>
                        </a:rPr>
                        <a:t>8~20</a:t>
                      </a:r>
                      <a:r>
                        <a:rPr lang="zh-CN" sz="1050" kern="100">
                          <a:effectLst/>
                        </a:rPr>
                        <a:t>之间（不可有中文）</a:t>
                      </a:r>
                      <a:endParaRPr lang="zh-CN" sz="1050" kern="100">
                        <a:effectLst/>
                        <a:latin typeface="Times New Roman"/>
                        <a:ea typeface="宋体"/>
                        <a:cs typeface="Times New Roman"/>
                      </a:endParaRPr>
                    </a:p>
                  </a:txBody>
                  <a:tcPr marL="68580" marR="68580" marT="0" marB="0"/>
                </a:tc>
                <a:extLst>
                  <a:ext uri="{0D108BD9-81ED-4DB2-BD59-A6C34878D82A}">
                    <a16:rowId xmlns:a16="http://schemas.microsoft.com/office/drawing/2014/main" xmlns="" val="10002"/>
                  </a:ext>
                </a:extLst>
              </a:tr>
              <a:tr h="457201">
                <a:tc>
                  <a:txBody>
                    <a:bodyPr/>
                    <a:lstStyle/>
                    <a:p>
                      <a:pPr indent="266700" algn="just">
                        <a:spcAft>
                          <a:spcPts val="0"/>
                        </a:spcAft>
                      </a:pPr>
                      <a:r>
                        <a:rPr lang="zh-CN" sz="1050" kern="100">
                          <a:effectLst/>
                        </a:rPr>
                        <a:t>点赞数</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用户喜欢程度</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a:effectLst/>
                        </a:rPr>
                        <a:t>Int</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数值</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a:effectLst/>
                        </a:rPr>
                        <a:t> </a:t>
                      </a:r>
                      <a:endParaRPr lang="zh-CN" sz="1050" kern="100">
                        <a:effectLst/>
                        <a:latin typeface="Times New Roman"/>
                        <a:ea typeface="宋体"/>
                        <a:cs typeface="Times New Roman"/>
                      </a:endParaRPr>
                    </a:p>
                  </a:txBody>
                  <a:tcPr marL="68580" marR="68580" marT="0" marB="0"/>
                </a:tc>
                <a:extLst>
                  <a:ext uri="{0D108BD9-81ED-4DB2-BD59-A6C34878D82A}">
                    <a16:rowId xmlns:a16="http://schemas.microsoft.com/office/drawing/2014/main" xmlns="" val="10003"/>
                  </a:ext>
                </a:extLst>
              </a:tr>
              <a:tr h="457201">
                <a:tc>
                  <a:txBody>
                    <a:bodyPr/>
                    <a:lstStyle/>
                    <a:p>
                      <a:pPr indent="266700" algn="just">
                        <a:spcAft>
                          <a:spcPts val="0"/>
                        </a:spcAft>
                      </a:pPr>
                      <a:r>
                        <a:rPr lang="zh-CN" sz="1050" kern="100">
                          <a:effectLst/>
                        </a:rPr>
                        <a:t>评论</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用户对书籍做出的评价</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文本型</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字符</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a:effectLst/>
                        </a:rPr>
                        <a:t> </a:t>
                      </a:r>
                      <a:endParaRPr lang="zh-CN" sz="1050" kern="100">
                        <a:effectLst/>
                        <a:latin typeface="Times New Roman"/>
                        <a:ea typeface="宋体"/>
                        <a:cs typeface="Times New Roman"/>
                      </a:endParaRPr>
                    </a:p>
                  </a:txBody>
                  <a:tcPr marL="68580" marR="68580" marT="0" marB="0"/>
                </a:tc>
                <a:extLst>
                  <a:ext uri="{0D108BD9-81ED-4DB2-BD59-A6C34878D82A}">
                    <a16:rowId xmlns:a16="http://schemas.microsoft.com/office/drawing/2014/main" xmlns="" val="10004"/>
                  </a:ext>
                </a:extLst>
              </a:tr>
              <a:tr h="457201">
                <a:tc>
                  <a:txBody>
                    <a:bodyPr/>
                    <a:lstStyle/>
                    <a:p>
                      <a:pPr indent="266700" algn="just">
                        <a:spcAft>
                          <a:spcPts val="0"/>
                        </a:spcAft>
                      </a:pPr>
                      <a:r>
                        <a:rPr lang="zh-CN" sz="1050" kern="100">
                          <a:effectLst/>
                        </a:rPr>
                        <a:t>书籍</a:t>
                      </a:r>
                      <a:r>
                        <a:rPr lang="en-US" sz="1050" kern="100">
                          <a:effectLst/>
                        </a:rPr>
                        <a:t>/</a:t>
                      </a:r>
                      <a:r>
                        <a:rPr lang="zh-CN" sz="1050" kern="100">
                          <a:effectLst/>
                        </a:rPr>
                        <a:t>作者介绍</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书籍</a:t>
                      </a:r>
                      <a:r>
                        <a:rPr lang="en-US" sz="1050" kern="100">
                          <a:effectLst/>
                        </a:rPr>
                        <a:t>/</a:t>
                      </a:r>
                      <a:r>
                        <a:rPr lang="zh-CN" sz="1050" kern="100">
                          <a:effectLst/>
                        </a:rPr>
                        <a:t>作者的介绍</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文本型</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字符</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dirty="0">
                          <a:effectLst/>
                        </a:rPr>
                        <a:t> </a:t>
                      </a:r>
                      <a:endParaRPr lang="zh-CN" sz="1050" kern="100" dirty="0">
                        <a:effectLst/>
                        <a:latin typeface="Times New Roman"/>
                        <a:ea typeface="宋体"/>
                        <a:cs typeface="Times New Roman"/>
                      </a:endParaRPr>
                    </a:p>
                  </a:txBody>
                  <a:tcPr marL="68580" marR="68580" marT="0" marB="0"/>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2912658171"/>
      </p:ext>
    </p:extLst>
  </p:cSld>
  <p:clrMapOvr>
    <a:masterClrMapping/>
  </p:clrMapOvr>
  <mc:AlternateContent xmlns:mc="http://schemas.openxmlformats.org/markup-compatibility/2006" xmlns:p14="http://schemas.microsoft.com/office/powerpoint/2010/main">
    <mc:Choice Requires="p14">
      <p:transition spd="slow" p14:dur="900" advClick="0" advTm="0">
        <p14:warp dir="in"/>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heel(1)">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a:xfrm>
            <a:off x="3552822" y="2019402"/>
            <a:ext cx="4562478" cy="939618"/>
            <a:chOff x="4070982" y="2019402"/>
            <a:chExt cx="2255503" cy="939618"/>
          </a:xfrm>
        </p:grpSpPr>
        <p:sp>
          <p:nvSpPr>
            <p:cNvPr id="24" name="文本框 23"/>
            <p:cNvSpPr txBox="1"/>
            <p:nvPr/>
          </p:nvSpPr>
          <p:spPr>
            <a:xfrm>
              <a:off x="4070982" y="2251134"/>
              <a:ext cx="2255503" cy="707886"/>
            </a:xfrm>
            <a:prstGeom prst="rect">
              <a:avLst/>
            </a:prstGeom>
            <a:noFill/>
          </p:spPr>
          <p:txBody>
            <a:bodyPr wrap="square" rtlCol="0">
              <a:spAutoFit/>
            </a:bodyPr>
            <a:lstStyle/>
            <a:p>
              <a:pPr algn="ctr"/>
              <a:r>
                <a:rPr lang="zh-CN" altLang="en-US" sz="4000" dirty="0">
                  <a:solidFill>
                    <a:schemeClr val="bg1"/>
                  </a:solidFill>
                  <a:latin typeface="微软雅黑 Light" panose="020B0502040204020203" pitchFamily="34" charset="-122"/>
                  <a:ea typeface="微软雅黑 Light" panose="020B0502040204020203" pitchFamily="34" charset="-122"/>
                </a:rPr>
                <a:t>其他非功能需求</a:t>
              </a:r>
            </a:p>
          </p:txBody>
        </p:sp>
        <p:sp>
          <p:nvSpPr>
            <p:cNvPr id="36" name="文本框 35"/>
            <p:cNvSpPr txBox="1"/>
            <p:nvPr/>
          </p:nvSpPr>
          <p:spPr>
            <a:xfrm>
              <a:off x="4118308" y="2019402"/>
              <a:ext cx="1331264" cy="307777"/>
            </a:xfrm>
            <a:prstGeom prst="rect">
              <a:avLst/>
            </a:prstGeom>
            <a:noFill/>
          </p:spPr>
          <p:txBody>
            <a:bodyPr wrap="square" rtlCol="0">
              <a:spAutoFit/>
            </a:bodyPr>
            <a:lstStyle/>
            <a:p>
              <a:pPr algn="ctr"/>
              <a:r>
                <a:rPr lang="en-US" altLang="zh-CN" sz="1400" dirty="0">
                  <a:solidFill>
                    <a:schemeClr val="bg1"/>
                  </a:solidFill>
                  <a:latin typeface="微软雅黑 Light" panose="020B0502040204020203" pitchFamily="34" charset="-122"/>
                  <a:ea typeface="微软雅黑 Light" panose="020B0502040204020203" pitchFamily="34" charset="-122"/>
                </a:rPr>
                <a:t>PART FIVE</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37" name="组合 36"/>
          <p:cNvGrpSpPr/>
          <p:nvPr/>
        </p:nvGrpSpPr>
        <p:grpSpPr>
          <a:xfrm>
            <a:off x="2284116" y="1944350"/>
            <a:ext cx="1129689" cy="1129689"/>
            <a:chOff x="2817516" y="1944350"/>
            <a:chExt cx="1129689" cy="1129689"/>
          </a:xfrm>
        </p:grpSpPr>
        <p:sp>
          <p:nvSpPr>
            <p:cNvPr id="38" name="椭圆 37"/>
            <p:cNvSpPr/>
            <p:nvPr/>
          </p:nvSpPr>
          <p:spPr>
            <a:xfrm>
              <a:off x="2817516" y="1944350"/>
              <a:ext cx="1129689" cy="112968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9" name="Freeform 5"/>
            <p:cNvSpPr>
              <a:spLocks noEditPoints="1"/>
            </p:cNvSpPr>
            <p:nvPr/>
          </p:nvSpPr>
          <p:spPr bwMode="auto">
            <a:xfrm>
              <a:off x="3195035" y="2160665"/>
              <a:ext cx="444894" cy="657916"/>
            </a:xfrm>
            <a:custGeom>
              <a:avLst/>
              <a:gdLst>
                <a:gd name="T0" fmla="*/ 189 w 316"/>
                <a:gd name="T1" fmla="*/ 16 h 467"/>
                <a:gd name="T2" fmla="*/ 225 w 316"/>
                <a:gd name="T3" fmla="*/ 7 h 467"/>
                <a:gd name="T4" fmla="*/ 300 w 316"/>
                <a:gd name="T5" fmla="*/ 52 h 467"/>
                <a:gd name="T6" fmla="*/ 309 w 316"/>
                <a:gd name="T7" fmla="*/ 89 h 467"/>
                <a:gd name="T8" fmla="*/ 298 w 316"/>
                <a:gd name="T9" fmla="*/ 105 h 467"/>
                <a:gd name="T10" fmla="*/ 179 w 316"/>
                <a:gd name="T11" fmla="*/ 33 h 467"/>
                <a:gd name="T12" fmla="*/ 189 w 316"/>
                <a:gd name="T13" fmla="*/ 16 h 467"/>
                <a:gd name="T14" fmla="*/ 164 w 316"/>
                <a:gd name="T15" fmla="*/ 58 h 467"/>
                <a:gd name="T16" fmla="*/ 147 w 316"/>
                <a:gd name="T17" fmla="*/ 85 h 467"/>
                <a:gd name="T18" fmla="*/ 266 w 316"/>
                <a:gd name="T19" fmla="*/ 157 h 467"/>
                <a:gd name="T20" fmla="*/ 283 w 316"/>
                <a:gd name="T21" fmla="*/ 130 h 467"/>
                <a:gd name="T22" fmla="*/ 164 w 316"/>
                <a:gd name="T23" fmla="*/ 58 h 467"/>
                <a:gd name="T24" fmla="*/ 2 w 316"/>
                <a:gd name="T25" fmla="*/ 446 h 467"/>
                <a:gd name="T26" fmla="*/ 13 w 316"/>
                <a:gd name="T27" fmla="*/ 354 h 467"/>
                <a:gd name="T28" fmla="*/ 90 w 316"/>
                <a:gd name="T29" fmla="*/ 401 h 467"/>
                <a:gd name="T30" fmla="*/ 13 w 316"/>
                <a:gd name="T31" fmla="*/ 453 h 467"/>
                <a:gd name="T32" fmla="*/ 2 w 316"/>
                <a:gd name="T33" fmla="*/ 446 h 467"/>
                <a:gd name="T34" fmla="*/ 20 w 316"/>
                <a:gd name="T35" fmla="*/ 296 h 467"/>
                <a:gd name="T36" fmla="*/ 133 w 316"/>
                <a:gd name="T37" fmla="*/ 109 h 467"/>
                <a:gd name="T38" fmla="*/ 172 w 316"/>
                <a:gd name="T39" fmla="*/ 133 h 467"/>
                <a:gd name="T40" fmla="*/ 59 w 316"/>
                <a:gd name="T41" fmla="*/ 320 h 467"/>
                <a:gd name="T42" fmla="*/ 20 w 316"/>
                <a:gd name="T43" fmla="*/ 296 h 467"/>
                <a:gd name="T44" fmla="*/ 99 w 316"/>
                <a:gd name="T45" fmla="*/ 344 h 467"/>
                <a:gd name="T46" fmla="*/ 212 w 316"/>
                <a:gd name="T47" fmla="*/ 158 h 467"/>
                <a:gd name="T48" fmla="*/ 252 w 316"/>
                <a:gd name="T49" fmla="*/ 182 h 467"/>
                <a:gd name="T50" fmla="*/ 139 w 316"/>
                <a:gd name="T51" fmla="*/ 368 h 467"/>
                <a:gd name="T52" fmla="*/ 99 w 316"/>
                <a:gd name="T53" fmla="*/ 344 h 467"/>
                <a:gd name="T54" fmla="*/ 95 w 316"/>
                <a:gd name="T55" fmla="*/ 446 h 467"/>
                <a:gd name="T56" fmla="*/ 301 w 316"/>
                <a:gd name="T57" fmla="*/ 446 h 467"/>
                <a:gd name="T58" fmla="*/ 311 w 316"/>
                <a:gd name="T59" fmla="*/ 456 h 467"/>
                <a:gd name="T60" fmla="*/ 301 w 316"/>
                <a:gd name="T61" fmla="*/ 467 h 467"/>
                <a:gd name="T62" fmla="*/ 95 w 316"/>
                <a:gd name="T63" fmla="*/ 467 h 467"/>
                <a:gd name="T64" fmla="*/ 84 w 316"/>
                <a:gd name="T65" fmla="*/ 456 h 467"/>
                <a:gd name="T66" fmla="*/ 95 w 316"/>
                <a:gd name="T67" fmla="*/ 44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grpSp>
    </p:spTree>
    <p:extLst>
      <p:ext uri="{BB962C8B-B14F-4D97-AF65-F5344CB8AC3E}">
        <p14:creationId xmlns:p14="http://schemas.microsoft.com/office/powerpoint/2010/main" val="3130902117"/>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 calcmode="lin" valueType="num">
                                      <p:cBhvr>
                                        <p:cTn id="12" dur="250" fill="hold"/>
                                        <p:tgtEl>
                                          <p:spTgt spid="37"/>
                                        </p:tgtEl>
                                        <p:attrNameLst>
                                          <p:attrName>ppt_w</p:attrName>
                                        </p:attrNameLst>
                                      </p:cBhvr>
                                      <p:tavLst>
                                        <p:tav tm="0">
                                          <p:val>
                                            <p:fltVal val="0"/>
                                          </p:val>
                                        </p:tav>
                                        <p:tav tm="100000">
                                          <p:val>
                                            <p:strVal val="#ppt_w"/>
                                          </p:val>
                                        </p:tav>
                                      </p:tavLst>
                                    </p:anim>
                                    <p:anim calcmode="lin" valueType="num">
                                      <p:cBhvr>
                                        <p:cTn id="13" dur="250" fill="hold"/>
                                        <p:tgtEl>
                                          <p:spTgt spid="37"/>
                                        </p:tgtEl>
                                        <p:attrNameLst>
                                          <p:attrName>ppt_h</p:attrName>
                                        </p:attrNameLst>
                                      </p:cBhvr>
                                      <p:tavLst>
                                        <p:tav tm="0">
                                          <p:val>
                                            <p:fltVal val="0"/>
                                          </p:val>
                                        </p:tav>
                                        <p:tav tm="100000">
                                          <p:val>
                                            <p:strVal val="#ppt_h"/>
                                          </p:val>
                                        </p:tav>
                                      </p:tavLst>
                                    </p:anim>
                                    <p:animEffect transition="in" filter="fade">
                                      <p:cBhvr>
                                        <p:cTn id="14" dur="250"/>
                                        <p:tgtEl>
                                          <p:spTgt spid="37"/>
                                        </p:tgtEl>
                                      </p:cBhvr>
                                    </p:animEffect>
                                  </p:childTnLst>
                                </p:cTn>
                              </p:par>
                              <p:par>
                                <p:cTn id="15" presetID="6" presetClass="emph" presetSubtype="0" decel="100000" fill="hold" nodeType="withEffect">
                                  <p:stCondLst>
                                    <p:cond delay="200"/>
                                  </p:stCondLst>
                                  <p:childTnLst>
                                    <p:animScale>
                                      <p:cBhvr>
                                        <p:cTn id="16" dur="250" fill="hold"/>
                                        <p:tgtEl>
                                          <p:spTgt spid="37"/>
                                        </p:tgtEl>
                                      </p:cBhvr>
                                      <p:by x="110000" y="110000"/>
                                    </p:animScale>
                                  </p:childTnLst>
                                </p:cTn>
                              </p:par>
                              <p:par>
                                <p:cTn id="17" presetID="6" presetClass="emph" presetSubtype="0" decel="100000" fill="hold" nodeType="withEffect">
                                  <p:stCondLst>
                                    <p:cond delay="400"/>
                                  </p:stCondLst>
                                  <p:childTnLst>
                                    <p:animScale>
                                      <p:cBhvr>
                                        <p:cTn id="18" dur="250" fill="hold"/>
                                        <p:tgtEl>
                                          <p:spTgt spid="37"/>
                                        </p:tgtEl>
                                      </p:cBhvr>
                                      <p:by x="91000" y="91000"/>
                                    </p:animScale>
                                  </p:childTnLst>
                                </p:cTn>
                              </p:par>
                            </p:childTnLst>
                          </p:cTn>
                        </p:par>
                        <p:par>
                          <p:cTn id="19" fill="hold">
                            <p:stCondLst>
                              <p:cond delay="1150"/>
                            </p:stCondLst>
                            <p:childTnLst>
                              <p:par>
                                <p:cTn id="20" presetID="2" presetClass="entr" presetSubtype="2" decel="100000" fill="hold" nodeType="after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fill="hold"/>
                                        <p:tgtEl>
                                          <p:spTgt spid="23"/>
                                        </p:tgtEl>
                                        <p:attrNameLst>
                                          <p:attrName>ppt_x</p:attrName>
                                        </p:attrNameLst>
                                      </p:cBhvr>
                                      <p:tavLst>
                                        <p:tav tm="0">
                                          <p:val>
                                            <p:strVal val="1+#ppt_w/2"/>
                                          </p:val>
                                        </p:tav>
                                        <p:tav tm="100000">
                                          <p:val>
                                            <p:strVal val="#ppt_x"/>
                                          </p:val>
                                        </p:tav>
                                      </p:tavLst>
                                    </p:anim>
                                    <p:anim calcmode="lin" valueType="num">
                                      <p:cBhvr additive="base">
                                        <p:cTn id="23"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292F7CB7-3CBB-4147-BF93-7078871393F9}"/>
              </a:ext>
            </a:extLst>
          </p:cNvPr>
          <p:cNvGrpSpPr/>
          <p:nvPr/>
        </p:nvGrpSpPr>
        <p:grpSpPr>
          <a:xfrm>
            <a:off x="310460" y="277672"/>
            <a:ext cx="2017544" cy="414303"/>
            <a:chOff x="310460" y="277672"/>
            <a:chExt cx="1712459" cy="414303"/>
          </a:xfrm>
        </p:grpSpPr>
        <p:pic>
          <p:nvPicPr>
            <p:cNvPr id="3" name="图片 2">
              <a:extLst>
                <a:ext uri="{FF2B5EF4-FFF2-40B4-BE49-F238E27FC236}">
                  <a16:creationId xmlns:a16="http://schemas.microsoft.com/office/drawing/2014/main" xmlns="" id="{9395C89E-0A28-4E3E-8D76-400E6029B3D7}"/>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xmlns="" id="{9A658A1D-43A2-4A85-9E9C-298C0EA9A7F6}"/>
                </a:ext>
              </a:extLst>
            </p:cNvPr>
            <p:cNvSpPr txBox="1"/>
            <p:nvPr/>
          </p:nvSpPr>
          <p:spPr>
            <a:xfrm>
              <a:off x="476837" y="300157"/>
              <a:ext cx="1546082"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性能需求</a:t>
              </a:r>
            </a:p>
          </p:txBody>
        </p:sp>
      </p:grpSp>
      <p:sp>
        <p:nvSpPr>
          <p:cNvPr id="5" name="文本框 4">
            <a:extLst>
              <a:ext uri="{FF2B5EF4-FFF2-40B4-BE49-F238E27FC236}">
                <a16:creationId xmlns:a16="http://schemas.microsoft.com/office/drawing/2014/main" xmlns="" id="{2539A776-3C15-4CE5-9440-F593D1C5F17B}"/>
              </a:ext>
            </a:extLst>
          </p:cNvPr>
          <p:cNvSpPr txBox="1"/>
          <p:nvPr/>
        </p:nvSpPr>
        <p:spPr>
          <a:xfrm>
            <a:off x="1112874" y="1559442"/>
            <a:ext cx="7060019" cy="1131079"/>
          </a:xfrm>
          <a:prstGeom prst="rect">
            <a:avLst/>
          </a:prstGeom>
          <a:noFill/>
        </p:spPr>
        <p:txBody>
          <a:bodyPr wrap="square" rtlCol="0">
            <a:spAutoFit/>
          </a:bodyPr>
          <a:lstStyle/>
          <a:p>
            <a:r>
              <a:rPr lang="zh-CN" altLang="zh-CN" dirty="0">
                <a:solidFill>
                  <a:schemeClr val="bg1"/>
                </a:solidFill>
              </a:rPr>
              <a:t>时间要求：系统日均达到</a:t>
            </a:r>
            <a:r>
              <a:rPr lang="en-US" altLang="zh-CN" dirty="0" err="1">
                <a:solidFill>
                  <a:schemeClr val="bg1"/>
                </a:solidFill>
              </a:rPr>
              <a:t>ip</a:t>
            </a:r>
            <a:r>
              <a:rPr lang="zh-CN" altLang="zh-CN" dirty="0">
                <a:solidFill>
                  <a:schemeClr val="bg1"/>
                </a:solidFill>
              </a:rPr>
              <a:t>值</a:t>
            </a:r>
            <a:r>
              <a:rPr lang="en-US" altLang="zh-CN" dirty="0">
                <a:solidFill>
                  <a:schemeClr val="bg1"/>
                </a:solidFill>
              </a:rPr>
              <a:t>1000(</a:t>
            </a:r>
            <a:r>
              <a:rPr lang="zh-CN" altLang="zh-CN" dirty="0">
                <a:solidFill>
                  <a:schemeClr val="bg1"/>
                </a:solidFill>
              </a:rPr>
              <a:t>网站</a:t>
            </a:r>
            <a:r>
              <a:rPr lang="en-US" altLang="zh-CN" dirty="0" err="1">
                <a:solidFill>
                  <a:schemeClr val="bg1"/>
                </a:solidFill>
              </a:rPr>
              <a:t>ip</a:t>
            </a:r>
            <a:r>
              <a:rPr lang="zh-CN" altLang="zh-CN" dirty="0">
                <a:solidFill>
                  <a:schemeClr val="bg1"/>
                </a:solidFill>
              </a:rPr>
              <a:t>是指用户通过互联网运营商的提供的接入服务访问某一个网站的数量值</a:t>
            </a:r>
            <a:r>
              <a:rPr lang="en-US" altLang="zh-CN" dirty="0">
                <a:solidFill>
                  <a:schemeClr val="bg1"/>
                </a:solidFill>
              </a:rPr>
              <a:t>)</a:t>
            </a:r>
            <a:r>
              <a:rPr lang="zh-CN" altLang="zh-CN" dirty="0">
                <a:solidFill>
                  <a:schemeClr val="bg1"/>
                </a:solidFill>
              </a:rPr>
              <a:t>。</a:t>
            </a:r>
          </a:p>
          <a:p>
            <a:r>
              <a:rPr lang="zh-CN" altLang="zh-CN" dirty="0">
                <a:solidFill>
                  <a:schemeClr val="bg1"/>
                </a:solidFill>
              </a:rPr>
              <a:t>系统在</a:t>
            </a:r>
            <a:r>
              <a:rPr lang="en-US" altLang="zh-CN" dirty="0">
                <a:solidFill>
                  <a:schemeClr val="bg1"/>
                </a:solidFill>
              </a:rPr>
              <a:t>10</a:t>
            </a:r>
            <a:r>
              <a:rPr lang="zh-CN" altLang="zh-CN" dirty="0">
                <a:solidFill>
                  <a:schemeClr val="bg1"/>
                </a:solidFill>
              </a:rPr>
              <a:t>个用户同时在线的负载下，所有业务动作可用且稳定。</a:t>
            </a:r>
          </a:p>
          <a:p>
            <a:r>
              <a:rPr lang="zh-CN" altLang="zh-CN" dirty="0">
                <a:solidFill>
                  <a:schemeClr val="bg1"/>
                </a:solidFill>
              </a:rPr>
              <a:t>系统在</a:t>
            </a:r>
            <a:r>
              <a:rPr lang="en-US" altLang="zh-CN" dirty="0">
                <a:solidFill>
                  <a:schemeClr val="bg1"/>
                </a:solidFill>
              </a:rPr>
              <a:t>10</a:t>
            </a:r>
            <a:r>
              <a:rPr lang="zh-CN" altLang="zh-CN" dirty="0">
                <a:solidFill>
                  <a:schemeClr val="bg1"/>
                </a:solidFill>
              </a:rPr>
              <a:t>个用户同时在线的负载负载下，连续运行</a:t>
            </a:r>
            <a:r>
              <a:rPr lang="en-US" altLang="zh-CN" dirty="0">
                <a:solidFill>
                  <a:schemeClr val="bg1"/>
                </a:solidFill>
              </a:rPr>
              <a:t>10</a:t>
            </a:r>
            <a:r>
              <a:rPr lang="zh-CN" altLang="zh-CN" dirty="0">
                <a:solidFill>
                  <a:schemeClr val="bg1"/>
                </a:solidFill>
              </a:rPr>
              <a:t>小时，所有业务动作可用且稳定。</a:t>
            </a:r>
          </a:p>
          <a:p>
            <a:r>
              <a:rPr lang="zh-CN" altLang="zh-CN" dirty="0">
                <a:solidFill>
                  <a:schemeClr val="bg1"/>
                </a:solidFill>
              </a:rPr>
              <a:t>网站登录时间最长不超过</a:t>
            </a:r>
            <a:r>
              <a:rPr lang="en-US" altLang="zh-CN" dirty="0">
                <a:solidFill>
                  <a:schemeClr val="bg1"/>
                </a:solidFill>
              </a:rPr>
              <a:t>8</a:t>
            </a:r>
            <a:r>
              <a:rPr lang="zh-CN" altLang="zh-CN" dirty="0">
                <a:solidFill>
                  <a:schemeClr val="bg1"/>
                </a:solidFill>
              </a:rPr>
              <a:t>秒，页面跳转不超过</a:t>
            </a:r>
            <a:r>
              <a:rPr lang="en-US" altLang="zh-CN" dirty="0">
                <a:solidFill>
                  <a:schemeClr val="bg1"/>
                </a:solidFill>
              </a:rPr>
              <a:t>5</a:t>
            </a:r>
            <a:r>
              <a:rPr lang="zh-CN" altLang="zh-CN" dirty="0">
                <a:solidFill>
                  <a:schemeClr val="bg1"/>
                </a:solidFill>
              </a:rPr>
              <a:t>秒</a:t>
            </a:r>
          </a:p>
        </p:txBody>
      </p:sp>
    </p:spTree>
    <p:extLst>
      <p:ext uri="{BB962C8B-B14F-4D97-AF65-F5344CB8AC3E}">
        <p14:creationId xmlns:p14="http://schemas.microsoft.com/office/powerpoint/2010/main" val="1664872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65977" y="1494380"/>
            <a:ext cx="1862027" cy="2216942"/>
            <a:chOff x="465977" y="1463280"/>
            <a:chExt cx="1862027" cy="2216942"/>
          </a:xfrm>
        </p:grpSpPr>
        <p:grpSp>
          <p:nvGrpSpPr>
            <p:cNvPr id="5" name="组合 4"/>
            <p:cNvGrpSpPr/>
            <p:nvPr/>
          </p:nvGrpSpPr>
          <p:grpSpPr>
            <a:xfrm>
              <a:off x="465977" y="1463280"/>
              <a:ext cx="1862027" cy="2216942"/>
              <a:chOff x="1827008" y="2120901"/>
              <a:chExt cx="2298700" cy="2736849"/>
            </a:xfrm>
          </p:grpSpPr>
          <p:sp>
            <p:nvSpPr>
              <p:cNvPr id="8" name="矩形 7"/>
              <p:cNvSpPr/>
              <p:nvPr/>
            </p:nvSpPr>
            <p:spPr>
              <a:xfrm>
                <a:off x="1827008" y="2120901"/>
                <a:ext cx="2298700" cy="4445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sp>
            <p:nvSpPr>
              <p:cNvPr id="9" name="矩形 8"/>
              <p:cNvSpPr/>
              <p:nvPr/>
            </p:nvSpPr>
            <p:spPr>
              <a:xfrm>
                <a:off x="1827008" y="2565400"/>
                <a:ext cx="2298700" cy="229235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grpSp>
        <p:sp>
          <p:nvSpPr>
            <p:cNvPr id="6" name="文本框 5"/>
            <p:cNvSpPr txBox="1"/>
            <p:nvPr/>
          </p:nvSpPr>
          <p:spPr>
            <a:xfrm>
              <a:off x="771062" y="1484039"/>
              <a:ext cx="1251857" cy="323165"/>
            </a:xfrm>
            <a:prstGeom prst="rect">
              <a:avLst/>
            </a:prstGeom>
            <a:noFill/>
          </p:spPr>
          <p:txBody>
            <a:bodyPr wrap="square" rtlCol="0">
              <a:spAutoFit/>
            </a:bodyPr>
            <a:lstStyle/>
            <a:p>
              <a:pPr algn="ctr"/>
              <a:r>
                <a:rPr lang="zh-CN" altLang="en-US" sz="1500" dirty="0">
                  <a:solidFill>
                    <a:schemeClr val="bg1"/>
                  </a:solidFill>
                  <a:latin typeface="微软雅黑 Light" panose="020B0502040204020203" pitchFamily="34" charset="-122"/>
                  <a:ea typeface="微软雅黑 Light" panose="020B0502040204020203" pitchFamily="34" charset="-122"/>
                </a:rPr>
                <a:t>一</a:t>
              </a:r>
            </a:p>
          </p:txBody>
        </p:sp>
      </p:grpSp>
      <p:grpSp>
        <p:nvGrpSpPr>
          <p:cNvPr id="10" name="组合 9"/>
          <p:cNvGrpSpPr/>
          <p:nvPr/>
        </p:nvGrpSpPr>
        <p:grpSpPr>
          <a:xfrm>
            <a:off x="2582650" y="1494380"/>
            <a:ext cx="1862027" cy="2216942"/>
            <a:chOff x="2582650" y="1463280"/>
            <a:chExt cx="1862027" cy="2216942"/>
          </a:xfrm>
        </p:grpSpPr>
        <p:grpSp>
          <p:nvGrpSpPr>
            <p:cNvPr id="11" name="组合 10"/>
            <p:cNvGrpSpPr/>
            <p:nvPr/>
          </p:nvGrpSpPr>
          <p:grpSpPr>
            <a:xfrm>
              <a:off x="2582650" y="1463280"/>
              <a:ext cx="1862027" cy="2216942"/>
              <a:chOff x="1827008" y="2120901"/>
              <a:chExt cx="2298700" cy="2736849"/>
            </a:xfrm>
          </p:grpSpPr>
          <p:sp>
            <p:nvSpPr>
              <p:cNvPr id="14" name="矩形 13"/>
              <p:cNvSpPr/>
              <p:nvPr/>
            </p:nvSpPr>
            <p:spPr>
              <a:xfrm>
                <a:off x="1827008" y="2120901"/>
                <a:ext cx="2298700" cy="4445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sp>
            <p:nvSpPr>
              <p:cNvPr id="15" name="矩形 14"/>
              <p:cNvSpPr/>
              <p:nvPr/>
            </p:nvSpPr>
            <p:spPr>
              <a:xfrm>
                <a:off x="1827008" y="2565400"/>
                <a:ext cx="2298700" cy="229235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grpSp>
        <p:sp>
          <p:nvSpPr>
            <p:cNvPr id="12" name="文本框 11"/>
            <p:cNvSpPr txBox="1"/>
            <p:nvPr/>
          </p:nvSpPr>
          <p:spPr>
            <a:xfrm>
              <a:off x="2887735" y="1484039"/>
              <a:ext cx="1251857" cy="323165"/>
            </a:xfrm>
            <a:prstGeom prst="rect">
              <a:avLst/>
            </a:prstGeom>
            <a:noFill/>
          </p:spPr>
          <p:txBody>
            <a:bodyPr wrap="square" rtlCol="0">
              <a:spAutoFit/>
            </a:bodyPr>
            <a:lstStyle/>
            <a:p>
              <a:pPr algn="ctr"/>
              <a:r>
                <a:rPr lang="zh-CN" altLang="en-US" sz="1500" dirty="0">
                  <a:solidFill>
                    <a:schemeClr val="bg1"/>
                  </a:solidFill>
                  <a:latin typeface="微软雅黑 Light" panose="020B0502040204020203" pitchFamily="34" charset="-122"/>
                  <a:ea typeface="微软雅黑 Light" panose="020B0502040204020203" pitchFamily="34" charset="-122"/>
                </a:rPr>
                <a:t>二</a:t>
              </a:r>
            </a:p>
          </p:txBody>
        </p:sp>
      </p:grpSp>
      <p:grpSp>
        <p:nvGrpSpPr>
          <p:cNvPr id="16" name="组合 15"/>
          <p:cNvGrpSpPr/>
          <p:nvPr/>
        </p:nvGrpSpPr>
        <p:grpSpPr>
          <a:xfrm>
            <a:off x="4699324" y="1494380"/>
            <a:ext cx="1862027" cy="2216942"/>
            <a:chOff x="4699324" y="1463280"/>
            <a:chExt cx="1862027" cy="2216942"/>
          </a:xfrm>
        </p:grpSpPr>
        <p:grpSp>
          <p:nvGrpSpPr>
            <p:cNvPr id="17" name="组合 16"/>
            <p:cNvGrpSpPr/>
            <p:nvPr/>
          </p:nvGrpSpPr>
          <p:grpSpPr>
            <a:xfrm>
              <a:off x="4699324" y="1463280"/>
              <a:ext cx="1862027" cy="2216942"/>
              <a:chOff x="1827008" y="2120901"/>
              <a:chExt cx="2298700" cy="2736849"/>
            </a:xfrm>
          </p:grpSpPr>
          <p:sp>
            <p:nvSpPr>
              <p:cNvPr id="20" name="矩形 19"/>
              <p:cNvSpPr/>
              <p:nvPr/>
            </p:nvSpPr>
            <p:spPr>
              <a:xfrm>
                <a:off x="1827008" y="2120901"/>
                <a:ext cx="2298700" cy="4445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sp>
            <p:nvSpPr>
              <p:cNvPr id="21" name="矩形 20"/>
              <p:cNvSpPr/>
              <p:nvPr/>
            </p:nvSpPr>
            <p:spPr>
              <a:xfrm>
                <a:off x="1827008" y="2565400"/>
                <a:ext cx="2298700" cy="229235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grpSp>
        <p:sp>
          <p:nvSpPr>
            <p:cNvPr id="18" name="文本框 17"/>
            <p:cNvSpPr txBox="1"/>
            <p:nvPr/>
          </p:nvSpPr>
          <p:spPr>
            <a:xfrm>
              <a:off x="5004409" y="1484039"/>
              <a:ext cx="1251857" cy="323165"/>
            </a:xfrm>
            <a:prstGeom prst="rect">
              <a:avLst/>
            </a:prstGeom>
            <a:noFill/>
          </p:spPr>
          <p:txBody>
            <a:bodyPr wrap="square" rtlCol="0">
              <a:spAutoFit/>
            </a:bodyPr>
            <a:lstStyle/>
            <a:p>
              <a:pPr algn="ctr"/>
              <a:r>
                <a:rPr lang="zh-CN" altLang="en-US" sz="1500" dirty="0">
                  <a:solidFill>
                    <a:schemeClr val="bg1"/>
                  </a:solidFill>
                  <a:latin typeface="微软雅黑 Light" panose="020B0502040204020203" pitchFamily="34" charset="-122"/>
                  <a:ea typeface="微软雅黑 Light" panose="020B0502040204020203" pitchFamily="34" charset="-122"/>
                </a:rPr>
                <a:t>三</a:t>
              </a:r>
            </a:p>
          </p:txBody>
        </p:sp>
      </p:grpSp>
      <p:grpSp>
        <p:nvGrpSpPr>
          <p:cNvPr id="22" name="组合 21"/>
          <p:cNvGrpSpPr/>
          <p:nvPr/>
        </p:nvGrpSpPr>
        <p:grpSpPr>
          <a:xfrm>
            <a:off x="6815997" y="1494380"/>
            <a:ext cx="1862027" cy="2216942"/>
            <a:chOff x="6815997" y="1463280"/>
            <a:chExt cx="1862027" cy="2216942"/>
          </a:xfrm>
        </p:grpSpPr>
        <p:grpSp>
          <p:nvGrpSpPr>
            <p:cNvPr id="23" name="组合 22"/>
            <p:cNvGrpSpPr/>
            <p:nvPr/>
          </p:nvGrpSpPr>
          <p:grpSpPr>
            <a:xfrm>
              <a:off x="6815997" y="1463280"/>
              <a:ext cx="1862027" cy="2216942"/>
              <a:chOff x="1827008" y="2120901"/>
              <a:chExt cx="2298700" cy="2736849"/>
            </a:xfrm>
          </p:grpSpPr>
          <p:sp>
            <p:nvSpPr>
              <p:cNvPr id="28" name="矩形 27"/>
              <p:cNvSpPr/>
              <p:nvPr/>
            </p:nvSpPr>
            <p:spPr>
              <a:xfrm>
                <a:off x="1827008" y="2120901"/>
                <a:ext cx="2298700" cy="4445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sp>
            <p:nvSpPr>
              <p:cNvPr id="29" name="矩形 28"/>
              <p:cNvSpPr/>
              <p:nvPr/>
            </p:nvSpPr>
            <p:spPr>
              <a:xfrm>
                <a:off x="1827008" y="2565400"/>
                <a:ext cx="2298700" cy="229235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grpSp>
        <p:sp>
          <p:nvSpPr>
            <p:cNvPr id="24" name="文本框 23"/>
            <p:cNvSpPr txBox="1"/>
            <p:nvPr/>
          </p:nvSpPr>
          <p:spPr>
            <a:xfrm>
              <a:off x="7121082" y="1484039"/>
              <a:ext cx="1251857" cy="323165"/>
            </a:xfrm>
            <a:prstGeom prst="rect">
              <a:avLst/>
            </a:prstGeom>
            <a:noFill/>
          </p:spPr>
          <p:txBody>
            <a:bodyPr wrap="square" rtlCol="0">
              <a:spAutoFit/>
            </a:bodyPr>
            <a:lstStyle/>
            <a:p>
              <a:pPr algn="ctr"/>
              <a:r>
                <a:rPr lang="zh-CN" altLang="en-US" sz="1500" dirty="0">
                  <a:solidFill>
                    <a:schemeClr val="bg1"/>
                  </a:solidFill>
                  <a:latin typeface="微软雅黑 Light" panose="020B0502040204020203" pitchFamily="34" charset="-122"/>
                  <a:ea typeface="微软雅黑 Light" panose="020B0502040204020203" pitchFamily="34" charset="-122"/>
                </a:rPr>
                <a:t>四</a:t>
              </a:r>
            </a:p>
          </p:txBody>
        </p:sp>
      </p:grpSp>
      <p:grpSp>
        <p:nvGrpSpPr>
          <p:cNvPr id="2" name="组合 1"/>
          <p:cNvGrpSpPr/>
          <p:nvPr/>
        </p:nvGrpSpPr>
        <p:grpSpPr>
          <a:xfrm>
            <a:off x="310460" y="277672"/>
            <a:ext cx="2017544" cy="668816"/>
            <a:chOff x="310460" y="277672"/>
            <a:chExt cx="1712459" cy="668816"/>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31" name="文本框 30"/>
            <p:cNvSpPr txBox="1"/>
            <p:nvPr/>
          </p:nvSpPr>
          <p:spPr>
            <a:xfrm>
              <a:off x="476837" y="300157"/>
              <a:ext cx="1546082" cy="646331"/>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安全措施需求</a:t>
              </a:r>
            </a:p>
          </p:txBody>
        </p:sp>
      </p:grpSp>
      <p:sp>
        <p:nvSpPr>
          <p:cNvPr id="26" name="矩形 25"/>
          <p:cNvSpPr/>
          <p:nvPr/>
        </p:nvSpPr>
        <p:spPr>
          <a:xfrm>
            <a:off x="499388" y="2269309"/>
            <a:ext cx="1718032" cy="715581"/>
          </a:xfrm>
          <a:prstGeom prst="rect">
            <a:avLst/>
          </a:prstGeom>
        </p:spPr>
        <p:txBody>
          <a:bodyPr wrap="square">
            <a:spAutoFit/>
          </a:bodyPr>
          <a:lstStyle/>
          <a:p>
            <a:pPr lvl="0"/>
            <a:r>
              <a:rPr lang="zh-CN" altLang="zh-CN" dirty="0">
                <a:solidFill>
                  <a:schemeClr val="bg1"/>
                </a:solidFill>
              </a:rPr>
              <a:t>用户账号被盗时可以联系管理员申请重新把账号找回</a:t>
            </a:r>
          </a:p>
        </p:txBody>
      </p:sp>
      <p:sp>
        <p:nvSpPr>
          <p:cNvPr id="32" name="矩形 31"/>
          <p:cNvSpPr/>
          <p:nvPr/>
        </p:nvSpPr>
        <p:spPr>
          <a:xfrm>
            <a:off x="2654647" y="2260238"/>
            <a:ext cx="1718032" cy="715581"/>
          </a:xfrm>
          <a:prstGeom prst="rect">
            <a:avLst/>
          </a:prstGeom>
        </p:spPr>
        <p:txBody>
          <a:bodyPr wrap="square">
            <a:spAutoFit/>
          </a:bodyPr>
          <a:lstStyle/>
          <a:p>
            <a:pPr lvl="0"/>
            <a:r>
              <a:rPr lang="zh-CN" altLang="zh-CN" dirty="0">
                <a:solidFill>
                  <a:schemeClr val="bg1"/>
                </a:solidFill>
              </a:rPr>
              <a:t>发现不良评论时管理员应立即删除该评论并且提醒用户</a:t>
            </a:r>
          </a:p>
        </p:txBody>
      </p:sp>
      <p:sp>
        <p:nvSpPr>
          <p:cNvPr id="33" name="矩形 32"/>
          <p:cNvSpPr/>
          <p:nvPr/>
        </p:nvSpPr>
        <p:spPr>
          <a:xfrm>
            <a:off x="4771321" y="2269308"/>
            <a:ext cx="1718032" cy="923330"/>
          </a:xfrm>
          <a:prstGeom prst="rect">
            <a:avLst/>
          </a:prstGeom>
        </p:spPr>
        <p:txBody>
          <a:bodyPr wrap="square">
            <a:spAutoFit/>
          </a:bodyPr>
          <a:lstStyle/>
          <a:p>
            <a:pPr lvl="0"/>
            <a:r>
              <a:rPr lang="zh-CN" altLang="zh-CN" dirty="0">
                <a:solidFill>
                  <a:schemeClr val="bg1"/>
                </a:solidFill>
              </a:rPr>
              <a:t>书籍不多，这个用户和管理员提出申请。管理员在看后会增加相应书籍</a:t>
            </a:r>
          </a:p>
        </p:txBody>
      </p:sp>
      <p:sp>
        <p:nvSpPr>
          <p:cNvPr id="34" name="矩形 33"/>
          <p:cNvSpPr/>
          <p:nvPr/>
        </p:nvSpPr>
        <p:spPr>
          <a:xfrm>
            <a:off x="6887994" y="2328818"/>
            <a:ext cx="1718032" cy="507831"/>
          </a:xfrm>
          <a:prstGeom prst="rect">
            <a:avLst/>
          </a:prstGeom>
        </p:spPr>
        <p:txBody>
          <a:bodyPr wrap="square">
            <a:spAutoFit/>
          </a:bodyPr>
          <a:lstStyle/>
          <a:p>
            <a:pPr lvl="0"/>
            <a:r>
              <a:rPr lang="zh-CN" altLang="zh-CN" dirty="0">
                <a:solidFill>
                  <a:schemeClr val="bg1"/>
                </a:solidFill>
              </a:rPr>
              <a:t>忘记密码，联系管理员或者申诉</a:t>
            </a:r>
          </a:p>
        </p:txBody>
      </p:sp>
    </p:spTree>
    <p:extLst>
      <p:ext uri="{BB962C8B-B14F-4D97-AF65-F5344CB8AC3E}">
        <p14:creationId xmlns:p14="http://schemas.microsoft.com/office/powerpoint/2010/main" val="3538533443"/>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decel="100000"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par>
                                <p:cTn id="14" presetID="2" presetClass="entr" presetSubtype="4" decel="100000" fill="hold" nodeType="withEffect">
                                  <p:stCondLst>
                                    <p:cond delay="25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ppt_x"/>
                                          </p:val>
                                        </p:tav>
                                        <p:tav tm="100000">
                                          <p:val>
                                            <p:strVal val="#ppt_x"/>
                                          </p:val>
                                        </p:tav>
                                      </p:tavLst>
                                    </p:anim>
                                    <p:anim calcmode="lin" valueType="num">
                                      <p:cBhvr additive="base">
                                        <p:cTn id="17" dur="500" fill="hold"/>
                                        <p:tgtEl>
                                          <p:spTgt spid="10"/>
                                        </p:tgtEl>
                                        <p:attrNameLst>
                                          <p:attrName>ppt_y</p:attrName>
                                        </p:attrNameLst>
                                      </p:cBhvr>
                                      <p:tavLst>
                                        <p:tav tm="0">
                                          <p:val>
                                            <p:strVal val="1+#ppt_h/2"/>
                                          </p:val>
                                        </p:tav>
                                        <p:tav tm="100000">
                                          <p:val>
                                            <p:strVal val="#ppt_y"/>
                                          </p:val>
                                        </p:tav>
                                      </p:tavLst>
                                    </p:anim>
                                  </p:childTnLst>
                                </p:cTn>
                              </p:par>
                              <p:par>
                                <p:cTn id="18" presetID="2" presetClass="entr" presetSubtype="4" decel="100000" fill="hold" nodeType="withEffect">
                                  <p:stCondLst>
                                    <p:cond delay="50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ppt_x"/>
                                          </p:val>
                                        </p:tav>
                                        <p:tav tm="100000">
                                          <p:val>
                                            <p:strVal val="#ppt_x"/>
                                          </p:val>
                                        </p:tav>
                                      </p:tavLst>
                                    </p:anim>
                                    <p:anim calcmode="lin" valueType="num">
                                      <p:cBhvr additive="base">
                                        <p:cTn id="21" dur="500" fill="hold"/>
                                        <p:tgtEl>
                                          <p:spTgt spid="16"/>
                                        </p:tgtEl>
                                        <p:attrNameLst>
                                          <p:attrName>ppt_y</p:attrName>
                                        </p:attrNameLst>
                                      </p:cBhvr>
                                      <p:tavLst>
                                        <p:tav tm="0">
                                          <p:val>
                                            <p:strVal val="1+#ppt_h/2"/>
                                          </p:val>
                                        </p:tav>
                                        <p:tav tm="100000">
                                          <p:val>
                                            <p:strVal val="#ppt_y"/>
                                          </p:val>
                                        </p:tav>
                                      </p:tavLst>
                                    </p:anim>
                                  </p:childTnLst>
                                </p:cTn>
                              </p:par>
                              <p:par>
                                <p:cTn id="22" presetID="2" presetClass="entr" presetSubtype="4" decel="100000" fill="hold" nodeType="withEffect">
                                  <p:stCondLst>
                                    <p:cond delay="75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500" fill="hold"/>
                                        <p:tgtEl>
                                          <p:spTgt spid="22"/>
                                        </p:tgtEl>
                                        <p:attrNameLst>
                                          <p:attrName>ppt_x</p:attrName>
                                        </p:attrNameLst>
                                      </p:cBhvr>
                                      <p:tavLst>
                                        <p:tav tm="0">
                                          <p:val>
                                            <p:strVal val="#ppt_x"/>
                                          </p:val>
                                        </p:tav>
                                        <p:tav tm="100000">
                                          <p:val>
                                            <p:strVal val="#ppt_x"/>
                                          </p:val>
                                        </p:tav>
                                      </p:tavLst>
                                    </p:anim>
                                    <p:anim calcmode="lin" valueType="num">
                                      <p:cBhvr additive="base">
                                        <p:cTn id="25"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884100" cy="414303"/>
            <a:chOff x="310460" y="277672"/>
            <a:chExt cx="1884100" cy="414303"/>
          </a:xfrm>
        </p:grpSpPr>
        <p:pic>
          <p:nvPicPr>
            <p:cNvPr id="21" name="图片 20"/>
            <p:cNvPicPr>
              <a:picLocks noChangeAspect="1"/>
            </p:cNvPicPr>
            <p:nvPr/>
          </p:nvPicPr>
          <p:blipFill>
            <a:blip r:embed="rId3"/>
            <a:stretch>
              <a:fillRect/>
            </a:stretch>
          </p:blipFill>
          <p:spPr>
            <a:xfrm>
              <a:off x="310460" y="277672"/>
              <a:ext cx="332755" cy="414303"/>
            </a:xfrm>
            <a:prstGeom prst="rect">
              <a:avLst/>
            </a:prstGeom>
          </p:spPr>
        </p:pic>
        <p:sp>
          <p:nvSpPr>
            <p:cNvPr id="23" name="文本框 22"/>
            <p:cNvSpPr txBox="1"/>
            <p:nvPr/>
          </p:nvSpPr>
          <p:spPr>
            <a:xfrm>
              <a:off x="476837" y="300157"/>
              <a:ext cx="1717723"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安全型需求</a:t>
              </a:r>
            </a:p>
          </p:txBody>
        </p:sp>
      </p:grpSp>
      <p:sp>
        <p:nvSpPr>
          <p:cNvPr id="22" name="矩形 21"/>
          <p:cNvSpPr/>
          <p:nvPr/>
        </p:nvSpPr>
        <p:spPr>
          <a:xfrm>
            <a:off x="2286000" y="1427091"/>
            <a:ext cx="4572000" cy="2246769"/>
          </a:xfrm>
          <a:prstGeom prst="rect">
            <a:avLst/>
          </a:prstGeom>
        </p:spPr>
        <p:txBody>
          <a:bodyPr>
            <a:spAutoFit/>
          </a:bodyPr>
          <a:lstStyle/>
          <a:p>
            <a:r>
              <a:rPr lang="zh-CN" altLang="zh-CN" sz="2000" dirty="0">
                <a:solidFill>
                  <a:schemeClr val="bg1"/>
                </a:solidFill>
              </a:rPr>
              <a:t>本网页会保护用户的个人隐私。当然游客在申请的时候需要提供自己的身份证号码以及邮箱。我们在审核完毕后会根据游客提供的信息是否准确来确定是否让他升级为用户。用户提交忘记密码的申诉时，我们将会让他在自己申请时写的邮箱点击链接然后进行修改密码。</a:t>
            </a:r>
          </a:p>
        </p:txBody>
      </p:sp>
    </p:spTree>
    <p:extLst>
      <p:ext uri="{BB962C8B-B14F-4D97-AF65-F5344CB8AC3E}">
        <p14:creationId xmlns:p14="http://schemas.microsoft.com/office/powerpoint/2010/main" val="434433195"/>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421236" cy="414303"/>
            <a:chOff x="310460" y="277672"/>
            <a:chExt cx="1421236"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28" name="文本框 27"/>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业务规则</a:t>
              </a:r>
            </a:p>
          </p:txBody>
        </p:sp>
      </p:grpSp>
      <p:sp>
        <p:nvSpPr>
          <p:cNvPr id="3" name="矩形 2"/>
          <p:cNvSpPr/>
          <p:nvPr/>
        </p:nvSpPr>
        <p:spPr>
          <a:xfrm>
            <a:off x="2095500" y="2031080"/>
            <a:ext cx="4572000" cy="1200329"/>
          </a:xfrm>
          <a:prstGeom prst="rect">
            <a:avLst/>
          </a:prstGeom>
        </p:spPr>
        <p:txBody>
          <a:bodyPr>
            <a:spAutoFit/>
          </a:bodyPr>
          <a:lstStyle/>
          <a:p>
            <a:r>
              <a:rPr lang="zh-CN" altLang="zh-CN" sz="1800" dirty="0">
                <a:solidFill>
                  <a:schemeClr val="bg1"/>
                </a:solidFill>
              </a:rPr>
              <a:t>用户进行评论书籍，查看书评时可以直接进行。但是在修改个人密码和邮箱时需要进行验证环节，即自己当初设定的邮箱会发送邮件确定是本人操作后才可进行相应的操作。</a:t>
            </a:r>
          </a:p>
        </p:txBody>
      </p:sp>
    </p:spTree>
    <p:extLst>
      <p:ext uri="{BB962C8B-B14F-4D97-AF65-F5344CB8AC3E}">
        <p14:creationId xmlns:p14="http://schemas.microsoft.com/office/powerpoint/2010/main" val="1784327429"/>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000" fill="hold"/>
                                        <p:tgtEl>
                                          <p:spTgt spid="3"/>
                                        </p:tgtEl>
                                        <p:attrNameLst>
                                          <p:attrName>ppt_w</p:attrName>
                                        </p:attrNameLst>
                                      </p:cBhvr>
                                      <p:tavLst>
                                        <p:tav tm="0">
                                          <p:val>
                                            <p:fltVal val="0"/>
                                          </p:val>
                                        </p:tav>
                                        <p:tav tm="100000">
                                          <p:val>
                                            <p:strVal val="#ppt_w"/>
                                          </p:val>
                                        </p:tav>
                                      </p:tavLst>
                                    </p:anim>
                                    <p:anim calcmode="lin" valueType="num">
                                      <p:cBhvr>
                                        <p:cTn id="14" dur="1000" fill="hold"/>
                                        <p:tgtEl>
                                          <p:spTgt spid="3"/>
                                        </p:tgtEl>
                                        <p:attrNameLst>
                                          <p:attrName>ppt_h</p:attrName>
                                        </p:attrNameLst>
                                      </p:cBhvr>
                                      <p:tavLst>
                                        <p:tav tm="0">
                                          <p:val>
                                            <p:fltVal val="0"/>
                                          </p:val>
                                        </p:tav>
                                        <p:tav tm="100000">
                                          <p:val>
                                            <p:strVal val="#ppt_h"/>
                                          </p:val>
                                        </p:tav>
                                      </p:tavLst>
                                    </p:anim>
                                    <p:anim calcmode="lin" valueType="num">
                                      <p:cBhvr>
                                        <p:cTn id="15" dur="1000" fill="hold"/>
                                        <p:tgtEl>
                                          <p:spTgt spid="3"/>
                                        </p:tgtEl>
                                        <p:attrNameLst>
                                          <p:attrName>style.rotation</p:attrName>
                                        </p:attrNameLst>
                                      </p:cBhvr>
                                      <p:tavLst>
                                        <p:tav tm="0">
                                          <p:val>
                                            <p:fltVal val="90"/>
                                          </p:val>
                                        </p:tav>
                                        <p:tav tm="100000">
                                          <p:val>
                                            <p:fltVal val="0"/>
                                          </p:val>
                                        </p:tav>
                                      </p:tavLst>
                                    </p:anim>
                                    <p:animEffect transition="in" filter="fade">
                                      <p:cBhvr>
                                        <p:cTn id="16"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85C71772-E9BF-4708-B88E-416CCF541710}"/>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xmlns="" id="{D1EA221D-9DEE-4835-8DFC-30FF020D9ACD}"/>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xmlns="" id="{D6C9A161-1A11-4DAF-B0BB-E11A49881423}"/>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数据定义</a:t>
              </a:r>
            </a:p>
          </p:txBody>
        </p:sp>
      </p:grpSp>
      <p:pic>
        <p:nvPicPr>
          <p:cNvPr id="5" name="图片 4">
            <a:extLst>
              <a:ext uri="{FF2B5EF4-FFF2-40B4-BE49-F238E27FC236}">
                <a16:creationId xmlns:a16="http://schemas.microsoft.com/office/drawing/2014/main" xmlns="" id="{9D5DE189-6DC6-4CE2-9630-B4A161774A58}"/>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934845" y="691975"/>
            <a:ext cx="5274310" cy="3766185"/>
          </a:xfrm>
          <a:prstGeom prst="rect">
            <a:avLst/>
          </a:prstGeom>
          <a:noFill/>
          <a:ln>
            <a:noFill/>
          </a:ln>
        </p:spPr>
      </p:pic>
    </p:spTree>
    <p:extLst>
      <p:ext uri="{BB962C8B-B14F-4D97-AF65-F5344CB8AC3E}">
        <p14:creationId xmlns:p14="http://schemas.microsoft.com/office/powerpoint/2010/main" val="2294856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C11C6185-CAE0-4BAE-92EA-8B51ED952D0D}"/>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xmlns="" id="{9A8D623F-82EA-4D8D-A56E-CAC1C0CE88D0}"/>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xmlns="" id="{3FCCCCC0-785F-474F-9060-1C2A179153D6}"/>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数据定义</a:t>
              </a:r>
            </a:p>
          </p:txBody>
        </p:sp>
      </p:grpSp>
      <p:graphicFrame>
        <p:nvGraphicFramePr>
          <p:cNvPr id="5" name="表格 4">
            <a:extLst>
              <a:ext uri="{FF2B5EF4-FFF2-40B4-BE49-F238E27FC236}">
                <a16:creationId xmlns:a16="http://schemas.microsoft.com/office/drawing/2014/main" xmlns="" id="{BBE42AB5-EFBC-40F6-9709-904530EF637B}"/>
              </a:ext>
            </a:extLst>
          </p:cNvPr>
          <p:cNvGraphicFramePr>
            <a:graphicFrameLocks noGrp="1"/>
          </p:cNvGraphicFramePr>
          <p:nvPr>
            <p:extLst>
              <p:ext uri="{D42A27DB-BD31-4B8C-83A1-F6EECF244321}">
                <p14:modId xmlns:p14="http://schemas.microsoft.com/office/powerpoint/2010/main" val="3803002391"/>
              </p:ext>
            </p:extLst>
          </p:nvPr>
        </p:nvGraphicFramePr>
        <p:xfrm>
          <a:off x="1008359" y="1022685"/>
          <a:ext cx="7127281" cy="3262308"/>
        </p:xfrm>
        <a:graphic>
          <a:graphicData uri="http://schemas.openxmlformats.org/drawingml/2006/table">
            <a:tbl>
              <a:tblPr>
                <a:tableStyleId>{5C22544A-7EE6-4342-B048-85BDC9FD1C3A}</a:tableStyleId>
              </a:tblPr>
              <a:tblGrid>
                <a:gridCol w="1116956">
                  <a:extLst>
                    <a:ext uri="{9D8B030D-6E8A-4147-A177-3AD203B41FA5}">
                      <a16:colId xmlns:a16="http://schemas.microsoft.com/office/drawing/2014/main" xmlns="" val="3647455332"/>
                    </a:ext>
                  </a:extLst>
                </a:gridCol>
                <a:gridCol w="1202065">
                  <a:extLst>
                    <a:ext uri="{9D8B030D-6E8A-4147-A177-3AD203B41FA5}">
                      <a16:colId xmlns:a16="http://schemas.microsoft.com/office/drawing/2014/main" xmlns="" val="125860799"/>
                    </a:ext>
                  </a:extLst>
                </a:gridCol>
                <a:gridCol w="1202065">
                  <a:extLst>
                    <a:ext uri="{9D8B030D-6E8A-4147-A177-3AD203B41FA5}">
                      <a16:colId xmlns:a16="http://schemas.microsoft.com/office/drawing/2014/main" xmlns="" val="3924462074"/>
                    </a:ext>
                  </a:extLst>
                </a:gridCol>
                <a:gridCol w="1765029">
                  <a:extLst>
                    <a:ext uri="{9D8B030D-6E8A-4147-A177-3AD203B41FA5}">
                      <a16:colId xmlns:a16="http://schemas.microsoft.com/office/drawing/2014/main" xmlns="" val="2685071003"/>
                    </a:ext>
                  </a:extLst>
                </a:gridCol>
                <a:gridCol w="1091610">
                  <a:extLst>
                    <a:ext uri="{9D8B030D-6E8A-4147-A177-3AD203B41FA5}">
                      <a16:colId xmlns:a16="http://schemas.microsoft.com/office/drawing/2014/main" xmlns="" val="2631022176"/>
                    </a:ext>
                  </a:extLst>
                </a:gridCol>
                <a:gridCol w="749556">
                  <a:extLst>
                    <a:ext uri="{9D8B030D-6E8A-4147-A177-3AD203B41FA5}">
                      <a16:colId xmlns:a16="http://schemas.microsoft.com/office/drawing/2014/main" xmlns="" val="3357322209"/>
                    </a:ext>
                  </a:extLst>
                </a:gridCol>
              </a:tblGrid>
              <a:tr h="155348">
                <a:tc>
                  <a:txBody>
                    <a:bodyPr/>
                    <a:lstStyle/>
                    <a:p>
                      <a:pPr indent="266700" algn="ctr">
                        <a:spcAft>
                          <a:spcPts val="0"/>
                        </a:spcAft>
                      </a:pPr>
                      <a:r>
                        <a:rPr lang="zh-CN" sz="1000" kern="100" dirty="0">
                          <a:effectLst/>
                        </a:rPr>
                        <a:t>名称</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ctr">
                        <a:spcAft>
                          <a:spcPts val="0"/>
                        </a:spcAft>
                      </a:pPr>
                      <a:r>
                        <a:rPr lang="zh-CN" sz="1000" kern="100">
                          <a:effectLst/>
                        </a:rPr>
                        <a:t>代码</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ctr">
                        <a:spcAft>
                          <a:spcPts val="0"/>
                        </a:spcAft>
                      </a:pPr>
                      <a:r>
                        <a:rPr lang="zh-CN" sz="1000" kern="100">
                          <a:effectLst/>
                        </a:rPr>
                        <a:t>域</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ctr">
                        <a:spcAft>
                          <a:spcPts val="0"/>
                        </a:spcAft>
                      </a:pPr>
                      <a:r>
                        <a:rPr lang="zh-CN" sz="1000" kern="100">
                          <a:effectLst/>
                        </a:rPr>
                        <a:t>数据类型</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ctr">
                        <a:spcAft>
                          <a:spcPts val="0"/>
                        </a:spcAft>
                      </a:pPr>
                      <a:r>
                        <a:rPr lang="zh-CN" sz="1000" kern="100">
                          <a:effectLst/>
                        </a:rPr>
                        <a:t>长度</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ctr">
                        <a:spcAft>
                          <a:spcPts val="0"/>
                        </a:spcAft>
                      </a:pPr>
                      <a:r>
                        <a:rPr lang="zh-CN" sz="1000" kern="100">
                          <a:effectLst/>
                        </a:rPr>
                        <a:t>精度</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1012679277"/>
                  </a:ext>
                </a:extLst>
              </a:tr>
              <a:tr h="310696">
                <a:tc>
                  <a:txBody>
                    <a:bodyPr/>
                    <a:lstStyle/>
                    <a:p>
                      <a:pPr indent="266700" algn="just">
                        <a:spcAft>
                          <a:spcPts val="0"/>
                        </a:spcAft>
                      </a:pPr>
                      <a:r>
                        <a:rPr lang="zh-CN" sz="1000" kern="100" dirty="0">
                          <a:effectLst/>
                        </a:rPr>
                        <a:t>书名</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books name</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(256)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256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3796311833"/>
                  </a:ext>
                </a:extLst>
              </a:tr>
              <a:tr h="155348">
                <a:tc>
                  <a:txBody>
                    <a:bodyPr/>
                    <a:lstStyle/>
                    <a:p>
                      <a:pPr indent="266700" algn="just">
                        <a:spcAft>
                          <a:spcPts val="0"/>
                        </a:spcAft>
                      </a:pPr>
                      <a:r>
                        <a:rPr lang="zh-CN" sz="1000" kern="100" dirty="0">
                          <a:effectLst/>
                        </a:rPr>
                        <a:t>价格</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price</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Long float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dirty="0">
                          <a:effectLst/>
                        </a:rPr>
                        <a:t> </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3134131198"/>
                  </a:ext>
                </a:extLst>
              </a:tr>
              <a:tr h="310696">
                <a:tc>
                  <a:txBody>
                    <a:bodyPr/>
                    <a:lstStyle/>
                    <a:p>
                      <a:pPr indent="266700" algn="just">
                        <a:spcAft>
                          <a:spcPts val="0"/>
                        </a:spcAft>
                      </a:pPr>
                      <a:r>
                        <a:rPr lang="zh-CN" sz="1000" kern="100" dirty="0">
                          <a:effectLst/>
                        </a:rPr>
                        <a:t>作者</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writer</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(256)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dirty="0">
                          <a:effectLst/>
                        </a:rPr>
                        <a:t>256</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2243665443"/>
                  </a:ext>
                </a:extLst>
              </a:tr>
              <a:tr h="310696">
                <a:tc>
                  <a:txBody>
                    <a:bodyPr/>
                    <a:lstStyle/>
                    <a:p>
                      <a:pPr indent="266700" algn="just">
                        <a:spcAft>
                          <a:spcPts val="0"/>
                        </a:spcAft>
                      </a:pPr>
                      <a:r>
                        <a:rPr lang="zh-CN" sz="1000" kern="100" dirty="0">
                          <a:effectLst/>
                        </a:rPr>
                        <a:t>内容</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content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(256)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256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3677578651"/>
                  </a:ext>
                </a:extLst>
              </a:tr>
              <a:tr h="310696">
                <a:tc>
                  <a:txBody>
                    <a:bodyPr/>
                    <a:lstStyle/>
                    <a:p>
                      <a:pPr indent="266700" algn="just">
                        <a:spcAft>
                          <a:spcPts val="0"/>
                        </a:spcAft>
                      </a:pPr>
                      <a:r>
                        <a:rPr lang="zh-CN" sz="1000" kern="100">
                          <a:effectLst/>
                        </a:rPr>
                        <a:t>内容</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zh-CN" sz="1000" kern="100">
                          <a:effectLst/>
                        </a:rPr>
                        <a:t>内容</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(1000)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1,000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3776088384"/>
                  </a:ext>
                </a:extLst>
              </a:tr>
              <a:tr h="310696">
                <a:tc>
                  <a:txBody>
                    <a:bodyPr/>
                    <a:lstStyle/>
                    <a:p>
                      <a:pPr indent="266700" algn="just">
                        <a:spcAft>
                          <a:spcPts val="0"/>
                        </a:spcAft>
                      </a:pPr>
                      <a:r>
                        <a:rPr lang="zh-CN" sz="1000" kern="100">
                          <a:effectLst/>
                        </a:rPr>
                        <a:t>国籍</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zh-CN" sz="1000" kern="100">
                          <a:effectLst/>
                        </a:rPr>
                        <a:t>国籍</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(20)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20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716940043"/>
                  </a:ext>
                </a:extLst>
              </a:tr>
              <a:tr h="310696">
                <a:tc>
                  <a:txBody>
                    <a:bodyPr/>
                    <a:lstStyle/>
                    <a:p>
                      <a:pPr indent="266700" algn="just">
                        <a:spcAft>
                          <a:spcPts val="0"/>
                        </a:spcAft>
                      </a:pPr>
                      <a:r>
                        <a:rPr lang="zh-CN" altLang="en-US" sz="1000" kern="100" dirty="0" smtClean="0">
                          <a:effectLst/>
                        </a:rPr>
                        <a:t>作者</a:t>
                      </a:r>
                      <a:r>
                        <a:rPr lang="zh-CN" sz="1000" kern="100" dirty="0" smtClean="0">
                          <a:effectLst/>
                        </a:rPr>
                        <a:t>姓名</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writer name</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(20)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dirty="0">
                          <a:effectLst/>
                        </a:rPr>
                        <a:t>20</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2259314445"/>
                  </a:ext>
                </a:extLst>
              </a:tr>
              <a:tr h="310696">
                <a:tc>
                  <a:txBody>
                    <a:bodyPr/>
                    <a:lstStyle/>
                    <a:p>
                      <a:pPr indent="266700" algn="just">
                        <a:spcAft>
                          <a:spcPts val="0"/>
                        </a:spcAft>
                      </a:pPr>
                      <a:r>
                        <a:rPr lang="zh-CN" sz="1000" kern="100" dirty="0">
                          <a:effectLst/>
                        </a:rPr>
                        <a:t>姓名</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Names</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(40)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dirty="0">
                          <a:effectLst/>
                        </a:rPr>
                        <a:t>40</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1476251368"/>
                  </a:ext>
                </a:extLst>
              </a:tr>
              <a:tr h="310696">
                <a:tc>
                  <a:txBody>
                    <a:bodyPr/>
                    <a:lstStyle/>
                    <a:p>
                      <a:pPr indent="266700" algn="just">
                        <a:spcAft>
                          <a:spcPts val="0"/>
                        </a:spcAft>
                      </a:pPr>
                      <a:r>
                        <a:rPr lang="zh-CN" sz="1000" kern="100" dirty="0">
                          <a:effectLst/>
                        </a:rPr>
                        <a:t>密码</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password</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(15)</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dirty="0">
                          <a:effectLst/>
                        </a:rPr>
                        <a:t>15</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468082738"/>
                  </a:ext>
                </a:extLst>
              </a:tr>
              <a:tr h="155348">
                <a:tc>
                  <a:txBody>
                    <a:bodyPr/>
                    <a:lstStyle/>
                    <a:p>
                      <a:pPr indent="266700" algn="just">
                        <a:spcAft>
                          <a:spcPts val="0"/>
                        </a:spcAft>
                      </a:pPr>
                      <a:r>
                        <a:rPr lang="zh-CN" altLang="en-US" sz="1000" kern="100" dirty="0" smtClean="0">
                          <a:effectLst/>
                        </a:rPr>
                        <a:t>作者</a:t>
                      </a:r>
                      <a:r>
                        <a:rPr lang="zh-CN" sz="1000" kern="100" dirty="0" smtClean="0">
                          <a:effectLst/>
                        </a:rPr>
                        <a:t>年龄</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w.age</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Integer</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3915217502"/>
                  </a:ext>
                </a:extLst>
              </a:tr>
              <a:tr h="310696">
                <a:tc>
                  <a:txBody>
                    <a:bodyPr/>
                    <a:lstStyle/>
                    <a:p>
                      <a:pPr indent="266700" algn="just">
                        <a:spcAft>
                          <a:spcPts val="0"/>
                        </a:spcAft>
                      </a:pPr>
                      <a:r>
                        <a:rPr lang="zh-CN" sz="1000" kern="100" dirty="0">
                          <a:effectLst/>
                        </a:rPr>
                        <a:t>性别</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sex</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(16)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16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dirty="0">
                          <a:effectLst/>
                        </a:rPr>
                        <a:t> </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xmlns="" val="592952098"/>
                  </a:ext>
                </a:extLst>
              </a:tr>
            </a:tbl>
          </a:graphicData>
        </a:graphic>
      </p:graphicFrame>
    </p:spTree>
    <p:extLst>
      <p:ext uri="{BB962C8B-B14F-4D97-AF65-F5344CB8AC3E}">
        <p14:creationId xmlns:p14="http://schemas.microsoft.com/office/powerpoint/2010/main" val="3183925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C34B7A42-9352-47C1-92CE-888A200E87DC}"/>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xmlns="" id="{9785089C-6450-48DE-9E69-65B4CF01BD4A}"/>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xmlns="" id="{0E05F882-7B17-4393-9F6E-CB7DD3D5E421}"/>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数据定义</a:t>
              </a:r>
            </a:p>
          </p:txBody>
        </p:sp>
      </p:grpSp>
      <p:graphicFrame>
        <p:nvGraphicFramePr>
          <p:cNvPr id="5" name="表格 4">
            <a:extLst>
              <a:ext uri="{FF2B5EF4-FFF2-40B4-BE49-F238E27FC236}">
                <a16:creationId xmlns:a16="http://schemas.microsoft.com/office/drawing/2014/main" xmlns="" id="{0236CB39-7F0B-4EDB-87FA-53AAF02DC1B5}"/>
              </a:ext>
            </a:extLst>
          </p:cNvPr>
          <p:cNvGraphicFramePr>
            <a:graphicFrameLocks noGrp="1"/>
          </p:cNvGraphicFramePr>
          <p:nvPr>
            <p:extLst>
              <p:ext uri="{D42A27DB-BD31-4B8C-83A1-F6EECF244321}">
                <p14:modId xmlns:p14="http://schemas.microsoft.com/office/powerpoint/2010/main" val="665270375"/>
              </p:ext>
            </p:extLst>
          </p:nvPr>
        </p:nvGraphicFramePr>
        <p:xfrm>
          <a:off x="921489" y="1560988"/>
          <a:ext cx="7492408" cy="2812537"/>
        </p:xfrm>
        <a:graphic>
          <a:graphicData uri="http://schemas.openxmlformats.org/drawingml/2006/table">
            <a:tbl>
              <a:tblPr>
                <a:tableStyleId>{5C22544A-7EE6-4342-B048-85BDC9FD1C3A}</a:tableStyleId>
              </a:tblPr>
              <a:tblGrid>
                <a:gridCol w="1174178">
                  <a:extLst>
                    <a:ext uri="{9D8B030D-6E8A-4147-A177-3AD203B41FA5}">
                      <a16:colId xmlns:a16="http://schemas.microsoft.com/office/drawing/2014/main" xmlns="" val="2907480226"/>
                    </a:ext>
                  </a:extLst>
                </a:gridCol>
                <a:gridCol w="1263646">
                  <a:extLst>
                    <a:ext uri="{9D8B030D-6E8A-4147-A177-3AD203B41FA5}">
                      <a16:colId xmlns:a16="http://schemas.microsoft.com/office/drawing/2014/main" xmlns="" val="1945452865"/>
                    </a:ext>
                  </a:extLst>
                </a:gridCol>
                <a:gridCol w="1263646">
                  <a:extLst>
                    <a:ext uri="{9D8B030D-6E8A-4147-A177-3AD203B41FA5}">
                      <a16:colId xmlns:a16="http://schemas.microsoft.com/office/drawing/2014/main" xmlns="" val="1557578712"/>
                    </a:ext>
                  </a:extLst>
                </a:gridCol>
                <a:gridCol w="1600632">
                  <a:extLst>
                    <a:ext uri="{9D8B030D-6E8A-4147-A177-3AD203B41FA5}">
                      <a16:colId xmlns:a16="http://schemas.microsoft.com/office/drawing/2014/main" xmlns="" val="3046997677"/>
                    </a:ext>
                  </a:extLst>
                </a:gridCol>
                <a:gridCol w="926660">
                  <a:extLst>
                    <a:ext uri="{9D8B030D-6E8A-4147-A177-3AD203B41FA5}">
                      <a16:colId xmlns:a16="http://schemas.microsoft.com/office/drawing/2014/main" xmlns="" val="2420444789"/>
                    </a:ext>
                  </a:extLst>
                </a:gridCol>
                <a:gridCol w="1263646">
                  <a:extLst>
                    <a:ext uri="{9D8B030D-6E8A-4147-A177-3AD203B41FA5}">
                      <a16:colId xmlns:a16="http://schemas.microsoft.com/office/drawing/2014/main" xmlns="" val="3325109026"/>
                    </a:ext>
                  </a:extLst>
                </a:gridCol>
              </a:tblGrid>
              <a:tr h="255685">
                <a:tc>
                  <a:txBody>
                    <a:bodyPr/>
                    <a:lstStyle/>
                    <a:p>
                      <a:pPr indent="266700" algn="just">
                        <a:spcAft>
                          <a:spcPts val="0"/>
                        </a:spcAft>
                      </a:pPr>
                      <a:r>
                        <a:rPr lang="zh-CN" altLang="en-US" sz="1050" kern="100" dirty="0" smtClean="0">
                          <a:effectLst/>
                        </a:rPr>
                        <a:t>作者</a:t>
                      </a:r>
                      <a:r>
                        <a:rPr lang="zh-CN" sz="1050" kern="100" dirty="0" smtClean="0">
                          <a:effectLst/>
                        </a:rPr>
                        <a:t>性别</a:t>
                      </a:r>
                      <a:endParaRPr lang="zh-CN" sz="105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w.sex</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(10)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10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xmlns="" val="960329546"/>
                  </a:ext>
                </a:extLst>
              </a:tr>
              <a:tr h="255685">
                <a:tc>
                  <a:txBody>
                    <a:bodyPr/>
                    <a:lstStyle/>
                    <a:p>
                      <a:pPr indent="266700" algn="just">
                        <a:spcAft>
                          <a:spcPts val="0"/>
                        </a:spcAft>
                      </a:pPr>
                      <a:r>
                        <a:rPr lang="zh-CN" sz="1050" kern="100">
                          <a:effectLst/>
                        </a:rPr>
                        <a:t>日期</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zh-CN" sz="1050" kern="100" dirty="0">
                          <a:effectLst/>
                        </a:rPr>
                        <a:t>日期</a:t>
                      </a:r>
                      <a:endParaRPr lang="zh-CN" sz="105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Date &amp; Time</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xmlns="" val="3901100762"/>
                  </a:ext>
                </a:extLst>
              </a:tr>
              <a:tr h="255685">
                <a:tc>
                  <a:txBody>
                    <a:bodyPr/>
                    <a:lstStyle/>
                    <a:p>
                      <a:pPr indent="266700" algn="just">
                        <a:spcAft>
                          <a:spcPts val="0"/>
                        </a:spcAft>
                      </a:pPr>
                      <a:r>
                        <a:rPr lang="zh-CN" sz="1050" kern="100" dirty="0">
                          <a:effectLst/>
                        </a:rPr>
                        <a:t>日期</a:t>
                      </a:r>
                      <a:endParaRPr lang="zh-CN" sz="105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date</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Time</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xmlns="" val="2114701605"/>
                  </a:ext>
                </a:extLst>
              </a:tr>
              <a:tr h="255685">
                <a:tc>
                  <a:txBody>
                    <a:bodyPr/>
                    <a:lstStyle/>
                    <a:p>
                      <a:pPr indent="266700" algn="just">
                        <a:spcAft>
                          <a:spcPts val="0"/>
                        </a:spcAft>
                      </a:pPr>
                      <a:r>
                        <a:rPr lang="zh-CN" sz="1050" kern="100" dirty="0">
                          <a:effectLst/>
                        </a:rPr>
                        <a:t>权限密码</a:t>
                      </a:r>
                      <a:endParaRPr lang="zh-CN" sz="105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Ipassword</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(20)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20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xmlns="" val="2411431853"/>
                  </a:ext>
                </a:extLst>
              </a:tr>
              <a:tr h="255685">
                <a:tc>
                  <a:txBody>
                    <a:bodyPr/>
                    <a:lstStyle/>
                    <a:p>
                      <a:pPr indent="266700" algn="just">
                        <a:spcAft>
                          <a:spcPts val="0"/>
                        </a:spcAft>
                      </a:pPr>
                      <a:r>
                        <a:rPr lang="zh-CN" sz="1050" kern="100">
                          <a:effectLst/>
                        </a:rPr>
                        <a:t>点赞数</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zh-CN" sz="1050" kern="100">
                          <a:effectLst/>
                        </a:rPr>
                        <a:t>点赞数</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Integer</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xmlns="" val="975452380"/>
                  </a:ext>
                </a:extLst>
              </a:tr>
              <a:tr h="255685">
                <a:tc>
                  <a:txBody>
                    <a:bodyPr/>
                    <a:lstStyle/>
                    <a:p>
                      <a:pPr indent="266700" algn="just">
                        <a:spcAft>
                          <a:spcPts val="0"/>
                        </a:spcAft>
                      </a:pPr>
                      <a:r>
                        <a:rPr lang="zh-CN" sz="1050" kern="100" dirty="0">
                          <a:effectLst/>
                        </a:rPr>
                        <a:t>用户名</a:t>
                      </a:r>
                      <a:endParaRPr lang="zh-CN" sz="105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cus name</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(15)</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15</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xmlns="" val="403368157"/>
                  </a:ext>
                </a:extLst>
              </a:tr>
              <a:tr h="511372">
                <a:tc>
                  <a:txBody>
                    <a:bodyPr/>
                    <a:lstStyle/>
                    <a:p>
                      <a:pPr indent="266700" algn="just">
                        <a:spcAft>
                          <a:spcPts val="0"/>
                        </a:spcAft>
                      </a:pPr>
                      <a:r>
                        <a:rPr lang="zh-CN" sz="1050" kern="100" dirty="0">
                          <a:effectLst/>
                        </a:rPr>
                        <a:t>简介</a:t>
                      </a:r>
                      <a:endParaRPr lang="zh-CN" sz="105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brief introduction</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(2000)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2,000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xmlns="" val="810825622"/>
                  </a:ext>
                </a:extLst>
              </a:tr>
              <a:tr h="255685">
                <a:tc>
                  <a:txBody>
                    <a:bodyPr/>
                    <a:lstStyle/>
                    <a:p>
                      <a:pPr indent="266700" algn="just">
                        <a:spcAft>
                          <a:spcPts val="0"/>
                        </a:spcAft>
                      </a:pPr>
                      <a:r>
                        <a:rPr lang="zh-CN" sz="1050" kern="100" dirty="0">
                          <a:effectLst/>
                        </a:rPr>
                        <a:t>账号</a:t>
                      </a:r>
                      <a:endParaRPr lang="zh-CN" sz="105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id</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(20)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20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xmlns="" val="2574675853"/>
                  </a:ext>
                </a:extLst>
              </a:tr>
              <a:tr h="255685">
                <a:tc>
                  <a:txBody>
                    <a:bodyPr/>
                    <a:lstStyle/>
                    <a:p>
                      <a:pPr indent="266700" algn="just">
                        <a:spcAft>
                          <a:spcPts val="0"/>
                        </a:spcAft>
                      </a:pPr>
                      <a:r>
                        <a:rPr lang="zh-CN" sz="1050" kern="100">
                          <a:effectLst/>
                        </a:rPr>
                        <a:t>身份证</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ID card</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(18)</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18</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xmlns="" val="1270954764"/>
                  </a:ext>
                </a:extLst>
              </a:tr>
              <a:tr h="255685">
                <a:tc>
                  <a:txBody>
                    <a:bodyPr/>
                    <a:lstStyle/>
                    <a:p>
                      <a:pPr indent="266700" algn="just">
                        <a:spcAft>
                          <a:spcPts val="0"/>
                        </a:spcAft>
                      </a:pPr>
                      <a:r>
                        <a:rPr lang="zh-CN" sz="1050" kern="100">
                          <a:effectLst/>
                        </a:rPr>
                        <a:t>邮箱</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email</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(40)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40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dirty="0">
                          <a:effectLst/>
                        </a:rPr>
                        <a:t> </a:t>
                      </a:r>
                      <a:endParaRPr lang="zh-CN" sz="105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xmlns="" val="520527450"/>
                  </a:ext>
                </a:extLst>
              </a:tr>
            </a:tbl>
          </a:graphicData>
        </a:graphic>
      </p:graphicFrame>
    </p:spTree>
    <p:extLst>
      <p:ext uri="{BB962C8B-B14F-4D97-AF65-F5344CB8AC3E}">
        <p14:creationId xmlns:p14="http://schemas.microsoft.com/office/powerpoint/2010/main" val="171442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C34B7A42-9352-47C1-92CE-888A200E87DC}"/>
              </a:ext>
            </a:extLst>
          </p:cNvPr>
          <p:cNvGrpSpPr/>
          <p:nvPr/>
        </p:nvGrpSpPr>
        <p:grpSpPr>
          <a:xfrm>
            <a:off x="310460" y="277672"/>
            <a:ext cx="1802358" cy="668816"/>
            <a:chOff x="310460" y="277672"/>
            <a:chExt cx="1421236" cy="668816"/>
          </a:xfrm>
        </p:grpSpPr>
        <p:pic>
          <p:nvPicPr>
            <p:cNvPr id="3" name="图片 2">
              <a:extLst>
                <a:ext uri="{FF2B5EF4-FFF2-40B4-BE49-F238E27FC236}">
                  <a16:creationId xmlns:a16="http://schemas.microsoft.com/office/drawing/2014/main" xmlns="" id="{9785089C-6450-48DE-9E69-65B4CF01BD4A}"/>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xmlns="" id="{0E05F882-7B17-4393-9F6E-CB7DD3D5E421}"/>
                </a:ext>
              </a:extLst>
            </p:cNvPr>
            <p:cNvSpPr txBox="1"/>
            <p:nvPr/>
          </p:nvSpPr>
          <p:spPr>
            <a:xfrm>
              <a:off x="476837" y="300157"/>
              <a:ext cx="1254859" cy="646331"/>
            </a:xfrm>
            <a:prstGeom prst="rect">
              <a:avLst/>
            </a:prstGeom>
            <a:noFill/>
          </p:spPr>
          <p:txBody>
            <a:bodyPr wrap="square" rtlCol="0">
              <a:spAutoFit/>
            </a:bodyPr>
            <a:lstStyle/>
            <a:p>
              <a:r>
                <a:rPr lang="zh-CN" altLang="en-US" sz="1800" dirty="0" smtClean="0">
                  <a:solidFill>
                    <a:schemeClr val="bg1">
                      <a:lumMod val="95000"/>
                    </a:schemeClr>
                  </a:solidFill>
                  <a:latin typeface="微软雅黑 Light" panose="020B0502040204020203" pitchFamily="34" charset="-122"/>
                  <a:ea typeface="微软雅黑 Light" panose="020B0502040204020203" pitchFamily="34" charset="-122"/>
                </a:rPr>
                <a:t>数据字典卡片</a:t>
              </a:r>
              <a:endParaRPr lang="zh-CN" altLang="en-US" sz="1800" dirty="0">
                <a:solidFill>
                  <a:schemeClr val="bg1">
                    <a:lumMod val="95000"/>
                  </a:schemeClr>
                </a:solidFill>
                <a:latin typeface="微软雅黑 Light" panose="020B0502040204020203" pitchFamily="34" charset="-122"/>
                <a:ea typeface="微软雅黑 Light" panose="020B0502040204020203" pitchFamily="34" charset="-122"/>
              </a:endParaRPr>
            </a:p>
          </p:txBody>
        </p:sp>
      </p:grpSp>
      <p:sp>
        <p:nvSpPr>
          <p:cNvPr id="5" name="TextBox 4"/>
          <p:cNvSpPr txBox="1"/>
          <p:nvPr/>
        </p:nvSpPr>
        <p:spPr>
          <a:xfrm>
            <a:off x="1018309" y="1288473"/>
            <a:ext cx="2133600" cy="1338828"/>
          </a:xfrm>
          <a:prstGeom prst="rect">
            <a:avLst/>
          </a:prstGeom>
          <a:noFill/>
        </p:spPr>
        <p:txBody>
          <a:bodyPr wrap="square" rtlCol="0">
            <a:spAutoFit/>
          </a:bodyPr>
          <a:lstStyle/>
          <a:p>
            <a:r>
              <a:rPr lang="zh-CN" altLang="en-US" dirty="0" smtClean="0">
                <a:solidFill>
                  <a:srgbClr val="FFC000"/>
                </a:solidFill>
              </a:rPr>
              <a:t>名字：作者</a:t>
            </a:r>
            <a:endParaRPr lang="en-US" altLang="zh-CN" dirty="0" smtClean="0">
              <a:solidFill>
                <a:srgbClr val="FFC000"/>
              </a:solidFill>
            </a:endParaRPr>
          </a:p>
          <a:p>
            <a:r>
              <a:rPr lang="zh-CN" altLang="en-US" dirty="0" smtClean="0">
                <a:solidFill>
                  <a:srgbClr val="FFC000"/>
                </a:solidFill>
              </a:rPr>
              <a:t>别名：</a:t>
            </a:r>
            <a:endParaRPr lang="en-US" altLang="zh-CN" dirty="0" smtClean="0">
              <a:solidFill>
                <a:srgbClr val="FFC000"/>
              </a:solidFill>
            </a:endParaRPr>
          </a:p>
          <a:p>
            <a:r>
              <a:rPr lang="zh-CN" altLang="en-US" dirty="0" smtClean="0">
                <a:solidFill>
                  <a:srgbClr val="FFC000"/>
                </a:solidFill>
              </a:rPr>
              <a:t>描述：著作这本书的人</a:t>
            </a:r>
            <a:endParaRPr lang="en-US" altLang="zh-CN" dirty="0" smtClean="0">
              <a:solidFill>
                <a:srgbClr val="FFC000"/>
              </a:solidFill>
            </a:endParaRPr>
          </a:p>
          <a:p>
            <a:r>
              <a:rPr lang="zh-CN" altLang="en-US" dirty="0" smtClean="0">
                <a:solidFill>
                  <a:srgbClr val="FFC000"/>
                </a:solidFill>
              </a:rPr>
              <a:t>定义：作者姓名</a:t>
            </a:r>
            <a:r>
              <a:rPr lang="en-US" altLang="zh-CN" dirty="0" smtClean="0">
                <a:solidFill>
                  <a:srgbClr val="FFC000"/>
                </a:solidFill>
              </a:rPr>
              <a:t>=6{</a:t>
            </a:r>
            <a:r>
              <a:rPr lang="zh-CN" altLang="en-US" dirty="0" smtClean="0">
                <a:solidFill>
                  <a:srgbClr val="FFC000"/>
                </a:solidFill>
              </a:rPr>
              <a:t>字符</a:t>
            </a:r>
            <a:r>
              <a:rPr lang="en-US" altLang="zh-CN" dirty="0" smtClean="0">
                <a:solidFill>
                  <a:srgbClr val="FFC000"/>
                </a:solidFill>
              </a:rPr>
              <a:t>}20</a:t>
            </a:r>
          </a:p>
          <a:p>
            <a:r>
              <a:rPr lang="zh-CN" altLang="en-US" dirty="0" smtClean="0">
                <a:solidFill>
                  <a:srgbClr val="FFC000"/>
                </a:solidFill>
              </a:rPr>
              <a:t>位置：作家，图书介绍</a:t>
            </a:r>
            <a:endParaRPr lang="zh-CN" altLang="en-US" dirty="0">
              <a:solidFill>
                <a:srgbClr val="FFC000"/>
              </a:solidFill>
            </a:endParaRPr>
          </a:p>
        </p:txBody>
      </p:sp>
      <p:sp>
        <p:nvSpPr>
          <p:cNvPr id="6" name="TextBox 5"/>
          <p:cNvSpPr txBox="1"/>
          <p:nvPr/>
        </p:nvSpPr>
        <p:spPr>
          <a:xfrm>
            <a:off x="3844636" y="1406237"/>
            <a:ext cx="2133600" cy="1561966"/>
          </a:xfrm>
          <a:prstGeom prst="rect">
            <a:avLst/>
          </a:prstGeom>
          <a:noFill/>
        </p:spPr>
        <p:txBody>
          <a:bodyPr wrap="square" rtlCol="0">
            <a:spAutoFit/>
          </a:bodyPr>
          <a:lstStyle/>
          <a:p>
            <a:r>
              <a:rPr lang="zh-CN" altLang="en-US" dirty="0" smtClean="0">
                <a:solidFill>
                  <a:srgbClr val="FFC000"/>
                </a:solidFill>
              </a:rPr>
              <a:t>名字：登陆密码</a:t>
            </a:r>
            <a:endParaRPr lang="en-US" altLang="zh-CN" dirty="0" smtClean="0">
              <a:solidFill>
                <a:srgbClr val="FFC000"/>
              </a:solidFill>
            </a:endParaRPr>
          </a:p>
          <a:p>
            <a:r>
              <a:rPr lang="zh-CN" altLang="en-US" dirty="0" smtClean="0">
                <a:solidFill>
                  <a:srgbClr val="FFC000"/>
                </a:solidFill>
              </a:rPr>
              <a:t>别名：</a:t>
            </a:r>
            <a:endParaRPr lang="en-US" altLang="zh-CN" dirty="0" smtClean="0">
              <a:solidFill>
                <a:srgbClr val="FFC000"/>
              </a:solidFill>
            </a:endParaRPr>
          </a:p>
          <a:p>
            <a:r>
              <a:rPr lang="zh-CN" altLang="en-US" dirty="0" smtClean="0">
                <a:solidFill>
                  <a:srgbClr val="FFC000"/>
                </a:solidFill>
              </a:rPr>
              <a:t>描述：</a:t>
            </a:r>
            <a:r>
              <a:rPr lang="zh-CN" altLang="zh-CN" sz="1400" kern="100" dirty="0" smtClean="0">
                <a:solidFill>
                  <a:srgbClr val="FFC000"/>
                </a:solidFill>
              </a:rPr>
              <a:t>与账号匹配的相应登陆信息</a:t>
            </a:r>
            <a:endParaRPr lang="zh-CN" altLang="zh-CN" sz="1400" kern="100" dirty="0" smtClean="0">
              <a:solidFill>
                <a:srgbClr val="FFC000"/>
              </a:solidFill>
              <a:latin typeface="Times New Roman"/>
              <a:ea typeface="宋体"/>
              <a:cs typeface="Times New Roman"/>
            </a:endParaRPr>
          </a:p>
          <a:p>
            <a:r>
              <a:rPr lang="zh-CN" altLang="en-US" dirty="0" smtClean="0">
                <a:solidFill>
                  <a:srgbClr val="FFC000"/>
                </a:solidFill>
              </a:rPr>
              <a:t>定义：密码编号</a:t>
            </a:r>
            <a:r>
              <a:rPr lang="en-US" altLang="zh-CN" dirty="0" smtClean="0">
                <a:solidFill>
                  <a:srgbClr val="FFC000"/>
                </a:solidFill>
              </a:rPr>
              <a:t>=6{</a:t>
            </a:r>
            <a:r>
              <a:rPr lang="zh-CN" altLang="en-US" dirty="0" smtClean="0">
                <a:solidFill>
                  <a:srgbClr val="FFC000"/>
                </a:solidFill>
              </a:rPr>
              <a:t>字符</a:t>
            </a:r>
            <a:r>
              <a:rPr lang="en-US" altLang="zh-CN" dirty="0" smtClean="0">
                <a:solidFill>
                  <a:srgbClr val="FFC000"/>
                </a:solidFill>
              </a:rPr>
              <a:t>}20</a:t>
            </a:r>
          </a:p>
          <a:p>
            <a:r>
              <a:rPr lang="zh-CN" altLang="en-US" dirty="0" smtClean="0">
                <a:solidFill>
                  <a:srgbClr val="FFC000"/>
                </a:solidFill>
              </a:rPr>
              <a:t>位置：用户</a:t>
            </a:r>
            <a:endParaRPr lang="zh-CN" altLang="en-US" dirty="0">
              <a:solidFill>
                <a:srgbClr val="FFC000"/>
              </a:solidFill>
            </a:endParaRPr>
          </a:p>
        </p:txBody>
      </p:sp>
      <p:sp>
        <p:nvSpPr>
          <p:cNvPr id="7" name="TextBox 6"/>
          <p:cNvSpPr txBox="1"/>
          <p:nvPr/>
        </p:nvSpPr>
        <p:spPr>
          <a:xfrm>
            <a:off x="1101436" y="3120603"/>
            <a:ext cx="2133600" cy="1561966"/>
          </a:xfrm>
          <a:prstGeom prst="rect">
            <a:avLst/>
          </a:prstGeom>
          <a:noFill/>
        </p:spPr>
        <p:txBody>
          <a:bodyPr wrap="square" rtlCol="0">
            <a:spAutoFit/>
          </a:bodyPr>
          <a:lstStyle/>
          <a:p>
            <a:r>
              <a:rPr lang="zh-CN" altLang="en-US" dirty="0" smtClean="0">
                <a:solidFill>
                  <a:srgbClr val="FFC000"/>
                </a:solidFill>
              </a:rPr>
              <a:t>名字：邮箱</a:t>
            </a:r>
            <a:endParaRPr lang="en-US" altLang="zh-CN" dirty="0" smtClean="0">
              <a:solidFill>
                <a:srgbClr val="FFC000"/>
              </a:solidFill>
            </a:endParaRPr>
          </a:p>
          <a:p>
            <a:r>
              <a:rPr lang="zh-CN" altLang="en-US" dirty="0" smtClean="0">
                <a:solidFill>
                  <a:srgbClr val="FFC000"/>
                </a:solidFill>
              </a:rPr>
              <a:t>别名：</a:t>
            </a:r>
            <a:r>
              <a:rPr lang="en-US" altLang="zh-CN" dirty="0" smtClean="0">
                <a:solidFill>
                  <a:srgbClr val="FFC000"/>
                </a:solidFill>
              </a:rPr>
              <a:t>e-mail</a:t>
            </a:r>
          </a:p>
          <a:p>
            <a:r>
              <a:rPr lang="zh-CN" altLang="en-US" dirty="0" smtClean="0">
                <a:solidFill>
                  <a:srgbClr val="FFC000"/>
                </a:solidFill>
              </a:rPr>
              <a:t>描述：</a:t>
            </a:r>
            <a:r>
              <a:rPr lang="zh-CN" altLang="en-US" sz="1400" kern="100" dirty="0" smtClean="0">
                <a:solidFill>
                  <a:srgbClr val="FFC000"/>
                </a:solidFill>
              </a:rPr>
              <a:t>管理员联系用户的联系方式</a:t>
            </a:r>
            <a:endParaRPr lang="zh-CN" altLang="zh-CN" sz="1400" kern="100" dirty="0" smtClean="0">
              <a:solidFill>
                <a:srgbClr val="FFC000"/>
              </a:solidFill>
              <a:latin typeface="Times New Roman"/>
              <a:ea typeface="宋体"/>
              <a:cs typeface="Times New Roman"/>
            </a:endParaRPr>
          </a:p>
          <a:p>
            <a:r>
              <a:rPr lang="zh-CN" altLang="en-US" dirty="0" smtClean="0">
                <a:solidFill>
                  <a:srgbClr val="FFC000"/>
                </a:solidFill>
              </a:rPr>
              <a:t>定义：邮箱编号</a:t>
            </a:r>
            <a:r>
              <a:rPr lang="en-US" altLang="zh-CN" dirty="0" smtClean="0">
                <a:solidFill>
                  <a:srgbClr val="FFC000"/>
                </a:solidFill>
              </a:rPr>
              <a:t>=10{</a:t>
            </a:r>
            <a:r>
              <a:rPr lang="zh-CN" altLang="en-US" dirty="0" smtClean="0">
                <a:solidFill>
                  <a:srgbClr val="FFC000"/>
                </a:solidFill>
              </a:rPr>
              <a:t>字符</a:t>
            </a:r>
            <a:r>
              <a:rPr lang="en-US" altLang="zh-CN" dirty="0" smtClean="0">
                <a:solidFill>
                  <a:srgbClr val="FFC000"/>
                </a:solidFill>
              </a:rPr>
              <a:t>}40</a:t>
            </a:r>
          </a:p>
          <a:p>
            <a:r>
              <a:rPr lang="zh-CN" altLang="en-US" dirty="0" smtClean="0">
                <a:solidFill>
                  <a:srgbClr val="FFC000"/>
                </a:solidFill>
              </a:rPr>
              <a:t>位置：用户，管理员</a:t>
            </a:r>
            <a:endParaRPr lang="zh-CN" altLang="en-US" dirty="0">
              <a:solidFill>
                <a:srgbClr val="FFC000"/>
              </a:solidFill>
            </a:endParaRPr>
          </a:p>
        </p:txBody>
      </p:sp>
      <p:sp>
        <p:nvSpPr>
          <p:cNvPr id="8" name="TextBox 7"/>
          <p:cNvSpPr txBox="1"/>
          <p:nvPr/>
        </p:nvSpPr>
        <p:spPr>
          <a:xfrm>
            <a:off x="3678381" y="3120603"/>
            <a:ext cx="2133600" cy="1131079"/>
          </a:xfrm>
          <a:prstGeom prst="rect">
            <a:avLst/>
          </a:prstGeom>
          <a:noFill/>
        </p:spPr>
        <p:txBody>
          <a:bodyPr wrap="square" rtlCol="0">
            <a:spAutoFit/>
          </a:bodyPr>
          <a:lstStyle/>
          <a:p>
            <a:r>
              <a:rPr lang="zh-CN" altLang="en-US" dirty="0" smtClean="0">
                <a:solidFill>
                  <a:srgbClr val="FFC000"/>
                </a:solidFill>
              </a:rPr>
              <a:t>名字：简介</a:t>
            </a:r>
            <a:endParaRPr lang="en-US" altLang="zh-CN" dirty="0" smtClean="0">
              <a:solidFill>
                <a:srgbClr val="FFC000"/>
              </a:solidFill>
            </a:endParaRPr>
          </a:p>
          <a:p>
            <a:r>
              <a:rPr lang="zh-CN" altLang="en-US" dirty="0" smtClean="0">
                <a:solidFill>
                  <a:srgbClr val="FFC000"/>
                </a:solidFill>
              </a:rPr>
              <a:t>别名：</a:t>
            </a:r>
            <a:endParaRPr lang="en-US" altLang="zh-CN" dirty="0" smtClean="0">
              <a:solidFill>
                <a:srgbClr val="FFC000"/>
              </a:solidFill>
            </a:endParaRPr>
          </a:p>
          <a:p>
            <a:r>
              <a:rPr lang="zh-CN" altLang="en-US" dirty="0" smtClean="0">
                <a:solidFill>
                  <a:srgbClr val="FFC000"/>
                </a:solidFill>
              </a:rPr>
              <a:t>描述：这本书的介绍</a:t>
            </a:r>
            <a:endParaRPr lang="en-US" altLang="zh-CN" dirty="0" smtClean="0">
              <a:solidFill>
                <a:srgbClr val="FFC000"/>
              </a:solidFill>
            </a:endParaRPr>
          </a:p>
          <a:p>
            <a:r>
              <a:rPr lang="zh-CN" altLang="en-US" dirty="0" smtClean="0">
                <a:solidFill>
                  <a:srgbClr val="FFC000"/>
                </a:solidFill>
              </a:rPr>
              <a:t>定义：文本</a:t>
            </a:r>
            <a:r>
              <a:rPr lang="en-US" altLang="zh-CN" dirty="0" smtClean="0">
                <a:solidFill>
                  <a:srgbClr val="FFC000"/>
                </a:solidFill>
              </a:rPr>
              <a:t>=10{</a:t>
            </a:r>
            <a:r>
              <a:rPr lang="zh-CN" altLang="en-US" dirty="0" smtClean="0">
                <a:solidFill>
                  <a:srgbClr val="FFC000"/>
                </a:solidFill>
              </a:rPr>
              <a:t>字符</a:t>
            </a:r>
            <a:r>
              <a:rPr lang="en-US" altLang="zh-CN" dirty="0" smtClean="0">
                <a:solidFill>
                  <a:srgbClr val="FFC000"/>
                </a:solidFill>
              </a:rPr>
              <a:t>}500</a:t>
            </a:r>
          </a:p>
          <a:p>
            <a:r>
              <a:rPr lang="zh-CN" altLang="en-US" dirty="0" smtClean="0">
                <a:solidFill>
                  <a:srgbClr val="FFC000"/>
                </a:solidFill>
              </a:rPr>
              <a:t>位置：书籍</a:t>
            </a:r>
            <a:endParaRPr lang="zh-CN" altLang="en-US" dirty="0">
              <a:solidFill>
                <a:srgbClr val="FFC000"/>
              </a:solidFill>
            </a:endParaRPr>
          </a:p>
        </p:txBody>
      </p:sp>
      <p:sp>
        <p:nvSpPr>
          <p:cNvPr id="9" name="TextBox 8"/>
          <p:cNvSpPr txBox="1"/>
          <p:nvPr/>
        </p:nvSpPr>
        <p:spPr>
          <a:xfrm>
            <a:off x="6518563" y="1423422"/>
            <a:ext cx="2133600" cy="1131079"/>
          </a:xfrm>
          <a:prstGeom prst="rect">
            <a:avLst/>
          </a:prstGeom>
          <a:noFill/>
        </p:spPr>
        <p:txBody>
          <a:bodyPr wrap="square" rtlCol="0">
            <a:spAutoFit/>
          </a:bodyPr>
          <a:lstStyle/>
          <a:p>
            <a:r>
              <a:rPr lang="zh-CN" altLang="en-US" dirty="0" smtClean="0">
                <a:solidFill>
                  <a:srgbClr val="FFC000"/>
                </a:solidFill>
              </a:rPr>
              <a:t>名字：书籍价格</a:t>
            </a:r>
            <a:endParaRPr lang="en-US" altLang="zh-CN" dirty="0" smtClean="0">
              <a:solidFill>
                <a:srgbClr val="FFC000"/>
              </a:solidFill>
            </a:endParaRPr>
          </a:p>
          <a:p>
            <a:r>
              <a:rPr lang="zh-CN" altLang="en-US" dirty="0" smtClean="0">
                <a:solidFill>
                  <a:srgbClr val="FFC000"/>
                </a:solidFill>
              </a:rPr>
              <a:t>别名：</a:t>
            </a:r>
            <a:endParaRPr lang="en-US" altLang="zh-CN" dirty="0" smtClean="0">
              <a:solidFill>
                <a:srgbClr val="FFC000"/>
              </a:solidFill>
            </a:endParaRPr>
          </a:p>
          <a:p>
            <a:r>
              <a:rPr lang="zh-CN" altLang="en-US" dirty="0" smtClean="0">
                <a:solidFill>
                  <a:srgbClr val="FFC000"/>
                </a:solidFill>
              </a:rPr>
              <a:t>描述：这本书的价钱</a:t>
            </a:r>
            <a:endParaRPr lang="en-US" altLang="zh-CN" dirty="0" smtClean="0">
              <a:solidFill>
                <a:srgbClr val="FFC000"/>
              </a:solidFill>
            </a:endParaRPr>
          </a:p>
          <a:p>
            <a:r>
              <a:rPr lang="zh-CN" altLang="en-US" dirty="0" smtClean="0">
                <a:solidFill>
                  <a:srgbClr val="FFC000"/>
                </a:solidFill>
              </a:rPr>
              <a:t>定义：价格</a:t>
            </a:r>
            <a:r>
              <a:rPr lang="en-US" altLang="zh-CN" dirty="0" smtClean="0">
                <a:solidFill>
                  <a:srgbClr val="FFC000"/>
                </a:solidFill>
              </a:rPr>
              <a:t>=1 {</a:t>
            </a:r>
            <a:r>
              <a:rPr lang="zh-CN" altLang="en-US" dirty="0" smtClean="0">
                <a:solidFill>
                  <a:srgbClr val="FFC000"/>
                </a:solidFill>
              </a:rPr>
              <a:t>数字</a:t>
            </a:r>
            <a:r>
              <a:rPr lang="en-US" altLang="zh-CN" dirty="0" smtClean="0">
                <a:solidFill>
                  <a:srgbClr val="FFC000"/>
                </a:solidFill>
              </a:rPr>
              <a:t>}500</a:t>
            </a:r>
          </a:p>
          <a:p>
            <a:r>
              <a:rPr lang="zh-CN" altLang="en-US" dirty="0" smtClean="0">
                <a:solidFill>
                  <a:srgbClr val="FFC000"/>
                </a:solidFill>
              </a:rPr>
              <a:t>位置：书籍</a:t>
            </a:r>
            <a:endParaRPr lang="zh-CN" altLang="en-US" dirty="0">
              <a:solidFill>
                <a:srgbClr val="FFC000"/>
              </a:solidFill>
            </a:endParaRPr>
          </a:p>
        </p:txBody>
      </p:sp>
      <p:sp>
        <p:nvSpPr>
          <p:cNvPr id="10" name="TextBox 9"/>
          <p:cNvSpPr txBox="1"/>
          <p:nvPr/>
        </p:nvSpPr>
        <p:spPr>
          <a:xfrm>
            <a:off x="6442363" y="2968203"/>
            <a:ext cx="2133600" cy="1131079"/>
          </a:xfrm>
          <a:prstGeom prst="rect">
            <a:avLst/>
          </a:prstGeom>
          <a:noFill/>
        </p:spPr>
        <p:txBody>
          <a:bodyPr wrap="square" rtlCol="0">
            <a:spAutoFit/>
          </a:bodyPr>
          <a:lstStyle/>
          <a:p>
            <a:r>
              <a:rPr lang="zh-CN" altLang="en-US" dirty="0" smtClean="0">
                <a:solidFill>
                  <a:srgbClr val="FFC000"/>
                </a:solidFill>
              </a:rPr>
              <a:t>名字：作者年龄</a:t>
            </a:r>
            <a:endParaRPr lang="en-US" altLang="zh-CN" dirty="0" smtClean="0">
              <a:solidFill>
                <a:srgbClr val="FFC000"/>
              </a:solidFill>
            </a:endParaRPr>
          </a:p>
          <a:p>
            <a:r>
              <a:rPr lang="zh-CN" altLang="en-US" dirty="0" smtClean="0">
                <a:solidFill>
                  <a:srgbClr val="FFC000"/>
                </a:solidFill>
              </a:rPr>
              <a:t>别名：</a:t>
            </a:r>
            <a:r>
              <a:rPr lang="en-US" altLang="zh-CN" dirty="0" smtClean="0">
                <a:solidFill>
                  <a:srgbClr val="FFC000"/>
                </a:solidFill>
              </a:rPr>
              <a:t>writer age</a:t>
            </a:r>
          </a:p>
          <a:p>
            <a:r>
              <a:rPr lang="zh-CN" altLang="en-US" dirty="0" smtClean="0">
                <a:solidFill>
                  <a:srgbClr val="FFC000"/>
                </a:solidFill>
              </a:rPr>
              <a:t>描述：这个作者的年龄</a:t>
            </a:r>
            <a:endParaRPr lang="en-US" altLang="zh-CN" dirty="0" smtClean="0">
              <a:solidFill>
                <a:srgbClr val="FFC000"/>
              </a:solidFill>
            </a:endParaRPr>
          </a:p>
          <a:p>
            <a:r>
              <a:rPr lang="zh-CN" altLang="en-US" dirty="0" smtClean="0">
                <a:solidFill>
                  <a:srgbClr val="FFC000"/>
                </a:solidFill>
              </a:rPr>
              <a:t>定义：年龄</a:t>
            </a:r>
            <a:r>
              <a:rPr lang="en-US" altLang="zh-CN" dirty="0" smtClean="0">
                <a:solidFill>
                  <a:srgbClr val="FFC000"/>
                </a:solidFill>
              </a:rPr>
              <a:t>=1 {</a:t>
            </a:r>
            <a:r>
              <a:rPr lang="zh-CN" altLang="en-US" dirty="0" smtClean="0">
                <a:solidFill>
                  <a:srgbClr val="FFC000"/>
                </a:solidFill>
              </a:rPr>
              <a:t>数字</a:t>
            </a:r>
            <a:r>
              <a:rPr lang="en-US" altLang="zh-CN" dirty="0" smtClean="0">
                <a:solidFill>
                  <a:srgbClr val="FFC000"/>
                </a:solidFill>
              </a:rPr>
              <a:t>}100</a:t>
            </a:r>
          </a:p>
          <a:p>
            <a:r>
              <a:rPr lang="zh-CN" altLang="en-US" dirty="0" smtClean="0">
                <a:solidFill>
                  <a:srgbClr val="FFC000"/>
                </a:solidFill>
              </a:rPr>
              <a:t>位置：作者，书籍</a:t>
            </a:r>
            <a:endParaRPr lang="zh-CN" altLang="en-US" dirty="0">
              <a:solidFill>
                <a:srgbClr val="FFC000"/>
              </a:solidFill>
            </a:endParaRPr>
          </a:p>
        </p:txBody>
      </p:sp>
    </p:spTree>
    <p:extLst>
      <p:ext uri="{BB962C8B-B14F-4D97-AF65-F5344CB8AC3E}">
        <p14:creationId xmlns:p14="http://schemas.microsoft.com/office/powerpoint/2010/main" val="3182735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2526739" cy="414303"/>
            <a:chOff x="310460" y="277672"/>
            <a:chExt cx="2526739"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26" name="文本框 25"/>
            <p:cNvSpPr txBox="1"/>
            <p:nvPr/>
          </p:nvSpPr>
          <p:spPr>
            <a:xfrm>
              <a:off x="476837" y="300157"/>
              <a:ext cx="2360362" cy="369332"/>
            </a:xfrm>
            <a:prstGeom prst="rect">
              <a:avLst/>
            </a:prstGeom>
            <a:noFill/>
          </p:spPr>
          <p:txBody>
            <a:bodyPr wrap="square" rtlCol="0">
              <a:spAutoFit/>
            </a:bodyPr>
            <a:lstStyle/>
            <a:p>
              <a:r>
                <a:rPr lang="en-US" altLang="zh-CN" sz="1800" dirty="0">
                  <a:solidFill>
                    <a:schemeClr val="bg1">
                      <a:lumMod val="95000"/>
                    </a:schemeClr>
                  </a:solidFill>
                  <a:latin typeface="微软雅黑 Light" panose="020B0502040204020203" pitchFamily="34" charset="-122"/>
                  <a:ea typeface="微软雅黑 Light" panose="020B0502040204020203" pitchFamily="34" charset="-122"/>
                </a:rPr>
                <a:t>1.1</a:t>
              </a:r>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编写目的</a:t>
              </a:r>
            </a:p>
          </p:txBody>
        </p:sp>
      </p:grpSp>
      <p:sp>
        <p:nvSpPr>
          <p:cNvPr id="4" name="矩形 3"/>
          <p:cNvSpPr/>
          <p:nvPr/>
        </p:nvSpPr>
        <p:spPr>
          <a:xfrm>
            <a:off x="4960620" y="1651622"/>
            <a:ext cx="3430942" cy="1754326"/>
          </a:xfrm>
          <a:prstGeom prst="rect">
            <a:avLst/>
          </a:prstGeom>
        </p:spPr>
        <p:txBody>
          <a:bodyPr wrap="square">
            <a:spAutoFit/>
          </a:bodyPr>
          <a:lstStyle/>
          <a:p>
            <a:r>
              <a:rPr lang="zh-CN" altLang="zh-CN" dirty="0">
                <a:solidFill>
                  <a:schemeClr val="bg1"/>
                </a:solidFill>
              </a:rPr>
              <a:t>本文档是</a:t>
            </a:r>
            <a:r>
              <a:rPr lang="en-US" altLang="zh-CN" dirty="0">
                <a:solidFill>
                  <a:schemeClr val="bg1"/>
                </a:solidFill>
              </a:rPr>
              <a:t>G17</a:t>
            </a:r>
            <a:r>
              <a:rPr lang="zh-CN" altLang="zh-CN" dirty="0">
                <a:solidFill>
                  <a:schemeClr val="bg1"/>
                </a:solidFill>
              </a:rPr>
              <a:t>小组根据项目的初步需求，并对“书社”网站项目的各项需求进行全面分析之后、做出的软件项目需求分析，便于项目团队成员更好的明确我们做这个网站需要实现的功能以及要如何去吸引更多的用户去使用这个网站。本网站适合各个年龄阶段的用户，根据不同的用户的意见我们将做出相应的解决措施。</a:t>
            </a:r>
          </a:p>
        </p:txBody>
      </p:sp>
      <p:pic>
        <p:nvPicPr>
          <p:cNvPr id="1030" name="Picture 6" descr="https://ss1.bdstatic.com/70cFuXSh_Q1YnxGkpoWK1HF6hhy/it/u=18906400,2298396049&amp;fm=26&amp;gp=0.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5761" y="1583905"/>
            <a:ext cx="406146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132216"/>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1030"/>
                                        </p:tgtEl>
                                        <p:attrNameLst>
                                          <p:attrName>style.visibility</p:attrName>
                                        </p:attrNameLst>
                                      </p:cBhvr>
                                      <p:to>
                                        <p:strVal val="visible"/>
                                      </p:to>
                                    </p:set>
                                    <p:animEffect transition="in" filter="wheel(1)">
                                      <p:cBhvr>
                                        <p:cTn id="13" dur="2000"/>
                                        <p:tgtEl>
                                          <p:spTgt spid="1030"/>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C34B7A42-9352-47C1-92CE-888A200E87DC}"/>
              </a:ext>
            </a:extLst>
          </p:cNvPr>
          <p:cNvGrpSpPr/>
          <p:nvPr/>
        </p:nvGrpSpPr>
        <p:grpSpPr>
          <a:xfrm>
            <a:off x="310460" y="277672"/>
            <a:ext cx="1802358" cy="668816"/>
            <a:chOff x="310460" y="277672"/>
            <a:chExt cx="1421236" cy="668816"/>
          </a:xfrm>
        </p:grpSpPr>
        <p:pic>
          <p:nvPicPr>
            <p:cNvPr id="3" name="图片 2">
              <a:extLst>
                <a:ext uri="{FF2B5EF4-FFF2-40B4-BE49-F238E27FC236}">
                  <a16:creationId xmlns:a16="http://schemas.microsoft.com/office/drawing/2014/main" xmlns="" id="{9785089C-6450-48DE-9E69-65B4CF01BD4A}"/>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xmlns="" id="{0E05F882-7B17-4393-9F6E-CB7DD3D5E421}"/>
                </a:ext>
              </a:extLst>
            </p:cNvPr>
            <p:cNvSpPr txBox="1"/>
            <p:nvPr/>
          </p:nvSpPr>
          <p:spPr>
            <a:xfrm>
              <a:off x="476837" y="300157"/>
              <a:ext cx="1254859" cy="646331"/>
            </a:xfrm>
            <a:prstGeom prst="rect">
              <a:avLst/>
            </a:prstGeom>
            <a:noFill/>
          </p:spPr>
          <p:txBody>
            <a:bodyPr wrap="square" rtlCol="0">
              <a:spAutoFit/>
            </a:bodyPr>
            <a:lstStyle/>
            <a:p>
              <a:r>
                <a:rPr lang="zh-CN" altLang="en-US" sz="1800" dirty="0" smtClean="0">
                  <a:solidFill>
                    <a:schemeClr val="bg1">
                      <a:lumMod val="95000"/>
                    </a:schemeClr>
                  </a:solidFill>
                  <a:latin typeface="微软雅黑 Light" panose="020B0502040204020203" pitchFamily="34" charset="-122"/>
                  <a:ea typeface="微软雅黑 Light" panose="020B0502040204020203" pitchFamily="34" charset="-122"/>
                </a:rPr>
                <a:t>数据字典卡片</a:t>
              </a:r>
              <a:endParaRPr lang="zh-CN" altLang="en-US" sz="1800" dirty="0">
                <a:solidFill>
                  <a:schemeClr val="bg1">
                    <a:lumMod val="95000"/>
                  </a:schemeClr>
                </a:solidFill>
                <a:latin typeface="微软雅黑 Light" panose="020B0502040204020203" pitchFamily="34" charset="-122"/>
                <a:ea typeface="微软雅黑 Light" panose="020B0502040204020203" pitchFamily="34" charset="-122"/>
              </a:endParaRPr>
            </a:p>
          </p:txBody>
        </p:sp>
      </p:grpSp>
      <p:sp>
        <p:nvSpPr>
          <p:cNvPr id="5" name="TextBox 4"/>
          <p:cNvSpPr txBox="1"/>
          <p:nvPr/>
        </p:nvSpPr>
        <p:spPr>
          <a:xfrm>
            <a:off x="367145" y="1180967"/>
            <a:ext cx="2133600" cy="1338828"/>
          </a:xfrm>
          <a:prstGeom prst="rect">
            <a:avLst/>
          </a:prstGeom>
          <a:noFill/>
        </p:spPr>
        <p:txBody>
          <a:bodyPr wrap="square" rtlCol="0">
            <a:spAutoFit/>
          </a:bodyPr>
          <a:lstStyle/>
          <a:p>
            <a:r>
              <a:rPr lang="zh-CN" altLang="en-US" dirty="0" smtClean="0">
                <a:solidFill>
                  <a:srgbClr val="FFC000"/>
                </a:solidFill>
              </a:rPr>
              <a:t>名字：用户名</a:t>
            </a:r>
            <a:endParaRPr lang="en-US" altLang="zh-CN" dirty="0" smtClean="0">
              <a:solidFill>
                <a:srgbClr val="FFC000"/>
              </a:solidFill>
            </a:endParaRPr>
          </a:p>
          <a:p>
            <a:r>
              <a:rPr lang="zh-CN" altLang="en-US" dirty="0" smtClean="0">
                <a:solidFill>
                  <a:srgbClr val="FFC000"/>
                </a:solidFill>
              </a:rPr>
              <a:t>别名：</a:t>
            </a:r>
            <a:r>
              <a:rPr lang="en-US" altLang="zh-CN" dirty="0" smtClean="0">
                <a:solidFill>
                  <a:srgbClr val="FFC000"/>
                </a:solidFill>
              </a:rPr>
              <a:t>user name</a:t>
            </a:r>
          </a:p>
          <a:p>
            <a:r>
              <a:rPr lang="zh-CN" altLang="en-US" dirty="0" smtClean="0">
                <a:solidFill>
                  <a:srgbClr val="FFC000"/>
                </a:solidFill>
              </a:rPr>
              <a:t>描述：用户的昵称</a:t>
            </a:r>
            <a:endParaRPr lang="en-US" altLang="zh-CN" dirty="0" smtClean="0">
              <a:solidFill>
                <a:srgbClr val="FFC000"/>
              </a:solidFill>
            </a:endParaRPr>
          </a:p>
          <a:p>
            <a:r>
              <a:rPr lang="zh-CN" altLang="en-US" dirty="0" smtClean="0">
                <a:solidFill>
                  <a:srgbClr val="FFC000"/>
                </a:solidFill>
              </a:rPr>
              <a:t>定义：昵称</a:t>
            </a:r>
            <a:r>
              <a:rPr lang="en-US" altLang="zh-CN" dirty="0" smtClean="0">
                <a:solidFill>
                  <a:srgbClr val="FFC000"/>
                </a:solidFill>
              </a:rPr>
              <a:t>=5{</a:t>
            </a:r>
            <a:r>
              <a:rPr lang="zh-CN" altLang="en-US" dirty="0">
                <a:solidFill>
                  <a:srgbClr val="FFC000"/>
                </a:solidFill>
              </a:rPr>
              <a:t>字符</a:t>
            </a:r>
            <a:r>
              <a:rPr lang="en-US" altLang="zh-CN" dirty="0" smtClean="0">
                <a:solidFill>
                  <a:srgbClr val="FFC000"/>
                </a:solidFill>
              </a:rPr>
              <a:t>}30</a:t>
            </a:r>
          </a:p>
          <a:p>
            <a:r>
              <a:rPr lang="zh-CN" altLang="en-US" dirty="0" smtClean="0">
                <a:solidFill>
                  <a:srgbClr val="FFC000"/>
                </a:solidFill>
              </a:rPr>
              <a:t>位置：用户，讨论版，管理员</a:t>
            </a:r>
            <a:endParaRPr lang="zh-CN" altLang="en-US" dirty="0">
              <a:solidFill>
                <a:srgbClr val="FFC000"/>
              </a:solidFill>
            </a:endParaRPr>
          </a:p>
        </p:txBody>
      </p:sp>
      <p:sp>
        <p:nvSpPr>
          <p:cNvPr id="6" name="TextBox 5"/>
          <p:cNvSpPr txBox="1"/>
          <p:nvPr/>
        </p:nvSpPr>
        <p:spPr>
          <a:xfrm>
            <a:off x="2916381" y="1257167"/>
            <a:ext cx="2133600" cy="1546577"/>
          </a:xfrm>
          <a:prstGeom prst="rect">
            <a:avLst/>
          </a:prstGeom>
          <a:noFill/>
        </p:spPr>
        <p:txBody>
          <a:bodyPr wrap="square" rtlCol="0">
            <a:spAutoFit/>
          </a:bodyPr>
          <a:lstStyle/>
          <a:p>
            <a:r>
              <a:rPr lang="zh-CN" altLang="en-US" dirty="0" smtClean="0">
                <a:solidFill>
                  <a:srgbClr val="FFC000"/>
                </a:solidFill>
              </a:rPr>
              <a:t>名字：国籍</a:t>
            </a:r>
            <a:endParaRPr lang="en-US" altLang="zh-CN" dirty="0" smtClean="0">
              <a:solidFill>
                <a:srgbClr val="FFC000"/>
              </a:solidFill>
            </a:endParaRPr>
          </a:p>
          <a:p>
            <a:r>
              <a:rPr lang="zh-CN" altLang="en-US" dirty="0" smtClean="0">
                <a:solidFill>
                  <a:srgbClr val="FFC000"/>
                </a:solidFill>
              </a:rPr>
              <a:t>别名：</a:t>
            </a:r>
            <a:endParaRPr lang="en-US" altLang="zh-CN" dirty="0" smtClean="0">
              <a:solidFill>
                <a:srgbClr val="FFC000"/>
              </a:solidFill>
            </a:endParaRPr>
          </a:p>
          <a:p>
            <a:r>
              <a:rPr lang="zh-CN" altLang="en-US" dirty="0" smtClean="0">
                <a:solidFill>
                  <a:srgbClr val="FFC000"/>
                </a:solidFill>
              </a:rPr>
              <a:t>描述：这个作者</a:t>
            </a:r>
            <a:r>
              <a:rPr lang="en-US" altLang="zh-CN" dirty="0" smtClean="0">
                <a:solidFill>
                  <a:srgbClr val="FFC000"/>
                </a:solidFill>
              </a:rPr>
              <a:t>/</a:t>
            </a:r>
            <a:r>
              <a:rPr lang="zh-CN" altLang="en-US" dirty="0" smtClean="0">
                <a:solidFill>
                  <a:srgbClr val="FFC000"/>
                </a:solidFill>
              </a:rPr>
              <a:t>用户所在的国家</a:t>
            </a:r>
            <a:endParaRPr lang="en-US" altLang="zh-CN" dirty="0" smtClean="0">
              <a:solidFill>
                <a:srgbClr val="FFC000"/>
              </a:solidFill>
            </a:endParaRPr>
          </a:p>
          <a:p>
            <a:r>
              <a:rPr lang="zh-CN" altLang="en-US" dirty="0" smtClean="0">
                <a:solidFill>
                  <a:srgbClr val="FFC000"/>
                </a:solidFill>
              </a:rPr>
              <a:t>定义：国家</a:t>
            </a:r>
            <a:r>
              <a:rPr lang="en-US" altLang="zh-CN" dirty="0" smtClean="0">
                <a:solidFill>
                  <a:srgbClr val="FFC000"/>
                </a:solidFill>
              </a:rPr>
              <a:t>=1 {</a:t>
            </a:r>
            <a:r>
              <a:rPr lang="zh-CN" altLang="en-US" dirty="0">
                <a:solidFill>
                  <a:srgbClr val="FFC000"/>
                </a:solidFill>
              </a:rPr>
              <a:t>字符</a:t>
            </a:r>
            <a:r>
              <a:rPr lang="en-US" altLang="zh-CN" dirty="0" smtClean="0">
                <a:solidFill>
                  <a:srgbClr val="FFC000"/>
                </a:solidFill>
              </a:rPr>
              <a:t>}30</a:t>
            </a:r>
          </a:p>
          <a:p>
            <a:r>
              <a:rPr lang="zh-CN" altLang="en-US" dirty="0" smtClean="0">
                <a:solidFill>
                  <a:srgbClr val="FFC000"/>
                </a:solidFill>
              </a:rPr>
              <a:t>位置：作者，用户，书籍，管理员</a:t>
            </a:r>
            <a:endParaRPr lang="zh-CN" altLang="en-US" dirty="0">
              <a:solidFill>
                <a:srgbClr val="FFC000"/>
              </a:solidFill>
            </a:endParaRPr>
          </a:p>
        </p:txBody>
      </p:sp>
      <p:sp>
        <p:nvSpPr>
          <p:cNvPr id="7" name="TextBox 6"/>
          <p:cNvSpPr txBox="1"/>
          <p:nvPr/>
        </p:nvSpPr>
        <p:spPr>
          <a:xfrm>
            <a:off x="5382490" y="1180967"/>
            <a:ext cx="2133600" cy="1546577"/>
          </a:xfrm>
          <a:prstGeom prst="rect">
            <a:avLst/>
          </a:prstGeom>
          <a:noFill/>
        </p:spPr>
        <p:txBody>
          <a:bodyPr wrap="square" rtlCol="0">
            <a:spAutoFit/>
          </a:bodyPr>
          <a:lstStyle/>
          <a:p>
            <a:r>
              <a:rPr lang="zh-CN" altLang="en-US" dirty="0" smtClean="0">
                <a:solidFill>
                  <a:srgbClr val="FFC000"/>
                </a:solidFill>
              </a:rPr>
              <a:t>名字：性别</a:t>
            </a:r>
            <a:endParaRPr lang="en-US" altLang="zh-CN" dirty="0" smtClean="0">
              <a:solidFill>
                <a:srgbClr val="FFC000"/>
              </a:solidFill>
            </a:endParaRPr>
          </a:p>
          <a:p>
            <a:r>
              <a:rPr lang="zh-CN" altLang="en-US" dirty="0" smtClean="0">
                <a:solidFill>
                  <a:srgbClr val="FFC000"/>
                </a:solidFill>
              </a:rPr>
              <a:t>别名：</a:t>
            </a:r>
            <a:endParaRPr lang="en-US" altLang="zh-CN" dirty="0" smtClean="0">
              <a:solidFill>
                <a:srgbClr val="FFC000"/>
              </a:solidFill>
            </a:endParaRPr>
          </a:p>
          <a:p>
            <a:r>
              <a:rPr lang="zh-CN" altLang="en-US" dirty="0" smtClean="0">
                <a:solidFill>
                  <a:srgbClr val="FFC000"/>
                </a:solidFill>
              </a:rPr>
              <a:t>描述：这个作者</a:t>
            </a:r>
            <a:r>
              <a:rPr lang="en-US" altLang="zh-CN" dirty="0" smtClean="0">
                <a:solidFill>
                  <a:srgbClr val="FFC000"/>
                </a:solidFill>
              </a:rPr>
              <a:t>/</a:t>
            </a:r>
            <a:r>
              <a:rPr lang="zh-CN" altLang="en-US" dirty="0" smtClean="0">
                <a:solidFill>
                  <a:srgbClr val="FFC000"/>
                </a:solidFill>
              </a:rPr>
              <a:t>用户的性别</a:t>
            </a:r>
            <a:endParaRPr lang="en-US" altLang="zh-CN" dirty="0" smtClean="0">
              <a:solidFill>
                <a:srgbClr val="FFC000"/>
              </a:solidFill>
            </a:endParaRPr>
          </a:p>
          <a:p>
            <a:r>
              <a:rPr lang="zh-CN" altLang="en-US" dirty="0" smtClean="0">
                <a:solidFill>
                  <a:srgbClr val="FFC000"/>
                </a:solidFill>
              </a:rPr>
              <a:t>定义：性别</a:t>
            </a:r>
            <a:r>
              <a:rPr lang="en-US" altLang="zh-CN" dirty="0" smtClean="0">
                <a:solidFill>
                  <a:srgbClr val="FFC000"/>
                </a:solidFill>
              </a:rPr>
              <a:t>=1 {</a:t>
            </a:r>
            <a:r>
              <a:rPr lang="zh-CN" altLang="en-US" dirty="0">
                <a:solidFill>
                  <a:srgbClr val="FFC000"/>
                </a:solidFill>
              </a:rPr>
              <a:t>字符</a:t>
            </a:r>
            <a:r>
              <a:rPr lang="en-US" altLang="zh-CN" dirty="0" smtClean="0">
                <a:solidFill>
                  <a:srgbClr val="FFC000"/>
                </a:solidFill>
              </a:rPr>
              <a:t>}100</a:t>
            </a:r>
          </a:p>
          <a:p>
            <a:r>
              <a:rPr lang="zh-CN" altLang="en-US" dirty="0" smtClean="0">
                <a:solidFill>
                  <a:srgbClr val="FFC000"/>
                </a:solidFill>
              </a:rPr>
              <a:t>位置：作者，用户，管理员</a:t>
            </a:r>
            <a:endParaRPr lang="zh-CN" altLang="en-US" dirty="0">
              <a:solidFill>
                <a:srgbClr val="FFC000"/>
              </a:solidFill>
            </a:endParaRPr>
          </a:p>
        </p:txBody>
      </p:sp>
      <p:sp>
        <p:nvSpPr>
          <p:cNvPr id="8" name="TextBox 7"/>
          <p:cNvSpPr txBox="1"/>
          <p:nvPr/>
        </p:nvSpPr>
        <p:spPr>
          <a:xfrm>
            <a:off x="422563" y="2857367"/>
            <a:ext cx="2133600" cy="1546577"/>
          </a:xfrm>
          <a:prstGeom prst="rect">
            <a:avLst/>
          </a:prstGeom>
          <a:noFill/>
        </p:spPr>
        <p:txBody>
          <a:bodyPr wrap="square" rtlCol="0">
            <a:spAutoFit/>
          </a:bodyPr>
          <a:lstStyle/>
          <a:p>
            <a:r>
              <a:rPr lang="zh-CN" altLang="en-US" dirty="0" smtClean="0">
                <a:solidFill>
                  <a:srgbClr val="FFC000"/>
                </a:solidFill>
              </a:rPr>
              <a:t>名字：身份证</a:t>
            </a:r>
            <a:endParaRPr lang="en-US" altLang="zh-CN" dirty="0" smtClean="0">
              <a:solidFill>
                <a:srgbClr val="FFC000"/>
              </a:solidFill>
            </a:endParaRPr>
          </a:p>
          <a:p>
            <a:r>
              <a:rPr lang="zh-CN" altLang="en-US" dirty="0" smtClean="0">
                <a:solidFill>
                  <a:srgbClr val="FFC000"/>
                </a:solidFill>
              </a:rPr>
              <a:t>别名：</a:t>
            </a:r>
            <a:endParaRPr lang="en-US" altLang="zh-CN" dirty="0" smtClean="0">
              <a:solidFill>
                <a:srgbClr val="FFC000"/>
              </a:solidFill>
            </a:endParaRPr>
          </a:p>
          <a:p>
            <a:r>
              <a:rPr lang="zh-CN" altLang="en-US" dirty="0" smtClean="0">
                <a:solidFill>
                  <a:srgbClr val="FFC000"/>
                </a:solidFill>
              </a:rPr>
              <a:t>描述：用户注册所提供的个人信息</a:t>
            </a:r>
            <a:endParaRPr lang="en-US" altLang="zh-CN" dirty="0" smtClean="0">
              <a:solidFill>
                <a:srgbClr val="FFC000"/>
              </a:solidFill>
            </a:endParaRPr>
          </a:p>
          <a:p>
            <a:r>
              <a:rPr lang="zh-CN" altLang="en-US" dirty="0" smtClean="0">
                <a:solidFill>
                  <a:srgbClr val="FFC000"/>
                </a:solidFill>
              </a:rPr>
              <a:t>定义：身份证号码</a:t>
            </a:r>
            <a:r>
              <a:rPr lang="en-US" altLang="zh-CN" dirty="0" smtClean="0">
                <a:solidFill>
                  <a:srgbClr val="FFC000"/>
                </a:solidFill>
              </a:rPr>
              <a:t>=18{</a:t>
            </a:r>
            <a:r>
              <a:rPr lang="zh-CN" altLang="en-US" dirty="0">
                <a:solidFill>
                  <a:srgbClr val="FFC000"/>
                </a:solidFill>
              </a:rPr>
              <a:t>字符</a:t>
            </a:r>
            <a:r>
              <a:rPr lang="en-US" altLang="zh-CN" dirty="0" smtClean="0">
                <a:solidFill>
                  <a:srgbClr val="FFC000"/>
                </a:solidFill>
              </a:rPr>
              <a:t>}18</a:t>
            </a:r>
          </a:p>
          <a:p>
            <a:r>
              <a:rPr lang="zh-CN" altLang="en-US" dirty="0" smtClean="0">
                <a:solidFill>
                  <a:srgbClr val="FFC000"/>
                </a:solidFill>
              </a:rPr>
              <a:t>位置：用户，管理员</a:t>
            </a:r>
            <a:endParaRPr lang="zh-CN" altLang="en-US" dirty="0">
              <a:solidFill>
                <a:srgbClr val="FFC000"/>
              </a:solidFill>
            </a:endParaRPr>
          </a:p>
        </p:txBody>
      </p:sp>
      <p:sp>
        <p:nvSpPr>
          <p:cNvPr id="9" name="TextBox 8"/>
          <p:cNvSpPr txBox="1"/>
          <p:nvPr/>
        </p:nvSpPr>
        <p:spPr>
          <a:xfrm>
            <a:off x="3041072" y="3054592"/>
            <a:ext cx="2133600" cy="1338828"/>
          </a:xfrm>
          <a:prstGeom prst="rect">
            <a:avLst/>
          </a:prstGeom>
          <a:noFill/>
        </p:spPr>
        <p:txBody>
          <a:bodyPr wrap="square" rtlCol="0">
            <a:spAutoFit/>
          </a:bodyPr>
          <a:lstStyle/>
          <a:p>
            <a:r>
              <a:rPr lang="zh-CN" altLang="en-US" dirty="0" smtClean="0">
                <a:solidFill>
                  <a:srgbClr val="FFC000"/>
                </a:solidFill>
              </a:rPr>
              <a:t>名字：权限密码</a:t>
            </a:r>
            <a:endParaRPr lang="en-US" altLang="zh-CN" dirty="0" smtClean="0">
              <a:solidFill>
                <a:srgbClr val="FFC000"/>
              </a:solidFill>
            </a:endParaRPr>
          </a:p>
          <a:p>
            <a:r>
              <a:rPr lang="zh-CN" altLang="en-US" dirty="0" smtClean="0">
                <a:solidFill>
                  <a:srgbClr val="FFC000"/>
                </a:solidFill>
              </a:rPr>
              <a:t>别名：</a:t>
            </a:r>
            <a:endParaRPr lang="en-US" altLang="zh-CN" dirty="0" smtClean="0">
              <a:solidFill>
                <a:srgbClr val="FFC000"/>
              </a:solidFill>
            </a:endParaRPr>
          </a:p>
          <a:p>
            <a:r>
              <a:rPr lang="zh-CN" altLang="en-US" dirty="0" smtClean="0">
                <a:solidFill>
                  <a:srgbClr val="FFC000"/>
                </a:solidFill>
              </a:rPr>
              <a:t>描述：管理员使用权限的时候需要输入的字符串</a:t>
            </a:r>
            <a:endParaRPr lang="en-US" altLang="zh-CN" dirty="0" smtClean="0">
              <a:solidFill>
                <a:srgbClr val="FFC000"/>
              </a:solidFill>
            </a:endParaRPr>
          </a:p>
          <a:p>
            <a:r>
              <a:rPr lang="zh-CN" altLang="en-US" dirty="0" smtClean="0">
                <a:solidFill>
                  <a:srgbClr val="FFC000"/>
                </a:solidFill>
              </a:rPr>
              <a:t>定义：密码</a:t>
            </a:r>
            <a:r>
              <a:rPr lang="en-US" altLang="zh-CN" dirty="0" smtClean="0">
                <a:solidFill>
                  <a:srgbClr val="FFC000"/>
                </a:solidFill>
              </a:rPr>
              <a:t>=5{</a:t>
            </a:r>
            <a:r>
              <a:rPr lang="zh-CN" altLang="en-US" dirty="0">
                <a:solidFill>
                  <a:srgbClr val="FFC000"/>
                </a:solidFill>
              </a:rPr>
              <a:t>字符</a:t>
            </a:r>
            <a:r>
              <a:rPr lang="en-US" altLang="zh-CN" dirty="0" smtClean="0">
                <a:solidFill>
                  <a:srgbClr val="FFC000"/>
                </a:solidFill>
              </a:rPr>
              <a:t>}30</a:t>
            </a:r>
          </a:p>
          <a:p>
            <a:r>
              <a:rPr lang="zh-CN" altLang="en-US" dirty="0" smtClean="0">
                <a:solidFill>
                  <a:srgbClr val="FFC000"/>
                </a:solidFill>
              </a:rPr>
              <a:t>位置：管理员</a:t>
            </a:r>
            <a:endParaRPr lang="zh-CN" altLang="en-US" dirty="0">
              <a:solidFill>
                <a:srgbClr val="FFC000"/>
              </a:solidFill>
            </a:endParaRPr>
          </a:p>
        </p:txBody>
      </p:sp>
      <p:sp>
        <p:nvSpPr>
          <p:cNvPr id="10" name="TextBox 9"/>
          <p:cNvSpPr txBox="1"/>
          <p:nvPr/>
        </p:nvSpPr>
        <p:spPr>
          <a:xfrm>
            <a:off x="5687290" y="3065116"/>
            <a:ext cx="2133600" cy="1131079"/>
          </a:xfrm>
          <a:prstGeom prst="rect">
            <a:avLst/>
          </a:prstGeom>
          <a:noFill/>
        </p:spPr>
        <p:txBody>
          <a:bodyPr wrap="square" rtlCol="0">
            <a:spAutoFit/>
          </a:bodyPr>
          <a:lstStyle/>
          <a:p>
            <a:r>
              <a:rPr lang="zh-CN" altLang="en-US" dirty="0" smtClean="0">
                <a:solidFill>
                  <a:srgbClr val="FFC000"/>
                </a:solidFill>
              </a:rPr>
              <a:t>名字：书名</a:t>
            </a:r>
            <a:endParaRPr lang="en-US" altLang="zh-CN" dirty="0" smtClean="0">
              <a:solidFill>
                <a:srgbClr val="FFC000"/>
              </a:solidFill>
            </a:endParaRPr>
          </a:p>
          <a:p>
            <a:r>
              <a:rPr lang="zh-CN" altLang="en-US" dirty="0" smtClean="0">
                <a:solidFill>
                  <a:srgbClr val="FFC000"/>
                </a:solidFill>
              </a:rPr>
              <a:t>别名：</a:t>
            </a:r>
            <a:endParaRPr lang="en-US" altLang="zh-CN" dirty="0" smtClean="0">
              <a:solidFill>
                <a:srgbClr val="FFC000"/>
              </a:solidFill>
            </a:endParaRPr>
          </a:p>
          <a:p>
            <a:r>
              <a:rPr lang="zh-CN" altLang="en-US" dirty="0" smtClean="0">
                <a:solidFill>
                  <a:srgbClr val="FFC000"/>
                </a:solidFill>
              </a:rPr>
              <a:t>描述：书本的名称</a:t>
            </a:r>
            <a:endParaRPr lang="en-US" altLang="zh-CN" dirty="0" smtClean="0">
              <a:solidFill>
                <a:srgbClr val="FFC000"/>
              </a:solidFill>
            </a:endParaRPr>
          </a:p>
          <a:p>
            <a:r>
              <a:rPr lang="zh-CN" altLang="en-US" dirty="0" smtClean="0">
                <a:solidFill>
                  <a:srgbClr val="FFC000"/>
                </a:solidFill>
              </a:rPr>
              <a:t>定义：名称</a:t>
            </a:r>
            <a:r>
              <a:rPr lang="en-US" altLang="zh-CN" dirty="0" smtClean="0">
                <a:solidFill>
                  <a:srgbClr val="FFC000"/>
                </a:solidFill>
              </a:rPr>
              <a:t>=5{</a:t>
            </a:r>
            <a:r>
              <a:rPr lang="zh-CN" altLang="en-US" dirty="0">
                <a:solidFill>
                  <a:srgbClr val="FFC000"/>
                </a:solidFill>
              </a:rPr>
              <a:t>字符</a:t>
            </a:r>
            <a:r>
              <a:rPr lang="en-US" altLang="zh-CN" dirty="0" smtClean="0">
                <a:solidFill>
                  <a:srgbClr val="FFC000"/>
                </a:solidFill>
              </a:rPr>
              <a:t>}30</a:t>
            </a:r>
          </a:p>
          <a:p>
            <a:r>
              <a:rPr lang="zh-CN" altLang="en-US" dirty="0" smtClean="0">
                <a:solidFill>
                  <a:srgbClr val="FFC000"/>
                </a:solidFill>
              </a:rPr>
              <a:t>位置：书籍</a:t>
            </a:r>
            <a:endParaRPr lang="zh-CN" altLang="en-US" dirty="0">
              <a:solidFill>
                <a:srgbClr val="FFC000"/>
              </a:solidFill>
            </a:endParaRPr>
          </a:p>
        </p:txBody>
      </p:sp>
    </p:spTree>
    <p:extLst>
      <p:ext uri="{BB962C8B-B14F-4D97-AF65-F5344CB8AC3E}">
        <p14:creationId xmlns:p14="http://schemas.microsoft.com/office/powerpoint/2010/main" val="2950946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3FDF0100-AA60-48E1-9A34-906757F849C9}"/>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xmlns="" id="{3E5CD8C4-BC67-4A14-934D-CC515073F79E}"/>
                </a:ext>
              </a:extLst>
            </p:cNvPr>
            <p:cNvPicPr>
              <a:picLocks noChangeAspect="1"/>
            </p:cNvPicPr>
            <p:nvPr/>
          </p:nvPicPr>
          <p:blipFill>
            <a:blip r:embed="rId3"/>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xmlns="" id="{61AC9483-539C-4A3E-B258-2A57CEEA9CD4}"/>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分析模型</a:t>
              </a:r>
            </a:p>
          </p:txBody>
        </p:sp>
      </p:grpSp>
      <p:sp>
        <p:nvSpPr>
          <p:cNvPr id="5" name="Rectangle 2">
            <a:extLst>
              <a:ext uri="{FF2B5EF4-FFF2-40B4-BE49-F238E27FC236}">
                <a16:creationId xmlns:a16="http://schemas.microsoft.com/office/drawing/2014/main" xmlns="" id="{73D3D978-942E-4586-BCC6-2F52519FB436}"/>
              </a:ext>
            </a:extLst>
          </p:cNvPr>
          <p:cNvSpPr>
            <a:spLocks noChangeArrowheads="1"/>
          </p:cNvSpPr>
          <p:nvPr/>
        </p:nvSpPr>
        <p:spPr bwMode="auto">
          <a:xfrm>
            <a:off x="1380882" y="38893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6" name="对象 5">
            <a:extLst>
              <a:ext uri="{FF2B5EF4-FFF2-40B4-BE49-F238E27FC236}">
                <a16:creationId xmlns:a16="http://schemas.microsoft.com/office/drawing/2014/main" xmlns="" id="{F7F3860B-9FBF-4390-A8A9-67F2819ED3DA}"/>
              </a:ext>
            </a:extLst>
          </p:cNvPr>
          <p:cNvGraphicFramePr>
            <a:graphicFrameLocks noChangeAspect="1"/>
          </p:cNvGraphicFramePr>
          <p:nvPr>
            <p:extLst>
              <p:ext uri="{D42A27DB-BD31-4B8C-83A1-F6EECF244321}">
                <p14:modId xmlns:p14="http://schemas.microsoft.com/office/powerpoint/2010/main" val="1665308253"/>
              </p:ext>
            </p:extLst>
          </p:nvPr>
        </p:nvGraphicFramePr>
        <p:xfrm>
          <a:off x="2288194" y="388937"/>
          <a:ext cx="5121275" cy="4365625"/>
        </p:xfrm>
        <a:graphic>
          <a:graphicData uri="http://schemas.openxmlformats.org/presentationml/2006/ole">
            <mc:AlternateContent xmlns:mc="http://schemas.openxmlformats.org/markup-compatibility/2006">
              <mc:Choice xmlns:v="urn:schemas-microsoft-com:vml" Requires="v">
                <p:oleObj spid="_x0000_s16399" r:id="rId4" imgW="9677329" imgH="8267550" progId="Visio.Drawing.15">
                  <p:embed/>
                </p:oleObj>
              </mc:Choice>
              <mc:Fallback>
                <p:oleObj r:id="rId4" imgW="9677329" imgH="8267550"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88194" y="388937"/>
                        <a:ext cx="5121275" cy="43656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81585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8B158B98-E2A6-4B3B-AB85-0C8F4F715B6A}"/>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xmlns="" id="{CB5B81B5-449F-4371-97CC-42DB6D902ECA}"/>
                </a:ext>
              </a:extLst>
            </p:cNvPr>
            <p:cNvPicPr>
              <a:picLocks noChangeAspect="1"/>
            </p:cNvPicPr>
            <p:nvPr/>
          </p:nvPicPr>
          <p:blipFill>
            <a:blip r:embed="rId3"/>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xmlns="" id="{D050BF60-D154-4F08-AB5A-36E45E8E91B2}"/>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分析模型</a:t>
              </a:r>
            </a:p>
          </p:txBody>
        </p:sp>
      </p:grpSp>
      <p:graphicFrame>
        <p:nvGraphicFramePr>
          <p:cNvPr id="7" name="对象 6">
            <a:extLst>
              <a:ext uri="{FF2B5EF4-FFF2-40B4-BE49-F238E27FC236}">
                <a16:creationId xmlns:a16="http://schemas.microsoft.com/office/drawing/2014/main" xmlns="" id="{79EF16A9-33BE-4ECA-B349-F61F51604164}"/>
              </a:ext>
            </a:extLst>
          </p:cNvPr>
          <p:cNvGraphicFramePr>
            <a:graphicFrameLocks noChangeAspect="1"/>
          </p:cNvGraphicFramePr>
          <p:nvPr>
            <p:extLst>
              <p:ext uri="{D42A27DB-BD31-4B8C-83A1-F6EECF244321}">
                <p14:modId xmlns:p14="http://schemas.microsoft.com/office/powerpoint/2010/main" val="2043087471"/>
              </p:ext>
            </p:extLst>
          </p:nvPr>
        </p:nvGraphicFramePr>
        <p:xfrm>
          <a:off x="1672856" y="123206"/>
          <a:ext cx="6780029" cy="4786984"/>
        </p:xfrm>
        <a:graphic>
          <a:graphicData uri="http://schemas.openxmlformats.org/presentationml/2006/ole">
            <mc:AlternateContent xmlns:mc="http://schemas.openxmlformats.org/markup-compatibility/2006">
              <mc:Choice xmlns:v="urn:schemas-microsoft-com:vml" Requires="v">
                <p:oleObj spid="_x0000_s17421" name="Visio" r:id="rId4" imgW="7620142" imgH="5379515" progId="Visio.Drawing.15">
                  <p:embed/>
                </p:oleObj>
              </mc:Choice>
              <mc:Fallback>
                <p:oleObj name="Visio" r:id="rId4" imgW="7620142" imgH="5379515" progId="Visio.Drawing.15">
                  <p:embed/>
                  <p:pic>
                    <p:nvPicPr>
                      <p:cNvPr id="4" name="对象 3">
                        <a:extLst>
                          <a:ext uri="{FF2B5EF4-FFF2-40B4-BE49-F238E27FC236}">
                            <a16:creationId xmlns:a16="http://schemas.microsoft.com/office/drawing/2014/main" xmlns="" id="{BA0629E4-20AC-46F4-9BD1-947F38B3B80D}"/>
                          </a:ext>
                        </a:extLst>
                      </p:cNvPr>
                      <p:cNvPicPr/>
                      <p:nvPr/>
                    </p:nvPicPr>
                    <p:blipFill>
                      <a:blip r:embed="rId5"/>
                      <a:stretch>
                        <a:fillRect/>
                      </a:stretch>
                    </p:blipFill>
                    <p:spPr>
                      <a:xfrm>
                        <a:off x="1672856" y="123206"/>
                        <a:ext cx="6780029" cy="4786984"/>
                      </a:xfrm>
                      <a:prstGeom prst="rect">
                        <a:avLst/>
                      </a:prstGeom>
                    </p:spPr>
                  </p:pic>
                </p:oleObj>
              </mc:Fallback>
            </mc:AlternateContent>
          </a:graphicData>
        </a:graphic>
      </p:graphicFrame>
    </p:spTree>
    <p:extLst>
      <p:ext uri="{BB962C8B-B14F-4D97-AF65-F5344CB8AC3E}">
        <p14:creationId xmlns:p14="http://schemas.microsoft.com/office/powerpoint/2010/main" val="3762446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a:extLst>
              <a:ext uri="{FF2B5EF4-FFF2-40B4-BE49-F238E27FC236}">
                <a16:creationId xmlns:a16="http://schemas.microsoft.com/office/drawing/2014/main" xmlns="" id="{8706AFAE-372C-4F31-BBC0-DF89606740E0}"/>
              </a:ext>
            </a:extLst>
          </p:cNvPr>
          <p:cNvGraphicFramePr>
            <a:graphicFrameLocks noGrp="1"/>
          </p:cNvGraphicFramePr>
          <p:nvPr>
            <p:extLst>
              <p:ext uri="{D42A27DB-BD31-4B8C-83A1-F6EECF244321}">
                <p14:modId xmlns:p14="http://schemas.microsoft.com/office/powerpoint/2010/main" val="2527824686"/>
              </p:ext>
            </p:extLst>
          </p:nvPr>
        </p:nvGraphicFramePr>
        <p:xfrm>
          <a:off x="322242" y="49618"/>
          <a:ext cx="4841915" cy="5044263"/>
        </p:xfrm>
        <a:graphic>
          <a:graphicData uri="http://schemas.openxmlformats.org/drawingml/2006/table">
            <a:tbl>
              <a:tblPr firstRow="1" firstCol="1" bandRow="1">
                <a:tableStyleId>{5C22544A-7EE6-4342-B048-85BDC9FD1C3A}</a:tableStyleId>
              </a:tblPr>
              <a:tblGrid>
                <a:gridCol w="1194984">
                  <a:extLst>
                    <a:ext uri="{9D8B030D-6E8A-4147-A177-3AD203B41FA5}">
                      <a16:colId xmlns:a16="http://schemas.microsoft.com/office/drawing/2014/main" xmlns="" val="2536868191"/>
                    </a:ext>
                  </a:extLst>
                </a:gridCol>
                <a:gridCol w="1213520">
                  <a:extLst>
                    <a:ext uri="{9D8B030D-6E8A-4147-A177-3AD203B41FA5}">
                      <a16:colId xmlns:a16="http://schemas.microsoft.com/office/drawing/2014/main" xmlns="" val="265766549"/>
                    </a:ext>
                  </a:extLst>
                </a:gridCol>
                <a:gridCol w="1195563">
                  <a:extLst>
                    <a:ext uri="{9D8B030D-6E8A-4147-A177-3AD203B41FA5}">
                      <a16:colId xmlns:a16="http://schemas.microsoft.com/office/drawing/2014/main" xmlns="" val="2273991420"/>
                    </a:ext>
                  </a:extLst>
                </a:gridCol>
                <a:gridCol w="1237848">
                  <a:extLst>
                    <a:ext uri="{9D8B030D-6E8A-4147-A177-3AD203B41FA5}">
                      <a16:colId xmlns:a16="http://schemas.microsoft.com/office/drawing/2014/main" xmlns="" val="1250655456"/>
                    </a:ext>
                  </a:extLst>
                </a:gridCol>
              </a:tblGrid>
              <a:tr h="301495">
                <a:tc>
                  <a:txBody>
                    <a:bodyPr/>
                    <a:lstStyle/>
                    <a:p>
                      <a:pPr algn="ctr">
                        <a:spcAft>
                          <a:spcPts val="0"/>
                        </a:spcAft>
                      </a:pPr>
                      <a:r>
                        <a:rPr lang="zh-CN" sz="1300" kern="100">
                          <a:effectLst/>
                        </a:rPr>
                        <a:t>会议名称</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gridSpan="3">
                  <a:txBody>
                    <a:bodyPr/>
                    <a:lstStyle/>
                    <a:p>
                      <a:pPr algn="ctr">
                        <a:spcAft>
                          <a:spcPts val="0"/>
                        </a:spcAft>
                      </a:pPr>
                      <a:r>
                        <a:rPr lang="en-US" sz="1300" kern="100">
                          <a:effectLst/>
                        </a:rPr>
                        <a:t>G17</a:t>
                      </a:r>
                      <a:r>
                        <a:rPr lang="zh-CN" sz="1300" kern="100">
                          <a:effectLst/>
                        </a:rPr>
                        <a:t>小组周例会议纪要</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2620294986"/>
                  </a:ext>
                </a:extLst>
              </a:tr>
              <a:tr h="301495">
                <a:tc>
                  <a:txBody>
                    <a:bodyPr/>
                    <a:lstStyle/>
                    <a:p>
                      <a:pPr algn="ctr">
                        <a:spcAft>
                          <a:spcPts val="0"/>
                        </a:spcAft>
                      </a:pPr>
                      <a:r>
                        <a:rPr lang="zh-CN" sz="1300" kern="100">
                          <a:effectLst/>
                        </a:rPr>
                        <a:t>召集人</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陈传岭</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会议地点</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明德</a:t>
                      </a:r>
                      <a:r>
                        <a:rPr lang="en-US" sz="1300" kern="100">
                          <a:effectLst/>
                        </a:rPr>
                        <a:t>1-526</a:t>
                      </a:r>
                      <a:r>
                        <a:rPr lang="zh-CN" sz="1300" kern="100">
                          <a:effectLst/>
                        </a:rPr>
                        <a:t>寝室</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extLst>
                  <a:ext uri="{0D108BD9-81ED-4DB2-BD59-A6C34878D82A}">
                    <a16:rowId xmlns:a16="http://schemas.microsoft.com/office/drawing/2014/main" xmlns="" val="38817141"/>
                  </a:ext>
                </a:extLst>
              </a:tr>
              <a:tr h="301495">
                <a:tc>
                  <a:txBody>
                    <a:bodyPr/>
                    <a:lstStyle/>
                    <a:p>
                      <a:pPr algn="ctr">
                        <a:spcAft>
                          <a:spcPts val="0"/>
                        </a:spcAft>
                      </a:pPr>
                      <a:r>
                        <a:rPr lang="zh-CN" sz="1300" kern="100">
                          <a:effectLst/>
                        </a:rPr>
                        <a:t>会议日期</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en-US" sz="1300" kern="100">
                          <a:effectLst/>
                        </a:rPr>
                        <a:t>2019/4/2</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会议时间</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下午</a:t>
                      </a:r>
                      <a:r>
                        <a:rPr lang="en-US" sz="1300" kern="100">
                          <a:effectLst/>
                        </a:rPr>
                        <a:t>1:30-2:15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extLst>
                  <a:ext uri="{0D108BD9-81ED-4DB2-BD59-A6C34878D82A}">
                    <a16:rowId xmlns:a16="http://schemas.microsoft.com/office/drawing/2014/main" xmlns="" val="2602829267"/>
                  </a:ext>
                </a:extLst>
              </a:tr>
              <a:tr h="521838">
                <a:tc gridSpan="4">
                  <a:txBody>
                    <a:bodyPr/>
                    <a:lstStyle/>
                    <a:p>
                      <a:pPr algn="l">
                        <a:spcAft>
                          <a:spcPts val="0"/>
                        </a:spcAft>
                      </a:pPr>
                      <a:r>
                        <a:rPr lang="zh-CN" sz="1300" kern="100">
                          <a:effectLst/>
                        </a:rPr>
                        <a:t>参会人员：陈传岭，陈杰，周泽鑫，共</a:t>
                      </a:r>
                      <a:r>
                        <a:rPr lang="en-US" sz="1300" kern="100">
                          <a:effectLst/>
                        </a:rPr>
                        <a:t>3</a:t>
                      </a:r>
                      <a:r>
                        <a:rPr lang="zh-CN" sz="1300" kern="100">
                          <a:effectLst/>
                        </a:rPr>
                        <a:t>人。</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1617579692"/>
                  </a:ext>
                </a:extLst>
              </a:tr>
              <a:tr h="3316445">
                <a:tc gridSpan="4">
                  <a:txBody>
                    <a:bodyPr/>
                    <a:lstStyle/>
                    <a:p>
                      <a:pPr algn="l">
                        <a:spcAft>
                          <a:spcPts val="0"/>
                        </a:spcAft>
                      </a:pPr>
                      <a:r>
                        <a:rPr lang="zh-CN" sz="1300" kern="100" dirty="0">
                          <a:effectLst/>
                        </a:rPr>
                        <a:t>会议记录：</a:t>
                      </a:r>
                      <a:endParaRPr lang="zh-CN" sz="1000" kern="100" dirty="0">
                        <a:effectLst/>
                      </a:endParaRPr>
                    </a:p>
                    <a:p>
                      <a:pPr algn="l">
                        <a:spcAft>
                          <a:spcPts val="0"/>
                        </a:spcAft>
                      </a:pPr>
                      <a:r>
                        <a:rPr lang="zh-CN" sz="1300" kern="100" dirty="0">
                          <a:effectLst/>
                        </a:rPr>
                        <a:t>陈传岭：</a:t>
                      </a:r>
                      <a:endParaRPr lang="zh-CN" sz="1000" kern="100" dirty="0">
                        <a:effectLst/>
                      </a:endParaRPr>
                    </a:p>
                    <a:p>
                      <a:pPr algn="l">
                        <a:spcAft>
                          <a:spcPts val="0"/>
                        </a:spcAft>
                      </a:pPr>
                      <a:r>
                        <a:rPr lang="zh-CN" sz="1300" kern="100" dirty="0">
                          <a:effectLst/>
                        </a:rPr>
                        <a:t>负责人物分配，</a:t>
                      </a:r>
                      <a:r>
                        <a:rPr lang="en-US" sz="1300" kern="100" dirty="0">
                          <a:effectLst/>
                        </a:rPr>
                        <a:t>Word</a:t>
                      </a:r>
                      <a:r>
                        <a:rPr lang="zh-CN" sz="1300" kern="100" dirty="0">
                          <a:effectLst/>
                        </a:rPr>
                        <a:t>补充，</a:t>
                      </a:r>
                      <a:r>
                        <a:rPr lang="en-US" sz="1300" kern="100" dirty="0">
                          <a:effectLst/>
                        </a:rPr>
                        <a:t>ppt</a:t>
                      </a:r>
                      <a:r>
                        <a:rPr lang="zh-CN" sz="1300" kern="100" dirty="0">
                          <a:effectLst/>
                        </a:rPr>
                        <a:t>补充</a:t>
                      </a:r>
                      <a:endParaRPr lang="zh-CN" sz="1000" kern="100" dirty="0">
                        <a:effectLst/>
                      </a:endParaRPr>
                    </a:p>
                    <a:p>
                      <a:pPr algn="l">
                        <a:spcAft>
                          <a:spcPts val="0"/>
                        </a:spcAft>
                      </a:pPr>
                      <a:r>
                        <a:rPr lang="zh-CN" sz="1300" kern="100" dirty="0">
                          <a:effectLst/>
                        </a:rPr>
                        <a:t>更新项目计划，</a:t>
                      </a:r>
                      <a:r>
                        <a:rPr lang="en-US" sz="1300" kern="100" dirty="0" err="1">
                          <a:effectLst/>
                        </a:rPr>
                        <a:t>github</a:t>
                      </a:r>
                      <a:r>
                        <a:rPr lang="zh-CN" sz="1300" kern="100" dirty="0">
                          <a:effectLst/>
                        </a:rPr>
                        <a:t>更新</a:t>
                      </a:r>
                      <a:endParaRPr lang="zh-CN" sz="1000" kern="100" dirty="0">
                        <a:effectLst/>
                      </a:endParaRPr>
                    </a:p>
                    <a:p>
                      <a:pPr algn="l">
                        <a:spcAft>
                          <a:spcPts val="0"/>
                        </a:spcAft>
                      </a:pPr>
                      <a:r>
                        <a:rPr lang="zh-CN" sz="1300" kern="100" dirty="0">
                          <a:effectLst/>
                        </a:rPr>
                        <a:t>周泽鑫：</a:t>
                      </a:r>
                      <a:endParaRPr lang="zh-CN" sz="1000" kern="100" dirty="0">
                        <a:effectLst/>
                      </a:endParaRPr>
                    </a:p>
                    <a:p>
                      <a:pPr algn="l">
                        <a:spcAft>
                          <a:spcPts val="0"/>
                        </a:spcAft>
                      </a:pPr>
                      <a:r>
                        <a:rPr lang="zh-CN" sz="1300" kern="100" dirty="0">
                          <a:effectLst/>
                        </a:rPr>
                        <a:t>层次方框图，状态转换图</a:t>
                      </a:r>
                      <a:endParaRPr lang="zh-CN" sz="1000" kern="100" dirty="0">
                        <a:effectLst/>
                      </a:endParaRPr>
                    </a:p>
                    <a:p>
                      <a:pPr algn="l">
                        <a:spcAft>
                          <a:spcPts val="0"/>
                        </a:spcAft>
                      </a:pPr>
                      <a:r>
                        <a:rPr lang="zh-CN" sz="1300" kern="100" dirty="0">
                          <a:effectLst/>
                        </a:rPr>
                        <a:t>界面模型（主页，书页），导出页面结构图</a:t>
                      </a:r>
                      <a:endParaRPr lang="zh-CN" sz="1000" kern="100" dirty="0">
                        <a:effectLst/>
                      </a:endParaRPr>
                    </a:p>
                    <a:p>
                      <a:pPr algn="l">
                        <a:spcAft>
                          <a:spcPts val="0"/>
                        </a:spcAft>
                      </a:pPr>
                      <a:r>
                        <a:rPr lang="zh-CN" sz="1300" kern="100" dirty="0">
                          <a:effectLst/>
                        </a:rPr>
                        <a:t>陈杰：</a:t>
                      </a:r>
                      <a:endParaRPr lang="zh-CN" sz="1000" kern="100" dirty="0">
                        <a:effectLst/>
                      </a:endParaRPr>
                    </a:p>
                    <a:p>
                      <a:pPr algn="l">
                        <a:spcAft>
                          <a:spcPts val="0"/>
                        </a:spcAft>
                      </a:pPr>
                      <a:r>
                        <a:rPr lang="zh-CN" sz="1300" kern="100" dirty="0">
                          <a:effectLst/>
                        </a:rPr>
                        <a:t>需求分析主要负责人</a:t>
                      </a:r>
                      <a:endParaRPr lang="zh-CN" sz="1000" kern="100" dirty="0">
                        <a:effectLst/>
                      </a:endParaRPr>
                    </a:p>
                    <a:p>
                      <a:pPr algn="l">
                        <a:spcAft>
                          <a:spcPts val="0"/>
                        </a:spcAft>
                      </a:pPr>
                      <a:r>
                        <a:rPr lang="en-US" sz="1300" kern="100" dirty="0">
                          <a:effectLst/>
                        </a:rPr>
                        <a:t>SRS</a:t>
                      </a:r>
                      <a:r>
                        <a:rPr lang="zh-CN" sz="1300" kern="100" dirty="0">
                          <a:effectLst/>
                        </a:rPr>
                        <a:t>报告和</a:t>
                      </a:r>
                      <a:r>
                        <a:rPr lang="en-US" sz="1300" kern="100" dirty="0">
                          <a:effectLst/>
                        </a:rPr>
                        <a:t>ppt</a:t>
                      </a:r>
                      <a:r>
                        <a:rPr lang="zh-CN" sz="1300" kern="100" dirty="0">
                          <a:effectLst/>
                        </a:rPr>
                        <a:t>，数据字典，</a:t>
                      </a:r>
                      <a:r>
                        <a:rPr lang="en-US" sz="1300" kern="100" dirty="0">
                          <a:effectLst/>
                        </a:rPr>
                        <a:t>ER</a:t>
                      </a:r>
                      <a:r>
                        <a:rPr lang="zh-CN" sz="1300" kern="100" dirty="0">
                          <a:effectLst/>
                        </a:rPr>
                        <a:t>图修改</a:t>
                      </a:r>
                      <a:endParaRPr lang="zh-CN" sz="1000" kern="100" dirty="0">
                        <a:effectLst/>
                      </a:endParaRPr>
                    </a:p>
                    <a:p>
                      <a:pPr algn="l">
                        <a:spcAft>
                          <a:spcPts val="0"/>
                        </a:spcAft>
                      </a:pPr>
                      <a:r>
                        <a:rPr lang="zh-CN" sz="1300" kern="100" dirty="0">
                          <a:effectLst/>
                        </a:rPr>
                        <a:t>用户调查</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4273655074"/>
                  </a:ext>
                </a:extLst>
              </a:tr>
              <a:tr h="301495">
                <a:tc>
                  <a:txBody>
                    <a:bodyPr/>
                    <a:lstStyle/>
                    <a:p>
                      <a:pPr algn="ctr">
                        <a:spcAft>
                          <a:spcPts val="0"/>
                        </a:spcAft>
                      </a:pPr>
                      <a:r>
                        <a:rPr lang="zh-CN" sz="1300" kern="100">
                          <a:effectLst/>
                        </a:rPr>
                        <a:t>记录人</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周泽鑫</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审核人</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dirty="0">
                          <a:effectLst/>
                        </a:rPr>
                        <a:t>全组成员</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extLst>
                  <a:ext uri="{0D108BD9-81ED-4DB2-BD59-A6C34878D82A}">
                    <a16:rowId xmlns:a16="http://schemas.microsoft.com/office/drawing/2014/main" xmlns="" val="4004259851"/>
                  </a:ext>
                </a:extLst>
              </a:tr>
            </a:tbl>
          </a:graphicData>
        </a:graphic>
      </p:graphicFrame>
      <p:pic>
        <p:nvPicPr>
          <p:cNvPr id="4" name="图片 3">
            <a:extLst>
              <a:ext uri="{FF2B5EF4-FFF2-40B4-BE49-F238E27FC236}">
                <a16:creationId xmlns:a16="http://schemas.microsoft.com/office/drawing/2014/main" xmlns="" id="{BD6E58A0-8FD5-423F-8B00-04E57510445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5153524" y="353366"/>
            <a:ext cx="1749500" cy="1312125"/>
          </a:xfrm>
          <a:prstGeom prst="rect">
            <a:avLst/>
          </a:prstGeom>
        </p:spPr>
      </p:pic>
      <p:pic>
        <p:nvPicPr>
          <p:cNvPr id="6" name="图片 5">
            <a:extLst>
              <a:ext uri="{FF2B5EF4-FFF2-40B4-BE49-F238E27FC236}">
                <a16:creationId xmlns:a16="http://schemas.microsoft.com/office/drawing/2014/main" xmlns="" id="{23E99C17-F6DF-4754-8D07-72F812F4C13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5140528" y="2421990"/>
            <a:ext cx="1853463" cy="1390097"/>
          </a:xfrm>
          <a:prstGeom prst="rect">
            <a:avLst/>
          </a:prstGeom>
        </p:spPr>
      </p:pic>
    </p:spTree>
    <p:extLst>
      <p:ext uri="{BB962C8B-B14F-4D97-AF65-F5344CB8AC3E}">
        <p14:creationId xmlns:p14="http://schemas.microsoft.com/office/powerpoint/2010/main" val="179764572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3407ABD6-DA67-4AFB-85CA-B985B1793322}"/>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xmlns="" id="{22C9018F-98E5-4100-9A58-020286793F44}"/>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xmlns="" id="{06F2D85D-DAE6-41EA-9E23-92266EBCE508}"/>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参考资料</a:t>
              </a:r>
              <a:endParaRPr lang="en-US" altLang="zh-CN" sz="1800" dirty="0">
                <a:solidFill>
                  <a:schemeClr val="bg1">
                    <a:lumMod val="95000"/>
                  </a:schemeClr>
                </a:solidFill>
                <a:latin typeface="微软雅黑 Light" panose="020B0502040204020203" pitchFamily="34" charset="-122"/>
                <a:ea typeface="微软雅黑 Light" panose="020B0502040204020203" pitchFamily="34" charset="-122"/>
              </a:endParaRPr>
            </a:p>
          </p:txBody>
        </p:sp>
      </p:grpSp>
      <p:sp>
        <p:nvSpPr>
          <p:cNvPr id="6" name="矩形 5">
            <a:extLst>
              <a:ext uri="{FF2B5EF4-FFF2-40B4-BE49-F238E27FC236}">
                <a16:creationId xmlns:a16="http://schemas.microsoft.com/office/drawing/2014/main" xmlns="" id="{CBC459E1-ABC9-4362-BAD8-DAA2FDDB6EB6}"/>
              </a:ext>
            </a:extLst>
          </p:cNvPr>
          <p:cNvSpPr/>
          <p:nvPr/>
        </p:nvSpPr>
        <p:spPr>
          <a:xfrm>
            <a:off x="643215" y="871285"/>
            <a:ext cx="7132729" cy="2323713"/>
          </a:xfrm>
          <a:prstGeom prst="rect">
            <a:avLst/>
          </a:prstGeom>
        </p:spPr>
        <p:txBody>
          <a:bodyPr wrap="square">
            <a:spAutoFit/>
          </a:bodyPr>
          <a:lstStyle/>
          <a:p>
            <a:pPr indent="5334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1</a:t>
            </a:r>
            <a:r>
              <a:rPr lang="zh-CN" altLang="zh-CN" sz="1400" kern="100" dirty="0">
                <a:solidFill>
                  <a:schemeClr val="bg1"/>
                </a:solidFill>
                <a:latin typeface="Times New Roman" panose="02020603050405020304" pitchFamily="18" charset="0"/>
                <a:ea typeface="宋体" panose="02010600030101010101" pitchFamily="2" charset="-122"/>
              </a:rPr>
              <a:t>、网站开发需求分析：</a:t>
            </a:r>
            <a:r>
              <a:rPr lang="en-US" altLang="zh-CN" sz="1400" kern="100" dirty="0">
                <a:solidFill>
                  <a:schemeClr val="bg1"/>
                </a:solidFill>
                <a:latin typeface="Times New Roman" panose="02020603050405020304" pitchFamily="18" charset="0"/>
                <a:ea typeface="宋体" panose="02010600030101010101" pitchFamily="2" charset="-122"/>
              </a:rPr>
              <a:t>http://www.mayiwenku.com/p-2046868.html</a:t>
            </a:r>
            <a:endParaRPr lang="zh-CN" altLang="zh-CN" sz="1400" kern="100" dirty="0">
              <a:solidFill>
                <a:schemeClr val="bg1"/>
              </a:solidFill>
              <a:latin typeface="Times New Roman" panose="02020603050405020304" pitchFamily="18" charset="0"/>
              <a:ea typeface="宋体" panose="02010600030101010101" pitchFamily="2" charset="-122"/>
            </a:endParaRPr>
          </a:p>
          <a:p>
            <a:pPr marL="266700" indent="2667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2</a:t>
            </a:r>
            <a:r>
              <a:rPr lang="zh-CN" altLang="zh-CN" sz="1400" kern="100" dirty="0">
                <a:solidFill>
                  <a:schemeClr val="bg1"/>
                </a:solidFill>
                <a:latin typeface="Times New Roman" panose="02020603050405020304" pitchFamily="18" charset="0"/>
                <a:ea typeface="宋体" panose="02010600030101010101" pitchFamily="2" charset="-122"/>
              </a:rPr>
              <a:t>、</a:t>
            </a:r>
            <a:r>
              <a:rPr lang="zh-CN" altLang="zh-CN" sz="1400" kern="100" dirty="0">
                <a:solidFill>
                  <a:schemeClr val="bg1"/>
                </a:solidFill>
                <a:latin typeface="Times New Roman" panose="02020603050405020304" pitchFamily="18" charset="0"/>
                <a:ea typeface="宋体" panose="02010600030101010101" pitchFamily="2" charset="-122"/>
                <a:cs typeface="Arial" panose="020B0604020202020204" pitchFamily="34" charset="0"/>
              </a:rPr>
              <a:t>《</a:t>
            </a:r>
            <a:r>
              <a:rPr lang="en-US" altLang="zh-CN" sz="1400" kern="100" dirty="0">
                <a:solidFill>
                  <a:schemeClr val="bg1"/>
                </a:solidFill>
                <a:latin typeface="宋体" panose="02010600030101010101" pitchFamily="2" charset="-122"/>
                <a:ea typeface="宋体" panose="02010600030101010101" pitchFamily="2" charset="-122"/>
              </a:rPr>
              <a:t>Dreamweaver</a:t>
            </a:r>
            <a:r>
              <a:rPr lang="zh-CN" altLang="zh-CN" sz="1400" kern="100" dirty="0">
                <a:solidFill>
                  <a:schemeClr val="bg1"/>
                </a:solidFill>
                <a:latin typeface="Times New Roman" panose="02020603050405020304" pitchFamily="18" charset="0"/>
                <a:ea typeface="宋体" panose="02010600030101010101" pitchFamily="2" charset="-122"/>
                <a:cs typeface="Arial" panose="020B0604020202020204" pitchFamily="34" charset="0"/>
              </a:rPr>
              <a:t>网页制作》航空工业出版社——黄世吉、梁元超</a:t>
            </a:r>
            <a:endParaRPr lang="zh-CN" altLang="zh-CN" sz="1400" kern="100" dirty="0">
              <a:solidFill>
                <a:schemeClr val="bg1"/>
              </a:solidFill>
              <a:latin typeface="Times New Roman" panose="02020603050405020304" pitchFamily="18" charset="0"/>
              <a:ea typeface="宋体" panose="02010600030101010101" pitchFamily="2" charset="-122"/>
            </a:endParaRPr>
          </a:p>
          <a:p>
            <a:pPr marL="266700" indent="2667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3</a:t>
            </a:r>
            <a:r>
              <a:rPr lang="zh-CN" altLang="zh-CN" sz="1400" kern="100" dirty="0">
                <a:solidFill>
                  <a:schemeClr val="bg1"/>
                </a:solidFill>
                <a:latin typeface="Times New Roman" panose="02020603050405020304" pitchFamily="18" charset="0"/>
                <a:ea typeface="宋体" panose="02010600030101010101" pitchFamily="2" charset="-122"/>
              </a:rPr>
              <a:t>、张海藩，牟永敏</a:t>
            </a:r>
            <a:r>
              <a:rPr lang="en-US" altLang="zh-CN" sz="1400" kern="100" dirty="0">
                <a:solidFill>
                  <a:schemeClr val="bg1"/>
                </a:solidFill>
                <a:latin typeface="Times New Roman" panose="02020603050405020304" pitchFamily="18" charset="0"/>
                <a:ea typeface="宋体" panose="02010600030101010101" pitchFamily="2" charset="-122"/>
              </a:rPr>
              <a:t>. </a:t>
            </a:r>
            <a:r>
              <a:rPr lang="zh-CN" altLang="zh-CN" sz="1400" kern="100" dirty="0">
                <a:solidFill>
                  <a:schemeClr val="bg1"/>
                </a:solidFill>
                <a:latin typeface="Times New Roman" panose="02020603050405020304" pitchFamily="18" charset="0"/>
                <a:ea typeface="宋体" panose="02010600030101010101" pitchFamily="2" charset="-122"/>
              </a:rPr>
              <a:t>软件工程导论（第六版）—北京—清华大学出版社</a:t>
            </a:r>
            <a:r>
              <a:rPr lang="en-US" altLang="zh-CN" sz="1400" kern="100" dirty="0">
                <a:solidFill>
                  <a:schemeClr val="bg1"/>
                </a:solidFill>
                <a:latin typeface="Times New Roman" panose="02020603050405020304" pitchFamily="18" charset="0"/>
                <a:ea typeface="宋体" panose="02010600030101010101" pitchFamily="2" charset="-122"/>
              </a:rPr>
              <a:t>.20134</a:t>
            </a:r>
            <a:r>
              <a:rPr lang="zh-CN" altLang="zh-CN" sz="1400" kern="100" dirty="0">
                <a:solidFill>
                  <a:schemeClr val="bg1"/>
                </a:solidFill>
                <a:latin typeface="Times New Roman" panose="02020603050405020304" pitchFamily="18" charset="0"/>
                <a:ea typeface="宋体" panose="02010600030101010101" pitchFamily="2" charset="-122"/>
              </a:rPr>
              <a:t>、</a:t>
            </a:r>
          </a:p>
          <a:p>
            <a:pPr marL="266700" indent="2667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4</a:t>
            </a:r>
            <a:r>
              <a:rPr lang="zh-CN" altLang="zh-CN" sz="1400" kern="100" dirty="0">
                <a:solidFill>
                  <a:schemeClr val="bg1"/>
                </a:solidFill>
                <a:latin typeface="Times New Roman" panose="02020603050405020304" pitchFamily="18" charset="0"/>
                <a:ea typeface="宋体" panose="02010600030101010101" pitchFamily="2" charset="-122"/>
              </a:rPr>
              <a:t>、豆瓣读书</a:t>
            </a:r>
            <a:r>
              <a:rPr lang="en-US" altLang="zh-CN" sz="1400" u="sng" kern="100" dirty="0">
                <a:solidFill>
                  <a:schemeClr val="bg1"/>
                </a:solidFill>
                <a:latin typeface="Times New Roman" panose="02020603050405020304" pitchFamily="18" charset="0"/>
                <a:ea typeface="宋体" panose="02010600030101010101" pitchFamily="2" charset="-122"/>
                <a:hlinkClick r:id="rId3">
                  <a:extLst>
                    <a:ext uri="{A12FA001-AC4F-418D-AE19-62706E023703}">
                      <ahyp:hlinkClr xmlns:ahyp="http://schemas.microsoft.com/office/drawing/2018/hyperlinkcolor" xmlns="" val="tx"/>
                    </a:ext>
                  </a:extLst>
                </a:hlinkClick>
              </a:rPr>
              <a:t>https://book.douban.com/</a:t>
            </a:r>
            <a:endParaRPr lang="zh-CN" altLang="zh-CN" sz="1400" kern="100" dirty="0">
              <a:solidFill>
                <a:schemeClr val="bg1"/>
              </a:solidFill>
              <a:latin typeface="Times New Roman" panose="02020603050405020304" pitchFamily="18" charset="0"/>
              <a:ea typeface="宋体" panose="02010600030101010101" pitchFamily="2" charset="-122"/>
            </a:endParaRPr>
          </a:p>
          <a:p>
            <a:pPr marL="266700" indent="266700" algn="just">
              <a:spcAft>
                <a:spcPts val="600"/>
              </a:spcAft>
            </a:pPr>
            <a:r>
              <a:rPr lang="en-US" altLang="zh-CN" sz="1400" kern="100" dirty="0">
                <a:solidFill>
                  <a:schemeClr val="bg1"/>
                </a:solidFill>
                <a:latin typeface="Times New Roman" panose="02020603050405020304" pitchFamily="18" charset="0"/>
                <a:ea typeface="宋体" panose="02010600030101010101" pitchFamily="2" charset="-122"/>
              </a:rPr>
              <a:t>5</a:t>
            </a:r>
            <a:r>
              <a:rPr lang="zh-CN" altLang="zh-CN" sz="1400" kern="100" dirty="0">
                <a:solidFill>
                  <a:schemeClr val="bg1"/>
                </a:solidFill>
                <a:latin typeface="Times New Roman" panose="02020603050405020304" pitchFamily="18" charset="0"/>
                <a:ea typeface="宋体" panose="02010600030101010101" pitchFamily="2" charset="-122"/>
              </a:rPr>
              <a:t>、网站规划与网页设计（第</a:t>
            </a:r>
            <a:r>
              <a:rPr lang="en-US" altLang="zh-CN" sz="1400" kern="100" dirty="0">
                <a:solidFill>
                  <a:schemeClr val="bg1"/>
                </a:solidFill>
                <a:latin typeface="Times New Roman" panose="02020603050405020304" pitchFamily="18" charset="0"/>
                <a:ea typeface="宋体" panose="02010600030101010101" pitchFamily="2" charset="-122"/>
              </a:rPr>
              <a:t>3</a:t>
            </a:r>
            <a:r>
              <a:rPr lang="zh-CN" altLang="zh-CN" sz="1400" kern="100" dirty="0">
                <a:solidFill>
                  <a:schemeClr val="bg1"/>
                </a:solidFill>
                <a:latin typeface="Times New Roman" panose="02020603050405020304" pitchFamily="18" charset="0"/>
                <a:ea typeface="宋体" panose="02010600030101010101" pitchFamily="2" charset="-122"/>
              </a:rPr>
              <a:t>版） 张兵义 张连堂 张鸣 主编 出版社：电子工业出版社</a:t>
            </a:r>
          </a:p>
          <a:p>
            <a:pPr marL="266700" indent="2667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6</a:t>
            </a:r>
            <a:r>
              <a:rPr lang="zh-CN" altLang="zh-CN" sz="1400" kern="100" dirty="0">
                <a:solidFill>
                  <a:schemeClr val="bg1"/>
                </a:solidFill>
                <a:latin typeface="Times New Roman" panose="02020603050405020304" pitchFamily="18" charset="0"/>
                <a:ea typeface="宋体" panose="02010600030101010101" pitchFamily="2" charset="-122"/>
              </a:rPr>
              <a:t>、</a:t>
            </a:r>
            <a:r>
              <a:rPr lang="en-US" altLang="zh-CN" sz="1400" kern="100" dirty="0">
                <a:solidFill>
                  <a:schemeClr val="bg1"/>
                </a:solidFill>
                <a:latin typeface="Times New Roman" panose="02020603050405020304" pitchFamily="18" charset="0"/>
                <a:ea typeface="宋体" panose="02010600030101010101" pitchFamily="2" charset="-122"/>
              </a:rPr>
              <a:t>Watts S. Humphrey. The Personal Software Process. TECHNICAL REPORT CMU/SEI-2000-TR-022 ESC-TR-2000-022.[ November 2000]</a:t>
            </a:r>
            <a:endParaRPr lang="zh-CN" altLang="zh-CN" sz="1400" kern="100" dirty="0">
              <a:solidFill>
                <a:schemeClr val="bg1"/>
              </a:solidFill>
              <a:latin typeface="Times New Roman" panose="02020603050405020304" pitchFamily="18" charset="0"/>
              <a:ea typeface="宋体" panose="02010600030101010101" pitchFamily="2" charset="-122"/>
            </a:endParaRPr>
          </a:p>
          <a:p>
            <a:pPr marL="266700" indent="2667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7</a:t>
            </a:r>
            <a:r>
              <a:rPr lang="zh-CN" altLang="zh-CN" sz="1400" kern="100" dirty="0">
                <a:solidFill>
                  <a:schemeClr val="bg1"/>
                </a:solidFill>
                <a:latin typeface="Times New Roman" panose="02020603050405020304" pitchFamily="18" charset="0"/>
                <a:ea typeface="宋体" panose="02010600030101010101" pitchFamily="2" charset="-122"/>
              </a:rPr>
              <a:t>、</a:t>
            </a:r>
            <a:r>
              <a:rPr lang="en-US" altLang="zh-CN" sz="1400" kern="100" dirty="0">
                <a:solidFill>
                  <a:schemeClr val="bg1"/>
                </a:solidFill>
                <a:latin typeface="Times New Roman" panose="02020603050405020304" pitchFamily="18" charset="0"/>
                <a:ea typeface="宋体" panose="02010600030101010101" pitchFamily="2" charset="-122"/>
              </a:rPr>
              <a:t>Watts S. Humphrey. The Team Software Process. TECHNICAL REPORT CMU/SEI-2000-TR-023 ESC-TR-2000-023.[November 2000]</a:t>
            </a:r>
            <a:endParaRPr lang="zh-CN" altLang="zh-CN" sz="1400" kern="100" dirty="0">
              <a:solidFill>
                <a:schemeClr val="bg1"/>
              </a:solidFill>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3765021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EF86DE61-9F3D-4804-8560-684695128D81}"/>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xmlns="" id="{C88BE6E5-DFEC-470A-8F47-9522F60E71FD}"/>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xmlns="" id="{B1DB5FB1-6872-4091-8723-66641524CDF2}"/>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分工评价</a:t>
              </a:r>
            </a:p>
          </p:txBody>
        </p:sp>
      </p:grpSp>
      <p:sp>
        <p:nvSpPr>
          <p:cNvPr id="5" name="文本框 4">
            <a:extLst>
              <a:ext uri="{FF2B5EF4-FFF2-40B4-BE49-F238E27FC236}">
                <a16:creationId xmlns:a16="http://schemas.microsoft.com/office/drawing/2014/main" xmlns="" id="{3495085E-430D-48D6-9815-25DA97E2DF5A}"/>
              </a:ext>
            </a:extLst>
          </p:cNvPr>
          <p:cNvSpPr txBox="1"/>
          <p:nvPr/>
        </p:nvSpPr>
        <p:spPr>
          <a:xfrm>
            <a:off x="730102" y="1183758"/>
            <a:ext cx="7641265" cy="1962076"/>
          </a:xfrm>
          <a:prstGeom prst="rect">
            <a:avLst/>
          </a:prstGeom>
          <a:noFill/>
        </p:spPr>
        <p:txBody>
          <a:bodyPr wrap="square" rtlCol="0">
            <a:spAutoFit/>
          </a:bodyPr>
          <a:lstStyle/>
          <a:p>
            <a:r>
              <a:rPr lang="zh-CN" altLang="en-US" b="1" dirty="0">
                <a:solidFill>
                  <a:schemeClr val="bg1"/>
                </a:solidFill>
              </a:rPr>
              <a:t>陈传岭</a:t>
            </a:r>
            <a:r>
              <a:rPr lang="zh-CN" altLang="en-US" b="1" dirty="0">
                <a:solidFill>
                  <a:schemeClr val="bg1"/>
                </a:solidFill>
                <a:sym typeface="Wingdings" panose="05000000000000000000" pitchFamily="2" charset="2"/>
              </a:rPr>
              <a:t>：（</a:t>
            </a:r>
            <a:r>
              <a:rPr lang="en-US" altLang="zh-CN" b="1" dirty="0">
                <a:solidFill>
                  <a:schemeClr val="bg1"/>
                </a:solidFill>
                <a:sym typeface="Wingdings" panose="05000000000000000000" pitchFamily="2" charset="2"/>
              </a:rPr>
              <a:t>81</a:t>
            </a:r>
            <a:r>
              <a:rPr lang="zh-CN" altLang="en-US" b="1" dirty="0">
                <a:solidFill>
                  <a:schemeClr val="bg1"/>
                </a:solidFill>
                <a:sym typeface="Wingdings" panose="05000000000000000000" pitchFamily="2" charset="2"/>
              </a:rPr>
              <a:t>）</a:t>
            </a:r>
            <a:endParaRPr lang="en-US" altLang="zh-CN" dirty="0">
              <a:solidFill>
                <a:schemeClr val="bg1"/>
              </a:solidFill>
            </a:endParaRPr>
          </a:p>
          <a:p>
            <a:r>
              <a:rPr lang="zh-CN" altLang="en-US" dirty="0">
                <a:solidFill>
                  <a:schemeClr val="bg1"/>
                </a:solidFill>
              </a:rPr>
              <a:t>人员分工，</a:t>
            </a:r>
            <a:r>
              <a:rPr lang="en-US" altLang="zh-CN" dirty="0">
                <a:solidFill>
                  <a:schemeClr val="bg1"/>
                </a:solidFill>
              </a:rPr>
              <a:t>Word</a:t>
            </a:r>
            <a:r>
              <a:rPr lang="zh-CN" altLang="en-US" dirty="0">
                <a:solidFill>
                  <a:schemeClr val="bg1"/>
                </a:solidFill>
              </a:rPr>
              <a:t>补充、</a:t>
            </a:r>
            <a:r>
              <a:rPr lang="en-US" altLang="zh-CN" dirty="0">
                <a:solidFill>
                  <a:schemeClr val="bg1"/>
                </a:solidFill>
              </a:rPr>
              <a:t>PPT</a:t>
            </a:r>
            <a:r>
              <a:rPr lang="zh-CN" altLang="en-US" dirty="0">
                <a:solidFill>
                  <a:schemeClr val="bg1"/>
                </a:solidFill>
              </a:rPr>
              <a:t>补充、项目计划修改、甘特图修改</a:t>
            </a:r>
            <a:endParaRPr lang="en-US" altLang="zh-CN" dirty="0">
              <a:solidFill>
                <a:schemeClr val="bg1"/>
              </a:solidFill>
            </a:endParaRPr>
          </a:p>
          <a:p>
            <a:r>
              <a:rPr lang="zh-CN" altLang="zh-CN" b="1" dirty="0">
                <a:solidFill>
                  <a:schemeClr val="bg1"/>
                </a:solidFill>
              </a:rPr>
              <a:t>周泽鑫</a:t>
            </a:r>
            <a:r>
              <a:rPr lang="zh-CN" altLang="en-US" b="1" dirty="0">
                <a:solidFill>
                  <a:schemeClr val="bg1"/>
                </a:solidFill>
              </a:rPr>
              <a:t>：（</a:t>
            </a:r>
            <a:r>
              <a:rPr lang="en-US" altLang="zh-CN" b="1" dirty="0">
                <a:solidFill>
                  <a:schemeClr val="bg1"/>
                </a:solidFill>
              </a:rPr>
              <a:t>82</a:t>
            </a:r>
            <a:r>
              <a:rPr lang="zh-CN" altLang="en-US" b="1" dirty="0">
                <a:solidFill>
                  <a:schemeClr val="bg1"/>
                </a:solidFill>
              </a:rPr>
              <a:t>）</a:t>
            </a:r>
            <a:endParaRPr lang="zh-CN" altLang="zh-CN" dirty="0">
              <a:solidFill>
                <a:schemeClr val="bg1"/>
              </a:solidFill>
            </a:endParaRPr>
          </a:p>
          <a:p>
            <a:r>
              <a:rPr lang="zh-CN" altLang="zh-CN" dirty="0">
                <a:solidFill>
                  <a:schemeClr val="bg1"/>
                </a:solidFill>
              </a:rPr>
              <a:t>层次方框图，状态转换图</a:t>
            </a:r>
          </a:p>
          <a:p>
            <a:r>
              <a:rPr lang="zh-CN" altLang="zh-CN" dirty="0">
                <a:solidFill>
                  <a:schemeClr val="bg1"/>
                </a:solidFill>
              </a:rPr>
              <a:t>界面模型（主页，书页），导出页面结构图</a:t>
            </a:r>
          </a:p>
          <a:p>
            <a:r>
              <a:rPr lang="zh-CN" altLang="zh-CN" b="1" dirty="0">
                <a:solidFill>
                  <a:schemeClr val="bg1"/>
                </a:solidFill>
              </a:rPr>
              <a:t>陈杰：</a:t>
            </a:r>
            <a:r>
              <a:rPr lang="zh-CN" altLang="en-US" b="1" dirty="0">
                <a:solidFill>
                  <a:schemeClr val="bg1"/>
                </a:solidFill>
              </a:rPr>
              <a:t>（</a:t>
            </a:r>
            <a:r>
              <a:rPr lang="en-US" altLang="zh-CN" b="1" dirty="0">
                <a:solidFill>
                  <a:schemeClr val="bg1"/>
                </a:solidFill>
              </a:rPr>
              <a:t>83</a:t>
            </a:r>
            <a:r>
              <a:rPr lang="zh-CN" altLang="en-US" b="1" dirty="0">
                <a:solidFill>
                  <a:schemeClr val="bg1"/>
                </a:solidFill>
              </a:rPr>
              <a:t>）</a:t>
            </a:r>
            <a:endParaRPr lang="zh-CN" altLang="zh-CN" dirty="0">
              <a:solidFill>
                <a:schemeClr val="bg1"/>
              </a:solidFill>
            </a:endParaRPr>
          </a:p>
          <a:p>
            <a:r>
              <a:rPr lang="zh-CN" altLang="zh-CN" dirty="0">
                <a:solidFill>
                  <a:schemeClr val="bg1"/>
                </a:solidFill>
              </a:rPr>
              <a:t>需求分析主要负责人</a:t>
            </a:r>
          </a:p>
          <a:p>
            <a:r>
              <a:rPr lang="en-US" altLang="zh-CN" dirty="0">
                <a:solidFill>
                  <a:schemeClr val="bg1"/>
                </a:solidFill>
              </a:rPr>
              <a:t>SRS</a:t>
            </a:r>
            <a:r>
              <a:rPr lang="zh-CN" altLang="zh-CN" dirty="0">
                <a:solidFill>
                  <a:schemeClr val="bg1"/>
                </a:solidFill>
              </a:rPr>
              <a:t>报告和</a:t>
            </a:r>
            <a:r>
              <a:rPr lang="en-US" altLang="zh-CN" dirty="0">
                <a:solidFill>
                  <a:schemeClr val="bg1"/>
                </a:solidFill>
              </a:rPr>
              <a:t>ppt</a:t>
            </a:r>
            <a:r>
              <a:rPr lang="zh-CN" altLang="zh-CN" dirty="0">
                <a:solidFill>
                  <a:schemeClr val="bg1"/>
                </a:solidFill>
              </a:rPr>
              <a:t>，数据字典，</a:t>
            </a:r>
            <a:r>
              <a:rPr lang="en-US" altLang="zh-CN" dirty="0">
                <a:solidFill>
                  <a:schemeClr val="bg1"/>
                </a:solidFill>
              </a:rPr>
              <a:t>ER</a:t>
            </a:r>
            <a:r>
              <a:rPr lang="zh-CN" altLang="zh-CN" dirty="0">
                <a:solidFill>
                  <a:schemeClr val="bg1"/>
                </a:solidFill>
              </a:rPr>
              <a:t>图修改</a:t>
            </a:r>
          </a:p>
          <a:p>
            <a:r>
              <a:rPr lang="zh-CN" altLang="zh-CN" dirty="0">
                <a:solidFill>
                  <a:schemeClr val="bg1"/>
                </a:solidFill>
              </a:rPr>
              <a:t>用户调查</a:t>
            </a:r>
            <a:endParaRPr lang="zh-CN" altLang="en-US" dirty="0">
              <a:solidFill>
                <a:schemeClr val="bg1"/>
              </a:solidFill>
            </a:endParaRPr>
          </a:p>
        </p:txBody>
      </p:sp>
    </p:spTree>
    <p:extLst>
      <p:ext uri="{BB962C8B-B14F-4D97-AF65-F5344CB8AC3E}">
        <p14:creationId xmlns:p14="http://schemas.microsoft.com/office/powerpoint/2010/main" val="3103199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82F9B3A2-5D73-4F91-AFCD-240E0EF4E6B0}"/>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xmlns="" id="{A1D75187-D4DC-41FB-A18C-89269095B772}"/>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xmlns="" id="{D506DD7C-CD1F-4545-A812-134454D43E35}"/>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配置管理</a:t>
              </a:r>
            </a:p>
          </p:txBody>
        </p:sp>
      </p:grpSp>
      <p:pic>
        <p:nvPicPr>
          <p:cNvPr id="5" name="图片 4">
            <a:extLst>
              <a:ext uri="{FF2B5EF4-FFF2-40B4-BE49-F238E27FC236}">
                <a16:creationId xmlns:a16="http://schemas.microsoft.com/office/drawing/2014/main" xmlns="" id="{2905E2DD-51E5-4DF7-9DD4-67C7FF9CB16F}"/>
              </a:ext>
            </a:extLst>
          </p:cNvPr>
          <p:cNvPicPr>
            <a:picLocks noChangeAspect="1"/>
          </p:cNvPicPr>
          <p:nvPr/>
        </p:nvPicPr>
        <p:blipFill>
          <a:blip r:embed="rId3"/>
          <a:stretch>
            <a:fillRect/>
          </a:stretch>
        </p:blipFill>
        <p:spPr>
          <a:xfrm>
            <a:off x="219740" y="934645"/>
            <a:ext cx="5321151" cy="3400780"/>
          </a:xfrm>
          <a:prstGeom prst="rect">
            <a:avLst/>
          </a:prstGeom>
        </p:spPr>
      </p:pic>
      <p:pic>
        <p:nvPicPr>
          <p:cNvPr id="6" name="图片 5">
            <a:extLst>
              <a:ext uri="{FF2B5EF4-FFF2-40B4-BE49-F238E27FC236}">
                <a16:creationId xmlns:a16="http://schemas.microsoft.com/office/drawing/2014/main" xmlns="" id="{A60B407F-B219-4EB6-9B09-01FC1918E23C}"/>
              </a:ext>
            </a:extLst>
          </p:cNvPr>
          <p:cNvPicPr>
            <a:picLocks noChangeAspect="1"/>
          </p:cNvPicPr>
          <p:nvPr/>
        </p:nvPicPr>
        <p:blipFill>
          <a:blip r:embed="rId4"/>
          <a:stretch>
            <a:fillRect/>
          </a:stretch>
        </p:blipFill>
        <p:spPr>
          <a:xfrm>
            <a:off x="3990671" y="1282995"/>
            <a:ext cx="4466754" cy="2063491"/>
          </a:xfrm>
          <a:prstGeom prst="rect">
            <a:avLst/>
          </a:prstGeom>
        </p:spPr>
      </p:pic>
    </p:spTree>
    <p:extLst>
      <p:ext uri="{BB962C8B-B14F-4D97-AF65-F5344CB8AC3E}">
        <p14:creationId xmlns:p14="http://schemas.microsoft.com/office/powerpoint/2010/main" val="2892559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428053" y="1655785"/>
            <a:ext cx="3957735" cy="1073755"/>
          </a:xfrm>
          <a:prstGeom prst="rect">
            <a:avLst/>
          </a:prstGeom>
        </p:spPr>
        <p:txBody>
          <a:bodyPr wrap="square">
            <a:spAutoFit/>
          </a:bodyPr>
          <a:lstStyle/>
          <a:p>
            <a:pPr algn="ctr">
              <a:lnSpc>
                <a:spcPct val="150000"/>
              </a:lnSpc>
            </a:pPr>
            <a:r>
              <a:rPr lang="en-US" altLang="zh-CN" sz="4800" b="1" dirty="0">
                <a:solidFill>
                  <a:schemeClr val="bg1"/>
                </a:solidFill>
                <a:latin typeface="微软雅黑 Light" panose="020B0502040204020203" pitchFamily="34" charset="-122"/>
                <a:ea typeface="微软雅黑 Light" panose="020B0502040204020203" pitchFamily="34" charset="-122"/>
              </a:rPr>
              <a:t>THANKS!</a:t>
            </a:r>
            <a:endParaRPr lang="zh-CN" altLang="en-US" sz="4800" b="1" dirty="0">
              <a:solidFill>
                <a:schemeClr val="bg1"/>
              </a:solidFill>
              <a:latin typeface="微软雅黑 Light" panose="020B0502040204020203" pitchFamily="34" charset="-122"/>
              <a:ea typeface="微软雅黑 Light" panose="020B0502040204020203" pitchFamily="34" charset="-122"/>
            </a:endParaRPr>
          </a:p>
        </p:txBody>
      </p:sp>
      <p:grpSp>
        <p:nvGrpSpPr>
          <p:cNvPr id="2" name="组合 1"/>
          <p:cNvGrpSpPr/>
          <p:nvPr/>
        </p:nvGrpSpPr>
        <p:grpSpPr>
          <a:xfrm>
            <a:off x="310460" y="277672"/>
            <a:ext cx="964158" cy="414303"/>
            <a:chOff x="310460" y="277672"/>
            <a:chExt cx="964158"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7" name="文本框 6"/>
            <p:cNvSpPr txBox="1"/>
            <p:nvPr/>
          </p:nvSpPr>
          <p:spPr>
            <a:xfrm>
              <a:off x="476837" y="300157"/>
              <a:ext cx="797781"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致谢</a:t>
              </a:r>
            </a:p>
          </p:txBody>
        </p:sp>
      </p:grpSp>
    </p:spTree>
    <p:extLst>
      <p:ext uri="{BB962C8B-B14F-4D97-AF65-F5344CB8AC3E}">
        <p14:creationId xmlns:p14="http://schemas.microsoft.com/office/powerpoint/2010/main" val="231860192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17" presetClass="entr" presetSubtype="1" fill="hold" grpId="0" nodeType="afterEffect">
                                  <p:stCondLst>
                                    <p:cond delay="0"/>
                                  </p:stCondLst>
                                  <p:iterate type="lt">
                                    <p:tmPct val="40000"/>
                                  </p:iterate>
                                  <p:childTnLst>
                                    <p:set>
                                      <p:cBhvr>
                                        <p:cTn id="11" dur="1" fill="hold">
                                          <p:stCondLst>
                                            <p:cond delay="0"/>
                                          </p:stCondLst>
                                        </p:cTn>
                                        <p:tgtEl>
                                          <p:spTgt spid="4"/>
                                        </p:tgtEl>
                                        <p:attrNameLst>
                                          <p:attrName>style.visibility</p:attrName>
                                        </p:attrNameLst>
                                      </p:cBhvr>
                                      <p:to>
                                        <p:strVal val="visible"/>
                                      </p:to>
                                    </p:set>
                                    <p:anim calcmode="lin" valueType="num">
                                      <p:cBhvr>
                                        <p:cTn id="12" dur="250" fill="hold"/>
                                        <p:tgtEl>
                                          <p:spTgt spid="4"/>
                                        </p:tgtEl>
                                        <p:attrNameLst>
                                          <p:attrName>ppt_x</p:attrName>
                                        </p:attrNameLst>
                                      </p:cBhvr>
                                      <p:tavLst>
                                        <p:tav tm="0">
                                          <p:val>
                                            <p:strVal val="#ppt_x"/>
                                          </p:val>
                                        </p:tav>
                                        <p:tav tm="100000">
                                          <p:val>
                                            <p:strVal val="#ppt_x"/>
                                          </p:val>
                                        </p:tav>
                                      </p:tavLst>
                                    </p:anim>
                                    <p:anim calcmode="lin" valueType="num">
                                      <p:cBhvr>
                                        <p:cTn id="13" dur="250" fill="hold"/>
                                        <p:tgtEl>
                                          <p:spTgt spid="4"/>
                                        </p:tgtEl>
                                        <p:attrNameLst>
                                          <p:attrName>ppt_y</p:attrName>
                                        </p:attrNameLst>
                                      </p:cBhvr>
                                      <p:tavLst>
                                        <p:tav tm="0">
                                          <p:val>
                                            <p:strVal val="#ppt_y-#ppt_h/2"/>
                                          </p:val>
                                        </p:tav>
                                        <p:tav tm="100000">
                                          <p:val>
                                            <p:strVal val="#ppt_y"/>
                                          </p:val>
                                        </p:tav>
                                      </p:tavLst>
                                    </p:anim>
                                    <p:anim calcmode="lin" valueType="num">
                                      <p:cBhvr>
                                        <p:cTn id="14" dur="250" fill="hold"/>
                                        <p:tgtEl>
                                          <p:spTgt spid="4"/>
                                        </p:tgtEl>
                                        <p:attrNameLst>
                                          <p:attrName>ppt_w</p:attrName>
                                        </p:attrNameLst>
                                      </p:cBhvr>
                                      <p:tavLst>
                                        <p:tav tm="0">
                                          <p:val>
                                            <p:strVal val="#ppt_w"/>
                                          </p:val>
                                        </p:tav>
                                        <p:tav tm="100000">
                                          <p:val>
                                            <p:strVal val="#ppt_w"/>
                                          </p:val>
                                        </p:tav>
                                      </p:tavLst>
                                    </p:anim>
                                    <p:anim calcmode="lin" valueType="num">
                                      <p:cBhvr>
                                        <p:cTn id="15" dur="25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1419709" y="1270654"/>
            <a:ext cx="1213553" cy="2354901"/>
            <a:chOff x="1419709" y="1270654"/>
            <a:chExt cx="1213553" cy="2354901"/>
          </a:xfrm>
        </p:grpSpPr>
        <p:sp>
          <p:nvSpPr>
            <p:cNvPr id="34" name="圆角矩形 33"/>
            <p:cNvSpPr/>
            <p:nvPr/>
          </p:nvSpPr>
          <p:spPr bwMode="auto">
            <a:xfrm rot="5400000">
              <a:off x="849035" y="1841328"/>
              <a:ext cx="2354901" cy="1213553"/>
            </a:xfrm>
            <a:prstGeom prst="roundRect">
              <a:avLst>
                <a:gd name="adj" fmla="val 50000"/>
              </a:avLst>
            </a:prstGeom>
            <a:noFill/>
            <a:ln w="34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dirty="0">
                <a:solidFill>
                  <a:schemeClr val="bg1"/>
                </a:solidFill>
                <a:latin typeface="微软雅黑 Light" panose="020B0502040204020203" pitchFamily="34" charset="-122"/>
                <a:ea typeface="微软雅黑 Light" panose="020B0502040204020203" pitchFamily="34" charset="-122"/>
              </a:endParaRPr>
            </a:p>
          </p:txBody>
        </p:sp>
        <p:sp>
          <p:nvSpPr>
            <p:cNvPr id="35" name="椭圆 34"/>
            <p:cNvSpPr/>
            <p:nvPr/>
          </p:nvSpPr>
          <p:spPr bwMode="auto">
            <a:xfrm>
              <a:off x="1552084" y="1411263"/>
              <a:ext cx="948800" cy="95006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6" name="Text Box 39"/>
            <p:cNvSpPr txBox="1">
              <a:spLocks noChangeArrowheads="1"/>
            </p:cNvSpPr>
            <p:nvPr/>
          </p:nvSpPr>
          <p:spPr bwMode="auto">
            <a:xfrm>
              <a:off x="1505018" y="1355957"/>
              <a:ext cx="1042932" cy="654923"/>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bg1"/>
                  </a:solidFill>
                  <a:latin typeface="微软雅黑 Light" panose="020B0502040204020203" pitchFamily="34" charset="-122"/>
                  <a:ea typeface="微软雅黑 Light" panose="020B0502040204020203" pitchFamily="34" charset="-122"/>
                  <a:cs typeface="Arial" pitchFamily="34" charset="0"/>
                </a:rPr>
                <a:t>1</a:t>
              </a:r>
            </a:p>
          </p:txBody>
        </p:sp>
        <p:sp>
          <p:nvSpPr>
            <p:cNvPr id="37" name="矩形 261"/>
            <p:cNvSpPr>
              <a:spLocks noChangeArrowheads="1"/>
            </p:cNvSpPr>
            <p:nvPr/>
          </p:nvSpPr>
          <p:spPr bwMode="auto">
            <a:xfrm>
              <a:off x="1626377"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a:solidFill>
                    <a:schemeClr val="bg1"/>
                  </a:solidFill>
                  <a:latin typeface="微软雅黑 Light" panose="020B0502040204020203" pitchFamily="34" charset="-122"/>
                  <a:ea typeface="微软雅黑 Light" panose="020B0502040204020203" pitchFamily="34" charset="-122"/>
                </a:rPr>
                <a:t>范围风险</a:t>
              </a:r>
            </a:p>
          </p:txBody>
        </p:sp>
        <p:sp>
          <p:nvSpPr>
            <p:cNvPr id="38" name="Text Box 39"/>
            <p:cNvSpPr txBox="1">
              <a:spLocks noChangeArrowheads="1"/>
            </p:cNvSpPr>
            <p:nvPr/>
          </p:nvSpPr>
          <p:spPr bwMode="auto">
            <a:xfrm>
              <a:off x="1499515" y="2712116"/>
              <a:ext cx="108619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微软雅黑 Light" panose="020B0502040204020203" pitchFamily="34" charset="-122"/>
                  <a:ea typeface="微软雅黑 Light" panose="020B0502040204020203" pitchFamily="34" charset="-122"/>
                </a:rPr>
                <a:t>本网站可能不能适应所有用户的需求</a:t>
              </a:r>
              <a:endParaRPr lang="en-US" altLang="zh-CN" sz="11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40" name="组合 39"/>
          <p:cNvGrpSpPr/>
          <p:nvPr/>
        </p:nvGrpSpPr>
        <p:grpSpPr>
          <a:xfrm>
            <a:off x="3156432" y="1270654"/>
            <a:ext cx="1213553" cy="2354901"/>
            <a:chOff x="3156432" y="1270654"/>
            <a:chExt cx="1213553" cy="2354901"/>
          </a:xfrm>
        </p:grpSpPr>
        <p:sp>
          <p:nvSpPr>
            <p:cNvPr id="41" name="圆角矩形 40"/>
            <p:cNvSpPr/>
            <p:nvPr/>
          </p:nvSpPr>
          <p:spPr bwMode="auto">
            <a:xfrm rot="5400000">
              <a:off x="2585758" y="1841328"/>
              <a:ext cx="2354901" cy="1213553"/>
            </a:xfrm>
            <a:prstGeom prst="roundRect">
              <a:avLst>
                <a:gd name="adj" fmla="val 50000"/>
              </a:avLst>
            </a:prstGeom>
            <a:noFill/>
            <a:ln w="34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dirty="0">
                <a:solidFill>
                  <a:schemeClr val="bg1"/>
                </a:solidFill>
                <a:latin typeface="微软雅黑 Light" panose="020B0502040204020203" pitchFamily="34" charset="-122"/>
                <a:ea typeface="微软雅黑 Light" panose="020B0502040204020203" pitchFamily="34" charset="-122"/>
              </a:endParaRPr>
            </a:p>
          </p:txBody>
        </p:sp>
        <p:sp>
          <p:nvSpPr>
            <p:cNvPr id="42" name="椭圆 41"/>
            <p:cNvSpPr/>
            <p:nvPr/>
          </p:nvSpPr>
          <p:spPr bwMode="auto">
            <a:xfrm>
              <a:off x="3288808" y="1411263"/>
              <a:ext cx="948801" cy="95006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43" name="Text Box 39"/>
            <p:cNvSpPr txBox="1">
              <a:spLocks noChangeArrowheads="1"/>
            </p:cNvSpPr>
            <p:nvPr/>
          </p:nvSpPr>
          <p:spPr bwMode="auto">
            <a:xfrm>
              <a:off x="3241741" y="1355957"/>
              <a:ext cx="1042932" cy="654923"/>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bg1"/>
                  </a:solidFill>
                  <a:latin typeface="微软雅黑 Light" panose="020B0502040204020203" pitchFamily="34" charset="-122"/>
                  <a:ea typeface="微软雅黑 Light" panose="020B0502040204020203" pitchFamily="34" charset="-122"/>
                  <a:cs typeface="Arial" pitchFamily="34" charset="0"/>
                </a:rPr>
                <a:t>2</a:t>
              </a:r>
            </a:p>
          </p:txBody>
        </p:sp>
        <p:sp>
          <p:nvSpPr>
            <p:cNvPr id="44" name="矩形 261"/>
            <p:cNvSpPr>
              <a:spLocks noChangeArrowheads="1"/>
            </p:cNvSpPr>
            <p:nvPr/>
          </p:nvSpPr>
          <p:spPr bwMode="auto">
            <a:xfrm>
              <a:off x="3363099"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a:solidFill>
                    <a:schemeClr val="bg1"/>
                  </a:solidFill>
                  <a:latin typeface="微软雅黑 Light" panose="020B0502040204020203" pitchFamily="34" charset="-122"/>
                  <a:ea typeface="微软雅黑 Light" panose="020B0502040204020203" pitchFamily="34" charset="-122"/>
                </a:rPr>
                <a:t>进度风险</a:t>
              </a:r>
            </a:p>
          </p:txBody>
        </p:sp>
        <p:sp>
          <p:nvSpPr>
            <p:cNvPr id="66" name="Text Box 39"/>
            <p:cNvSpPr txBox="1">
              <a:spLocks noChangeArrowheads="1"/>
            </p:cNvSpPr>
            <p:nvPr/>
          </p:nvSpPr>
          <p:spPr bwMode="auto">
            <a:xfrm>
              <a:off x="3220112" y="2712116"/>
              <a:ext cx="108619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微软雅黑 Light" panose="020B0502040204020203" pitchFamily="34" charset="-122"/>
                  <a:ea typeface="微软雅黑 Light" panose="020B0502040204020203" pitchFamily="34" charset="-122"/>
                </a:rPr>
                <a:t>不能按时完成工期目标</a:t>
              </a:r>
              <a:endParaRPr lang="en-US" altLang="zh-CN" sz="11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67" name="组合 66"/>
          <p:cNvGrpSpPr/>
          <p:nvPr/>
        </p:nvGrpSpPr>
        <p:grpSpPr>
          <a:xfrm>
            <a:off x="4896956" y="1270654"/>
            <a:ext cx="1213553" cy="2354901"/>
            <a:chOff x="4896956" y="1270654"/>
            <a:chExt cx="1213553" cy="2354901"/>
          </a:xfrm>
        </p:grpSpPr>
        <p:sp>
          <p:nvSpPr>
            <p:cNvPr id="68" name="圆角矩形 67"/>
            <p:cNvSpPr/>
            <p:nvPr/>
          </p:nvSpPr>
          <p:spPr bwMode="auto">
            <a:xfrm rot="5400000">
              <a:off x="4326282" y="1841328"/>
              <a:ext cx="2354901" cy="1213553"/>
            </a:xfrm>
            <a:prstGeom prst="roundRect">
              <a:avLst>
                <a:gd name="adj" fmla="val 50000"/>
              </a:avLst>
            </a:prstGeom>
            <a:noFill/>
            <a:ln w="34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dirty="0">
                <a:solidFill>
                  <a:schemeClr val="bg1"/>
                </a:solidFill>
                <a:latin typeface="微软雅黑 Light" panose="020B0502040204020203" pitchFamily="34" charset="-122"/>
                <a:ea typeface="微软雅黑 Light" panose="020B0502040204020203" pitchFamily="34" charset="-122"/>
              </a:endParaRPr>
            </a:p>
          </p:txBody>
        </p:sp>
        <p:sp>
          <p:nvSpPr>
            <p:cNvPr id="69" name="椭圆 68"/>
            <p:cNvSpPr/>
            <p:nvPr/>
          </p:nvSpPr>
          <p:spPr bwMode="auto">
            <a:xfrm>
              <a:off x="5029333" y="1411263"/>
              <a:ext cx="948801" cy="95006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70" name="Text Box 39"/>
            <p:cNvSpPr txBox="1">
              <a:spLocks noChangeArrowheads="1"/>
            </p:cNvSpPr>
            <p:nvPr/>
          </p:nvSpPr>
          <p:spPr bwMode="auto">
            <a:xfrm>
              <a:off x="4982265" y="1355957"/>
              <a:ext cx="1042932" cy="654923"/>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bg1"/>
                  </a:solidFill>
                  <a:latin typeface="微软雅黑 Light" panose="020B0502040204020203" pitchFamily="34" charset="-122"/>
                  <a:ea typeface="微软雅黑 Light" panose="020B0502040204020203" pitchFamily="34" charset="-122"/>
                  <a:cs typeface="Arial" pitchFamily="34" charset="0"/>
                </a:rPr>
                <a:t>3</a:t>
              </a:r>
            </a:p>
          </p:txBody>
        </p:sp>
        <p:sp>
          <p:nvSpPr>
            <p:cNvPr id="71" name="矩形 261"/>
            <p:cNvSpPr>
              <a:spLocks noChangeArrowheads="1"/>
            </p:cNvSpPr>
            <p:nvPr/>
          </p:nvSpPr>
          <p:spPr bwMode="auto">
            <a:xfrm>
              <a:off x="5103624"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a:solidFill>
                    <a:schemeClr val="bg1"/>
                  </a:solidFill>
                  <a:latin typeface="微软雅黑 Light" panose="020B0502040204020203" pitchFamily="34" charset="-122"/>
                  <a:ea typeface="微软雅黑 Light" panose="020B0502040204020203" pitchFamily="34" charset="-122"/>
                </a:rPr>
                <a:t>技术风险</a:t>
              </a:r>
            </a:p>
          </p:txBody>
        </p:sp>
        <p:sp>
          <p:nvSpPr>
            <p:cNvPr id="72" name="Text Box 39"/>
            <p:cNvSpPr txBox="1">
              <a:spLocks noChangeArrowheads="1"/>
            </p:cNvSpPr>
            <p:nvPr/>
          </p:nvSpPr>
          <p:spPr bwMode="auto">
            <a:xfrm>
              <a:off x="4965616" y="2712116"/>
              <a:ext cx="108619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微软雅黑 Light" panose="020B0502040204020203" pitchFamily="34" charset="-122"/>
                  <a:ea typeface="微软雅黑 Light" panose="020B0502040204020203" pitchFamily="34" charset="-122"/>
                </a:rPr>
                <a:t>与项目研制相关的技术因素的变化而带来的风险</a:t>
              </a:r>
              <a:endParaRPr lang="en-US" altLang="zh-CN" sz="11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73" name="组合 72"/>
          <p:cNvGrpSpPr/>
          <p:nvPr/>
        </p:nvGrpSpPr>
        <p:grpSpPr>
          <a:xfrm>
            <a:off x="6590610" y="1270654"/>
            <a:ext cx="1213553" cy="2354901"/>
            <a:chOff x="6590610" y="1270654"/>
            <a:chExt cx="1213553" cy="2354901"/>
          </a:xfrm>
        </p:grpSpPr>
        <p:sp>
          <p:nvSpPr>
            <p:cNvPr id="74" name="圆角矩形 73"/>
            <p:cNvSpPr/>
            <p:nvPr/>
          </p:nvSpPr>
          <p:spPr bwMode="auto">
            <a:xfrm rot="5400000">
              <a:off x="6019936" y="1841328"/>
              <a:ext cx="2354901" cy="1213553"/>
            </a:xfrm>
            <a:prstGeom prst="roundRect">
              <a:avLst>
                <a:gd name="adj" fmla="val 50000"/>
              </a:avLst>
            </a:prstGeom>
            <a:noFill/>
            <a:ln w="34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dirty="0">
                <a:solidFill>
                  <a:schemeClr val="bg1"/>
                </a:solidFill>
                <a:latin typeface="微软雅黑 Light" panose="020B0502040204020203" pitchFamily="34" charset="-122"/>
                <a:ea typeface="微软雅黑 Light" panose="020B0502040204020203" pitchFamily="34" charset="-122"/>
              </a:endParaRPr>
            </a:p>
          </p:txBody>
        </p:sp>
        <p:sp>
          <p:nvSpPr>
            <p:cNvPr id="75" name="椭圆 74"/>
            <p:cNvSpPr/>
            <p:nvPr/>
          </p:nvSpPr>
          <p:spPr bwMode="auto">
            <a:xfrm>
              <a:off x="6722985" y="1411263"/>
              <a:ext cx="948800" cy="95006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76" name="Text Box 39"/>
            <p:cNvSpPr txBox="1">
              <a:spLocks noChangeArrowheads="1"/>
            </p:cNvSpPr>
            <p:nvPr/>
          </p:nvSpPr>
          <p:spPr bwMode="auto">
            <a:xfrm>
              <a:off x="6675919" y="1355957"/>
              <a:ext cx="1042932" cy="654923"/>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bg1"/>
                  </a:solidFill>
                  <a:latin typeface="微软雅黑 Light" panose="020B0502040204020203" pitchFamily="34" charset="-122"/>
                  <a:ea typeface="微软雅黑 Light" panose="020B0502040204020203" pitchFamily="34" charset="-122"/>
                  <a:cs typeface="Arial" pitchFamily="34" charset="0"/>
                </a:rPr>
                <a:t>4</a:t>
              </a:r>
            </a:p>
          </p:txBody>
        </p:sp>
        <p:sp>
          <p:nvSpPr>
            <p:cNvPr id="77" name="矩形 261"/>
            <p:cNvSpPr>
              <a:spLocks noChangeArrowheads="1"/>
            </p:cNvSpPr>
            <p:nvPr/>
          </p:nvSpPr>
          <p:spPr bwMode="auto">
            <a:xfrm>
              <a:off x="6797278"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a:solidFill>
                    <a:schemeClr val="bg1"/>
                  </a:solidFill>
                  <a:latin typeface="微软雅黑 Light" panose="020B0502040204020203" pitchFamily="34" charset="-122"/>
                  <a:ea typeface="微软雅黑 Light" panose="020B0502040204020203" pitchFamily="34" charset="-122"/>
                </a:rPr>
                <a:t>商业风险</a:t>
              </a:r>
            </a:p>
          </p:txBody>
        </p:sp>
        <p:sp>
          <p:nvSpPr>
            <p:cNvPr id="78" name="Text Box 39"/>
            <p:cNvSpPr txBox="1">
              <a:spLocks noChangeArrowheads="1"/>
            </p:cNvSpPr>
            <p:nvPr/>
          </p:nvSpPr>
          <p:spPr bwMode="auto">
            <a:xfrm>
              <a:off x="6654290" y="2712116"/>
              <a:ext cx="1086190"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微软雅黑 Light" panose="020B0502040204020203" pitchFamily="34" charset="-122"/>
                  <a:ea typeface="微软雅黑 Light" panose="020B0502040204020203" pitchFamily="34" charset="-122"/>
                </a:rPr>
                <a:t>用户量小</a:t>
              </a:r>
              <a:endParaRPr lang="en-US" altLang="zh-CN" sz="11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2" name="组合 1"/>
          <p:cNvGrpSpPr/>
          <p:nvPr/>
        </p:nvGrpSpPr>
        <p:grpSpPr>
          <a:xfrm>
            <a:off x="310460" y="277672"/>
            <a:ext cx="2116136" cy="414303"/>
            <a:chOff x="310460" y="277672"/>
            <a:chExt cx="2116136"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29" name="文本框 28"/>
            <p:cNvSpPr txBox="1"/>
            <p:nvPr/>
          </p:nvSpPr>
          <p:spPr>
            <a:xfrm>
              <a:off x="476837" y="300157"/>
              <a:ext cx="19497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项目风险</a:t>
              </a:r>
            </a:p>
          </p:txBody>
        </p:sp>
      </p:grpSp>
    </p:spTree>
    <p:extLst>
      <p:ext uri="{BB962C8B-B14F-4D97-AF65-F5344CB8AC3E}">
        <p14:creationId xmlns:p14="http://schemas.microsoft.com/office/powerpoint/2010/main" val="2477772832"/>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decel="66667"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additive="base">
                                        <p:cTn id="12" dur="500" fill="hold"/>
                                        <p:tgtEl>
                                          <p:spTgt spid="33"/>
                                        </p:tgtEl>
                                        <p:attrNameLst>
                                          <p:attrName>ppt_x</p:attrName>
                                        </p:attrNameLst>
                                      </p:cBhvr>
                                      <p:tavLst>
                                        <p:tav tm="0">
                                          <p:val>
                                            <p:strVal val="#ppt_x"/>
                                          </p:val>
                                        </p:tav>
                                        <p:tav tm="100000">
                                          <p:val>
                                            <p:strVal val="#ppt_x"/>
                                          </p:val>
                                        </p:tav>
                                      </p:tavLst>
                                    </p:anim>
                                    <p:anim calcmode="lin" valueType="num">
                                      <p:cBhvr additive="base">
                                        <p:cTn id="13" dur="500" fill="hold"/>
                                        <p:tgtEl>
                                          <p:spTgt spid="33"/>
                                        </p:tgtEl>
                                        <p:attrNameLst>
                                          <p:attrName>ppt_y</p:attrName>
                                        </p:attrNameLst>
                                      </p:cBhvr>
                                      <p:tavLst>
                                        <p:tav tm="0">
                                          <p:val>
                                            <p:strVal val="1+#ppt_h/2"/>
                                          </p:val>
                                        </p:tav>
                                        <p:tav tm="100000">
                                          <p:val>
                                            <p:strVal val="#ppt_y"/>
                                          </p:val>
                                        </p:tav>
                                      </p:tavLst>
                                    </p:anim>
                                  </p:childTnLst>
                                </p:cTn>
                              </p:par>
                              <p:par>
                                <p:cTn id="14" presetID="2" presetClass="entr" presetSubtype="4" decel="66667" fill="hold" nodeType="withEffect">
                                  <p:stCondLst>
                                    <p:cond delay="100"/>
                                  </p:stCondLst>
                                  <p:childTnLst>
                                    <p:set>
                                      <p:cBhvr>
                                        <p:cTn id="15" dur="1" fill="hold">
                                          <p:stCondLst>
                                            <p:cond delay="0"/>
                                          </p:stCondLst>
                                        </p:cTn>
                                        <p:tgtEl>
                                          <p:spTgt spid="40"/>
                                        </p:tgtEl>
                                        <p:attrNameLst>
                                          <p:attrName>style.visibility</p:attrName>
                                        </p:attrNameLst>
                                      </p:cBhvr>
                                      <p:to>
                                        <p:strVal val="visible"/>
                                      </p:to>
                                    </p:set>
                                    <p:anim calcmode="lin" valueType="num">
                                      <p:cBhvr additive="base">
                                        <p:cTn id="16" dur="500" fill="hold"/>
                                        <p:tgtEl>
                                          <p:spTgt spid="40"/>
                                        </p:tgtEl>
                                        <p:attrNameLst>
                                          <p:attrName>ppt_x</p:attrName>
                                        </p:attrNameLst>
                                      </p:cBhvr>
                                      <p:tavLst>
                                        <p:tav tm="0">
                                          <p:val>
                                            <p:strVal val="#ppt_x"/>
                                          </p:val>
                                        </p:tav>
                                        <p:tav tm="100000">
                                          <p:val>
                                            <p:strVal val="#ppt_x"/>
                                          </p:val>
                                        </p:tav>
                                      </p:tavLst>
                                    </p:anim>
                                    <p:anim calcmode="lin" valueType="num">
                                      <p:cBhvr additive="base">
                                        <p:cTn id="17" dur="500" fill="hold"/>
                                        <p:tgtEl>
                                          <p:spTgt spid="40"/>
                                        </p:tgtEl>
                                        <p:attrNameLst>
                                          <p:attrName>ppt_y</p:attrName>
                                        </p:attrNameLst>
                                      </p:cBhvr>
                                      <p:tavLst>
                                        <p:tav tm="0">
                                          <p:val>
                                            <p:strVal val="1+#ppt_h/2"/>
                                          </p:val>
                                        </p:tav>
                                        <p:tav tm="100000">
                                          <p:val>
                                            <p:strVal val="#ppt_y"/>
                                          </p:val>
                                        </p:tav>
                                      </p:tavLst>
                                    </p:anim>
                                  </p:childTnLst>
                                </p:cTn>
                              </p:par>
                              <p:par>
                                <p:cTn id="18" presetID="2" presetClass="entr" presetSubtype="4" decel="66667" fill="hold" nodeType="withEffect">
                                  <p:stCondLst>
                                    <p:cond delay="200"/>
                                  </p:stCondLst>
                                  <p:childTnLst>
                                    <p:set>
                                      <p:cBhvr>
                                        <p:cTn id="19" dur="1" fill="hold">
                                          <p:stCondLst>
                                            <p:cond delay="0"/>
                                          </p:stCondLst>
                                        </p:cTn>
                                        <p:tgtEl>
                                          <p:spTgt spid="67"/>
                                        </p:tgtEl>
                                        <p:attrNameLst>
                                          <p:attrName>style.visibility</p:attrName>
                                        </p:attrNameLst>
                                      </p:cBhvr>
                                      <p:to>
                                        <p:strVal val="visible"/>
                                      </p:to>
                                    </p:set>
                                    <p:anim calcmode="lin" valueType="num">
                                      <p:cBhvr additive="base">
                                        <p:cTn id="20" dur="500" fill="hold"/>
                                        <p:tgtEl>
                                          <p:spTgt spid="67"/>
                                        </p:tgtEl>
                                        <p:attrNameLst>
                                          <p:attrName>ppt_x</p:attrName>
                                        </p:attrNameLst>
                                      </p:cBhvr>
                                      <p:tavLst>
                                        <p:tav tm="0">
                                          <p:val>
                                            <p:strVal val="#ppt_x"/>
                                          </p:val>
                                        </p:tav>
                                        <p:tav tm="100000">
                                          <p:val>
                                            <p:strVal val="#ppt_x"/>
                                          </p:val>
                                        </p:tav>
                                      </p:tavLst>
                                    </p:anim>
                                    <p:anim calcmode="lin" valueType="num">
                                      <p:cBhvr additive="base">
                                        <p:cTn id="21" dur="500" fill="hold"/>
                                        <p:tgtEl>
                                          <p:spTgt spid="67"/>
                                        </p:tgtEl>
                                        <p:attrNameLst>
                                          <p:attrName>ppt_y</p:attrName>
                                        </p:attrNameLst>
                                      </p:cBhvr>
                                      <p:tavLst>
                                        <p:tav tm="0">
                                          <p:val>
                                            <p:strVal val="1+#ppt_h/2"/>
                                          </p:val>
                                        </p:tav>
                                        <p:tav tm="100000">
                                          <p:val>
                                            <p:strVal val="#ppt_y"/>
                                          </p:val>
                                        </p:tav>
                                      </p:tavLst>
                                    </p:anim>
                                  </p:childTnLst>
                                </p:cTn>
                              </p:par>
                              <p:par>
                                <p:cTn id="22" presetID="2" presetClass="entr" presetSubtype="4" decel="66667" fill="hold" nodeType="withEffect">
                                  <p:stCondLst>
                                    <p:cond delay="300"/>
                                  </p:stCondLst>
                                  <p:childTnLst>
                                    <p:set>
                                      <p:cBhvr>
                                        <p:cTn id="23" dur="1" fill="hold">
                                          <p:stCondLst>
                                            <p:cond delay="0"/>
                                          </p:stCondLst>
                                        </p:cTn>
                                        <p:tgtEl>
                                          <p:spTgt spid="73"/>
                                        </p:tgtEl>
                                        <p:attrNameLst>
                                          <p:attrName>style.visibility</p:attrName>
                                        </p:attrNameLst>
                                      </p:cBhvr>
                                      <p:to>
                                        <p:strVal val="visible"/>
                                      </p:to>
                                    </p:set>
                                    <p:anim calcmode="lin" valueType="num">
                                      <p:cBhvr additive="base">
                                        <p:cTn id="24" dur="500" fill="hold"/>
                                        <p:tgtEl>
                                          <p:spTgt spid="73"/>
                                        </p:tgtEl>
                                        <p:attrNameLst>
                                          <p:attrName>ppt_x</p:attrName>
                                        </p:attrNameLst>
                                      </p:cBhvr>
                                      <p:tavLst>
                                        <p:tav tm="0">
                                          <p:val>
                                            <p:strVal val="#ppt_x"/>
                                          </p:val>
                                        </p:tav>
                                        <p:tav tm="100000">
                                          <p:val>
                                            <p:strVal val="#ppt_x"/>
                                          </p:val>
                                        </p:tav>
                                      </p:tavLst>
                                    </p:anim>
                                    <p:anim calcmode="lin" valueType="num">
                                      <p:cBhvr additive="base">
                                        <p:cTn id="25" dur="500" fill="hold"/>
                                        <p:tgtEl>
                                          <p:spTgt spid="7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3636700" cy="957781"/>
            <a:chOff x="310460" y="277672"/>
            <a:chExt cx="1380775" cy="945815"/>
          </a:xfrm>
        </p:grpSpPr>
        <p:pic>
          <p:nvPicPr>
            <p:cNvPr id="41" name="图片 40"/>
            <p:cNvPicPr>
              <a:picLocks noChangeAspect="1"/>
            </p:cNvPicPr>
            <p:nvPr/>
          </p:nvPicPr>
          <p:blipFill>
            <a:blip r:embed="rId3"/>
            <a:stretch>
              <a:fillRect/>
            </a:stretch>
          </p:blipFill>
          <p:spPr>
            <a:xfrm>
              <a:off x="310460" y="277672"/>
              <a:ext cx="332755" cy="414303"/>
            </a:xfrm>
            <a:prstGeom prst="rect">
              <a:avLst/>
            </a:prstGeom>
          </p:spPr>
        </p:pic>
        <p:sp>
          <p:nvSpPr>
            <p:cNvPr id="42" name="文本框 41"/>
            <p:cNvSpPr txBox="1"/>
            <p:nvPr/>
          </p:nvSpPr>
          <p:spPr>
            <a:xfrm>
              <a:off x="476837" y="300157"/>
              <a:ext cx="1214398" cy="923330"/>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预期读者和阅读建议</a:t>
              </a:r>
            </a:p>
          </p:txBody>
        </p:sp>
      </p:grpSp>
      <p:graphicFrame>
        <p:nvGraphicFramePr>
          <p:cNvPr id="4" name="表格 3"/>
          <p:cNvGraphicFramePr>
            <a:graphicFrameLocks noGrp="1"/>
          </p:cNvGraphicFramePr>
          <p:nvPr>
            <p:extLst>
              <p:ext uri="{D42A27DB-BD31-4B8C-83A1-F6EECF244321}">
                <p14:modId xmlns:p14="http://schemas.microsoft.com/office/powerpoint/2010/main" val="1657070289"/>
              </p:ext>
            </p:extLst>
          </p:nvPr>
        </p:nvGraphicFramePr>
        <p:xfrm>
          <a:off x="1096819" y="942109"/>
          <a:ext cx="6096000" cy="3434659"/>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xmlns="" val="20000"/>
                    </a:ext>
                  </a:extLst>
                </a:gridCol>
                <a:gridCol w="2032000">
                  <a:extLst>
                    <a:ext uri="{9D8B030D-6E8A-4147-A177-3AD203B41FA5}">
                      <a16:colId xmlns:a16="http://schemas.microsoft.com/office/drawing/2014/main" xmlns="" val="20001"/>
                    </a:ext>
                  </a:extLst>
                </a:gridCol>
                <a:gridCol w="2032000">
                  <a:extLst>
                    <a:ext uri="{9D8B030D-6E8A-4147-A177-3AD203B41FA5}">
                      <a16:colId xmlns:a16="http://schemas.microsoft.com/office/drawing/2014/main" xmlns="" val="20002"/>
                    </a:ext>
                  </a:extLst>
                </a:gridCol>
              </a:tblGrid>
              <a:tr h="343479">
                <a:tc>
                  <a:txBody>
                    <a:bodyPr/>
                    <a:lstStyle/>
                    <a:p>
                      <a:r>
                        <a:rPr lang="zh-CN" altLang="en-US" dirty="0"/>
                        <a:t>读者</a:t>
                      </a:r>
                    </a:p>
                  </a:txBody>
                  <a:tcPr/>
                </a:tc>
                <a:tc>
                  <a:txBody>
                    <a:bodyPr/>
                    <a:lstStyle/>
                    <a:p>
                      <a:r>
                        <a:rPr lang="zh-CN" altLang="en-US" dirty="0"/>
                        <a:t>建议</a:t>
                      </a:r>
                    </a:p>
                  </a:txBody>
                  <a:tcPr/>
                </a:tc>
                <a:tc>
                  <a:txBody>
                    <a:bodyPr/>
                    <a:lstStyle/>
                    <a:p>
                      <a:r>
                        <a:rPr lang="zh-CN" altLang="en-US" dirty="0"/>
                        <a:t>措施</a:t>
                      </a:r>
                    </a:p>
                  </a:txBody>
                  <a:tcPr/>
                </a:tc>
                <a:extLst>
                  <a:ext uri="{0D108BD9-81ED-4DB2-BD59-A6C34878D82A}">
                    <a16:rowId xmlns:a16="http://schemas.microsoft.com/office/drawing/2014/main" xmlns="" val="10000"/>
                  </a:ext>
                </a:extLst>
              </a:tr>
              <a:tr h="370840">
                <a:tc>
                  <a:txBody>
                    <a:bodyPr/>
                    <a:lstStyle/>
                    <a:p>
                      <a:r>
                        <a:rPr lang="zh-CN" altLang="en-US" dirty="0"/>
                        <a:t>钱同学</a:t>
                      </a:r>
                    </a:p>
                  </a:txBody>
                  <a:tcPr/>
                </a:tc>
                <a:tc>
                  <a:txBody>
                    <a:bodyPr/>
                    <a:lstStyle/>
                    <a:p>
                      <a:r>
                        <a:rPr lang="zh-CN" altLang="zh-CN" sz="1350" kern="1200" dirty="0">
                          <a:solidFill>
                            <a:schemeClr val="dk1"/>
                          </a:solidFill>
                          <a:effectLst/>
                          <a:latin typeface="+mn-lt"/>
                          <a:ea typeface="+mn-ea"/>
                          <a:cs typeface="+mn-cs"/>
                        </a:rPr>
                        <a:t>无聊时不知道点什么时应该有推荐</a:t>
                      </a:r>
                      <a:endParaRPr lang="zh-CN" altLang="en-US" dirty="0"/>
                    </a:p>
                  </a:txBody>
                  <a:tcPr/>
                </a:tc>
                <a:tc>
                  <a:txBody>
                    <a:bodyPr/>
                    <a:lstStyle/>
                    <a:p>
                      <a:r>
                        <a:rPr lang="zh-CN" altLang="zh-CN" sz="1350" kern="1200" dirty="0">
                          <a:solidFill>
                            <a:schemeClr val="dk1"/>
                          </a:solidFill>
                          <a:effectLst/>
                          <a:latin typeface="+mn-lt"/>
                          <a:ea typeface="+mn-ea"/>
                          <a:cs typeface="+mn-cs"/>
                        </a:rPr>
                        <a:t>将图书分类，且设置查找图书的功能</a:t>
                      </a:r>
                      <a:endParaRPr lang="zh-CN" altLang="en-US" dirty="0"/>
                    </a:p>
                  </a:txBody>
                  <a:tcPr/>
                </a:tc>
                <a:extLst>
                  <a:ext uri="{0D108BD9-81ED-4DB2-BD59-A6C34878D82A}">
                    <a16:rowId xmlns:a16="http://schemas.microsoft.com/office/drawing/2014/main" xmlns="" val="10001"/>
                  </a:ext>
                </a:extLst>
              </a:tr>
              <a:tr h="370840">
                <a:tc>
                  <a:txBody>
                    <a:bodyPr/>
                    <a:lstStyle/>
                    <a:p>
                      <a:r>
                        <a:rPr lang="zh-CN" altLang="en-US" dirty="0"/>
                        <a:t>李同学</a:t>
                      </a:r>
                    </a:p>
                  </a:txBody>
                  <a:tcPr/>
                </a:tc>
                <a:tc>
                  <a:txBody>
                    <a:bodyPr/>
                    <a:lstStyle/>
                    <a:p>
                      <a:r>
                        <a:rPr lang="zh-CN" altLang="zh-CN" sz="1350" kern="1200" dirty="0">
                          <a:solidFill>
                            <a:schemeClr val="dk1"/>
                          </a:solidFill>
                          <a:effectLst/>
                          <a:latin typeface="+mn-lt"/>
                          <a:ea typeface="+mn-ea"/>
                          <a:cs typeface="+mn-cs"/>
                        </a:rPr>
                        <a:t>网站的界面要整洁</a:t>
                      </a:r>
                      <a:endParaRPr lang="zh-CN" altLang="en-US" dirty="0"/>
                    </a:p>
                  </a:txBody>
                  <a:tcPr/>
                </a:tc>
                <a:tc>
                  <a:txBody>
                    <a:bodyPr/>
                    <a:lstStyle/>
                    <a:p>
                      <a:endParaRPr lang="zh-CN" altLang="en-US"/>
                    </a:p>
                  </a:txBody>
                  <a:tcPr/>
                </a:tc>
                <a:extLst>
                  <a:ext uri="{0D108BD9-81ED-4DB2-BD59-A6C34878D82A}">
                    <a16:rowId xmlns:a16="http://schemas.microsoft.com/office/drawing/2014/main" xmlns="" val="10002"/>
                  </a:ext>
                </a:extLst>
              </a:tr>
              <a:tr h="370840">
                <a:tc>
                  <a:txBody>
                    <a:bodyPr/>
                    <a:lstStyle/>
                    <a:p>
                      <a:r>
                        <a:rPr lang="zh-CN" altLang="en-US" dirty="0"/>
                        <a:t>李同学</a:t>
                      </a:r>
                    </a:p>
                  </a:txBody>
                  <a:tcPr/>
                </a:tc>
                <a:tc>
                  <a:txBody>
                    <a:bodyPr/>
                    <a:lstStyle/>
                    <a:p>
                      <a:r>
                        <a:rPr lang="zh-CN" altLang="zh-CN" sz="1350" kern="1200" dirty="0">
                          <a:solidFill>
                            <a:schemeClr val="dk1"/>
                          </a:solidFill>
                          <a:effectLst/>
                          <a:latin typeface="+mn-lt"/>
                          <a:ea typeface="+mn-ea"/>
                          <a:cs typeface="+mn-cs"/>
                        </a:rPr>
                        <a:t>对于恶意评论的人要采取措施</a:t>
                      </a:r>
                      <a:endParaRPr lang="zh-CN" altLang="en-US" dirty="0"/>
                    </a:p>
                  </a:txBody>
                  <a:tcPr/>
                </a:tc>
                <a:tc>
                  <a:txBody>
                    <a:bodyPr/>
                    <a:lstStyle/>
                    <a:p>
                      <a:r>
                        <a:rPr lang="zh-CN" altLang="zh-CN" sz="1350" kern="1200" dirty="0">
                          <a:solidFill>
                            <a:schemeClr val="dk1"/>
                          </a:solidFill>
                          <a:effectLst/>
                          <a:latin typeface="+mn-lt"/>
                          <a:ea typeface="+mn-ea"/>
                          <a:cs typeface="+mn-cs"/>
                        </a:rPr>
                        <a:t>网站要有举报功能</a:t>
                      </a:r>
                      <a:endParaRPr lang="zh-CN" altLang="en-US" dirty="0"/>
                    </a:p>
                  </a:txBody>
                  <a:tcPr/>
                </a:tc>
                <a:extLst>
                  <a:ext uri="{0D108BD9-81ED-4DB2-BD59-A6C34878D82A}">
                    <a16:rowId xmlns:a16="http://schemas.microsoft.com/office/drawing/2014/main" xmlns="" val="10003"/>
                  </a:ext>
                </a:extLst>
              </a:tr>
              <a:tr h="370840">
                <a:tc>
                  <a:txBody>
                    <a:bodyPr/>
                    <a:lstStyle/>
                    <a:p>
                      <a:r>
                        <a:rPr lang="zh-CN" altLang="en-US" dirty="0"/>
                        <a:t>史同学</a:t>
                      </a:r>
                    </a:p>
                  </a:txBody>
                  <a:tcPr/>
                </a:tc>
                <a:tc>
                  <a:txBody>
                    <a:bodyPr/>
                    <a:lstStyle/>
                    <a:p>
                      <a:r>
                        <a:rPr lang="zh-CN" altLang="zh-CN" sz="1350" kern="1200" dirty="0">
                          <a:solidFill>
                            <a:schemeClr val="dk1"/>
                          </a:solidFill>
                          <a:effectLst/>
                          <a:latin typeface="+mn-lt"/>
                          <a:ea typeface="+mn-ea"/>
                          <a:cs typeface="+mn-cs"/>
                        </a:rPr>
                        <a:t>要有对书本的简介</a:t>
                      </a:r>
                      <a:endParaRPr lang="zh-CN" altLang="en-US" dirty="0"/>
                    </a:p>
                  </a:txBody>
                  <a:tcPr/>
                </a:tc>
                <a:tc>
                  <a:txBody>
                    <a:bodyPr/>
                    <a:lstStyle/>
                    <a:p>
                      <a:r>
                        <a:rPr lang="zh-CN" altLang="zh-CN" sz="1350" kern="1200" dirty="0">
                          <a:solidFill>
                            <a:schemeClr val="dk1"/>
                          </a:solidFill>
                          <a:effectLst/>
                          <a:latin typeface="+mn-lt"/>
                          <a:ea typeface="+mn-ea"/>
                          <a:cs typeface="+mn-cs"/>
                        </a:rPr>
                        <a:t>去网站上搜索一些关于这些书籍的介绍（要精简）</a:t>
                      </a:r>
                      <a:endParaRPr lang="zh-CN" altLang="en-US" dirty="0"/>
                    </a:p>
                  </a:txBody>
                  <a:tcPr/>
                </a:tc>
                <a:extLst>
                  <a:ext uri="{0D108BD9-81ED-4DB2-BD59-A6C34878D82A}">
                    <a16:rowId xmlns:a16="http://schemas.microsoft.com/office/drawing/2014/main" xmlns="" val="10004"/>
                  </a:ext>
                </a:extLst>
              </a:tr>
              <a:tr h="370840">
                <a:tc>
                  <a:txBody>
                    <a:bodyPr/>
                    <a:lstStyle/>
                    <a:p>
                      <a:r>
                        <a:rPr lang="zh-CN" altLang="en-US" dirty="0"/>
                        <a:t>李同学</a:t>
                      </a:r>
                    </a:p>
                  </a:txBody>
                  <a:tcPr/>
                </a:tc>
                <a:tc>
                  <a:txBody>
                    <a:bodyPr/>
                    <a:lstStyle/>
                    <a:p>
                      <a:r>
                        <a:rPr lang="zh-CN" altLang="zh-CN" sz="1350" kern="1200" dirty="0">
                          <a:solidFill>
                            <a:schemeClr val="dk1"/>
                          </a:solidFill>
                          <a:effectLst/>
                          <a:latin typeface="+mn-lt"/>
                          <a:ea typeface="+mn-ea"/>
                          <a:cs typeface="+mn-cs"/>
                        </a:rPr>
                        <a:t>评论的应该有价值</a:t>
                      </a:r>
                      <a:endParaRPr lang="zh-CN" altLang="en-US" dirty="0"/>
                    </a:p>
                  </a:txBody>
                  <a:tcPr/>
                </a:tc>
                <a:tc>
                  <a:txBody>
                    <a:bodyPr/>
                    <a:lstStyle/>
                    <a:p>
                      <a:r>
                        <a:rPr lang="zh-CN" altLang="zh-CN" sz="1350" kern="1200" dirty="0">
                          <a:solidFill>
                            <a:schemeClr val="dk1"/>
                          </a:solidFill>
                          <a:effectLst/>
                          <a:latin typeface="+mn-lt"/>
                          <a:ea typeface="+mn-ea"/>
                          <a:cs typeface="+mn-cs"/>
                        </a:rPr>
                        <a:t>设置点赞功能，点赞数高的放在前面优先看</a:t>
                      </a:r>
                      <a:endParaRPr lang="zh-CN" altLang="en-US" dirty="0"/>
                    </a:p>
                  </a:txBody>
                  <a:tcPr/>
                </a:tc>
                <a:extLst>
                  <a:ext uri="{0D108BD9-81ED-4DB2-BD59-A6C34878D82A}">
                    <a16:rowId xmlns:a16="http://schemas.microsoft.com/office/drawing/2014/main" xmlns="" val="10005"/>
                  </a:ext>
                </a:extLst>
              </a:tr>
              <a:tr h="370840">
                <a:tc>
                  <a:txBody>
                    <a:bodyPr/>
                    <a:lstStyle/>
                    <a:p>
                      <a:r>
                        <a:rPr lang="zh-CN" altLang="en-US" dirty="0" smtClean="0"/>
                        <a:t>陆同学（女）</a:t>
                      </a:r>
                      <a:endParaRPr lang="zh-CN" altLang="en-US" dirty="0"/>
                    </a:p>
                  </a:txBody>
                  <a:tcPr/>
                </a:tc>
                <a:tc>
                  <a:txBody>
                    <a:bodyPr/>
                    <a:lstStyle/>
                    <a:p>
                      <a:r>
                        <a:rPr lang="zh-CN" altLang="en-US" dirty="0" smtClean="0"/>
                        <a:t>如果没有想看的书要有提建议功能</a:t>
                      </a:r>
                      <a:endParaRPr lang="zh-CN" altLang="en-US" dirty="0"/>
                    </a:p>
                  </a:txBody>
                  <a:tcPr/>
                </a:tc>
                <a:tc>
                  <a:txBody>
                    <a:bodyPr/>
                    <a:lstStyle/>
                    <a:p>
                      <a:r>
                        <a:rPr lang="zh-CN" altLang="en-US" dirty="0" smtClean="0"/>
                        <a:t>设置用户反馈功能</a:t>
                      </a:r>
                      <a:endParaRPr lang="zh-CN" altLang="en-US" dirty="0"/>
                    </a:p>
                  </a:txBody>
                  <a:tcPr/>
                </a:tc>
              </a:tr>
            </a:tbl>
          </a:graphicData>
        </a:graphic>
      </p:graphicFrame>
    </p:spTree>
    <p:extLst>
      <p:ext uri="{BB962C8B-B14F-4D97-AF65-F5344CB8AC3E}">
        <p14:creationId xmlns:p14="http://schemas.microsoft.com/office/powerpoint/2010/main" val="3844790814"/>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circle(in)">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779542" y="1026499"/>
            <a:ext cx="4002346" cy="3310499"/>
            <a:chOff x="555625" y="293801"/>
            <a:chExt cx="7936025" cy="6564199"/>
          </a:xfrm>
          <a:noFill/>
        </p:grpSpPr>
        <p:sp>
          <p:nvSpPr>
            <p:cNvPr id="61" name="Freeform 36"/>
            <p:cNvSpPr>
              <a:spLocks/>
            </p:cNvSpPr>
            <p:nvPr/>
          </p:nvSpPr>
          <p:spPr bwMode="auto">
            <a:xfrm>
              <a:off x="6807200" y="2041525"/>
              <a:ext cx="933450" cy="879475"/>
            </a:xfrm>
            <a:custGeom>
              <a:avLst/>
              <a:gdLst>
                <a:gd name="T0" fmla="*/ 234 w 588"/>
                <a:gd name="T1" fmla="*/ 550 h 554"/>
                <a:gd name="T2" fmla="*/ 248 w 588"/>
                <a:gd name="T3" fmla="*/ 530 h 554"/>
                <a:gd name="T4" fmla="*/ 264 w 588"/>
                <a:gd name="T5" fmla="*/ 516 h 554"/>
                <a:gd name="T6" fmla="*/ 274 w 588"/>
                <a:gd name="T7" fmla="*/ 480 h 554"/>
                <a:gd name="T8" fmla="*/ 252 w 588"/>
                <a:gd name="T9" fmla="*/ 468 h 554"/>
                <a:gd name="T10" fmla="*/ 252 w 588"/>
                <a:gd name="T11" fmla="*/ 438 h 554"/>
                <a:gd name="T12" fmla="*/ 280 w 588"/>
                <a:gd name="T13" fmla="*/ 404 h 554"/>
                <a:gd name="T14" fmla="*/ 288 w 588"/>
                <a:gd name="T15" fmla="*/ 388 h 554"/>
                <a:gd name="T16" fmla="*/ 290 w 588"/>
                <a:gd name="T17" fmla="*/ 342 h 554"/>
                <a:gd name="T18" fmla="*/ 252 w 588"/>
                <a:gd name="T19" fmla="*/ 300 h 554"/>
                <a:gd name="T20" fmla="*/ 200 w 588"/>
                <a:gd name="T21" fmla="*/ 304 h 554"/>
                <a:gd name="T22" fmla="*/ 174 w 588"/>
                <a:gd name="T23" fmla="*/ 330 h 554"/>
                <a:gd name="T24" fmla="*/ 130 w 588"/>
                <a:gd name="T25" fmla="*/ 390 h 554"/>
                <a:gd name="T26" fmla="*/ 110 w 588"/>
                <a:gd name="T27" fmla="*/ 416 h 554"/>
                <a:gd name="T28" fmla="*/ 36 w 588"/>
                <a:gd name="T29" fmla="*/ 364 h 554"/>
                <a:gd name="T30" fmla="*/ 12 w 588"/>
                <a:gd name="T31" fmla="*/ 358 h 554"/>
                <a:gd name="T32" fmla="*/ 0 w 588"/>
                <a:gd name="T33" fmla="*/ 348 h 554"/>
                <a:gd name="T34" fmla="*/ 4 w 588"/>
                <a:gd name="T35" fmla="*/ 324 h 554"/>
                <a:gd name="T36" fmla="*/ 18 w 588"/>
                <a:gd name="T37" fmla="*/ 320 h 554"/>
                <a:gd name="T38" fmla="*/ 40 w 588"/>
                <a:gd name="T39" fmla="*/ 292 h 554"/>
                <a:gd name="T40" fmla="*/ 34 w 588"/>
                <a:gd name="T41" fmla="*/ 238 h 554"/>
                <a:gd name="T42" fmla="*/ 28 w 588"/>
                <a:gd name="T43" fmla="*/ 228 h 554"/>
                <a:gd name="T44" fmla="*/ 20 w 588"/>
                <a:gd name="T45" fmla="*/ 186 h 554"/>
                <a:gd name="T46" fmla="*/ 26 w 588"/>
                <a:gd name="T47" fmla="*/ 172 h 554"/>
                <a:gd name="T48" fmla="*/ 44 w 588"/>
                <a:gd name="T49" fmla="*/ 190 h 554"/>
                <a:gd name="T50" fmla="*/ 58 w 588"/>
                <a:gd name="T51" fmla="*/ 210 h 554"/>
                <a:gd name="T52" fmla="*/ 80 w 588"/>
                <a:gd name="T53" fmla="*/ 224 h 554"/>
                <a:gd name="T54" fmla="*/ 100 w 588"/>
                <a:gd name="T55" fmla="*/ 222 h 554"/>
                <a:gd name="T56" fmla="*/ 142 w 588"/>
                <a:gd name="T57" fmla="*/ 186 h 554"/>
                <a:gd name="T58" fmla="*/ 216 w 588"/>
                <a:gd name="T59" fmla="*/ 128 h 554"/>
                <a:gd name="T60" fmla="*/ 232 w 588"/>
                <a:gd name="T61" fmla="*/ 104 h 554"/>
                <a:gd name="T62" fmla="*/ 262 w 588"/>
                <a:gd name="T63" fmla="*/ 76 h 554"/>
                <a:gd name="T64" fmla="*/ 292 w 588"/>
                <a:gd name="T65" fmla="*/ 74 h 554"/>
                <a:gd name="T66" fmla="*/ 312 w 588"/>
                <a:gd name="T67" fmla="*/ 84 h 554"/>
                <a:gd name="T68" fmla="*/ 348 w 588"/>
                <a:gd name="T69" fmla="*/ 66 h 554"/>
                <a:gd name="T70" fmla="*/ 348 w 588"/>
                <a:gd name="T71" fmla="*/ 16 h 554"/>
                <a:gd name="T72" fmla="*/ 362 w 588"/>
                <a:gd name="T73" fmla="*/ 2 h 554"/>
                <a:gd name="T74" fmla="*/ 396 w 588"/>
                <a:gd name="T75" fmla="*/ 32 h 554"/>
                <a:gd name="T76" fmla="*/ 418 w 588"/>
                <a:gd name="T77" fmla="*/ 46 h 554"/>
                <a:gd name="T78" fmla="*/ 436 w 588"/>
                <a:gd name="T79" fmla="*/ 44 h 554"/>
                <a:gd name="T80" fmla="*/ 440 w 588"/>
                <a:gd name="T81" fmla="*/ 28 h 554"/>
                <a:gd name="T82" fmla="*/ 458 w 588"/>
                <a:gd name="T83" fmla="*/ 24 h 554"/>
                <a:gd name="T84" fmla="*/ 460 w 588"/>
                <a:gd name="T85" fmla="*/ 62 h 554"/>
                <a:gd name="T86" fmla="*/ 498 w 588"/>
                <a:gd name="T87" fmla="*/ 110 h 554"/>
                <a:gd name="T88" fmla="*/ 516 w 588"/>
                <a:gd name="T89" fmla="*/ 178 h 554"/>
                <a:gd name="T90" fmla="*/ 530 w 588"/>
                <a:gd name="T91" fmla="*/ 196 h 554"/>
                <a:gd name="T92" fmla="*/ 588 w 588"/>
                <a:gd name="T93" fmla="*/ 236 h 554"/>
                <a:gd name="T94" fmla="*/ 580 w 588"/>
                <a:gd name="T95" fmla="*/ 250 h 554"/>
                <a:gd name="T96" fmla="*/ 520 w 588"/>
                <a:gd name="T97" fmla="*/ 292 h 554"/>
                <a:gd name="T98" fmla="*/ 502 w 588"/>
                <a:gd name="T99" fmla="*/ 310 h 554"/>
                <a:gd name="T100" fmla="*/ 472 w 588"/>
                <a:gd name="T101" fmla="*/ 346 h 554"/>
                <a:gd name="T102" fmla="*/ 466 w 588"/>
                <a:gd name="T103" fmla="*/ 374 h 554"/>
                <a:gd name="T104" fmla="*/ 448 w 588"/>
                <a:gd name="T105" fmla="*/ 390 h 554"/>
                <a:gd name="T106" fmla="*/ 412 w 588"/>
                <a:gd name="T107" fmla="*/ 402 h 554"/>
                <a:gd name="T108" fmla="*/ 362 w 588"/>
                <a:gd name="T109" fmla="*/ 424 h 554"/>
                <a:gd name="T110" fmla="*/ 322 w 588"/>
                <a:gd name="T111" fmla="*/ 460 h 554"/>
                <a:gd name="T112" fmla="*/ 304 w 588"/>
                <a:gd name="T113" fmla="*/ 494 h 554"/>
                <a:gd name="T114" fmla="*/ 290 w 588"/>
                <a:gd name="T115" fmla="*/ 542 h 554"/>
                <a:gd name="T116" fmla="*/ 236 w 588"/>
                <a:gd name="T117" fmla="*/ 554 h 55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588" h="554">
                  <a:moveTo>
                    <a:pt x="236" y="554"/>
                  </a:moveTo>
                  <a:lnTo>
                    <a:pt x="236" y="554"/>
                  </a:lnTo>
                  <a:lnTo>
                    <a:pt x="234" y="550"/>
                  </a:lnTo>
                  <a:lnTo>
                    <a:pt x="240" y="536"/>
                  </a:lnTo>
                  <a:lnTo>
                    <a:pt x="248" y="530"/>
                  </a:lnTo>
                  <a:lnTo>
                    <a:pt x="254" y="524"/>
                  </a:lnTo>
                  <a:lnTo>
                    <a:pt x="264" y="516"/>
                  </a:lnTo>
                  <a:lnTo>
                    <a:pt x="274" y="496"/>
                  </a:lnTo>
                  <a:lnTo>
                    <a:pt x="274" y="480"/>
                  </a:lnTo>
                  <a:lnTo>
                    <a:pt x="252" y="468"/>
                  </a:lnTo>
                  <a:lnTo>
                    <a:pt x="250" y="456"/>
                  </a:lnTo>
                  <a:lnTo>
                    <a:pt x="250" y="446"/>
                  </a:lnTo>
                  <a:lnTo>
                    <a:pt x="252" y="438"/>
                  </a:lnTo>
                  <a:lnTo>
                    <a:pt x="256" y="430"/>
                  </a:lnTo>
                  <a:lnTo>
                    <a:pt x="266" y="416"/>
                  </a:lnTo>
                  <a:lnTo>
                    <a:pt x="280" y="404"/>
                  </a:lnTo>
                  <a:lnTo>
                    <a:pt x="284" y="396"/>
                  </a:lnTo>
                  <a:lnTo>
                    <a:pt x="288" y="388"/>
                  </a:lnTo>
                  <a:lnTo>
                    <a:pt x="290" y="370"/>
                  </a:lnTo>
                  <a:lnTo>
                    <a:pt x="290" y="356"/>
                  </a:lnTo>
                  <a:lnTo>
                    <a:pt x="290" y="342"/>
                  </a:lnTo>
                  <a:lnTo>
                    <a:pt x="252" y="300"/>
                  </a:lnTo>
                  <a:lnTo>
                    <a:pt x="234" y="298"/>
                  </a:lnTo>
                  <a:lnTo>
                    <a:pt x="200" y="304"/>
                  </a:lnTo>
                  <a:lnTo>
                    <a:pt x="186" y="316"/>
                  </a:lnTo>
                  <a:lnTo>
                    <a:pt x="174" y="330"/>
                  </a:lnTo>
                  <a:lnTo>
                    <a:pt x="148" y="360"/>
                  </a:lnTo>
                  <a:lnTo>
                    <a:pt x="130" y="390"/>
                  </a:lnTo>
                  <a:lnTo>
                    <a:pt x="120" y="404"/>
                  </a:lnTo>
                  <a:lnTo>
                    <a:pt x="110" y="416"/>
                  </a:lnTo>
                  <a:lnTo>
                    <a:pt x="70" y="390"/>
                  </a:lnTo>
                  <a:lnTo>
                    <a:pt x="52" y="376"/>
                  </a:lnTo>
                  <a:lnTo>
                    <a:pt x="36" y="364"/>
                  </a:lnTo>
                  <a:lnTo>
                    <a:pt x="22" y="362"/>
                  </a:lnTo>
                  <a:lnTo>
                    <a:pt x="12" y="358"/>
                  </a:lnTo>
                  <a:lnTo>
                    <a:pt x="6" y="352"/>
                  </a:lnTo>
                  <a:lnTo>
                    <a:pt x="0" y="348"/>
                  </a:lnTo>
                  <a:lnTo>
                    <a:pt x="0" y="334"/>
                  </a:lnTo>
                  <a:lnTo>
                    <a:pt x="2" y="326"/>
                  </a:lnTo>
                  <a:lnTo>
                    <a:pt x="4" y="324"/>
                  </a:lnTo>
                  <a:lnTo>
                    <a:pt x="6" y="322"/>
                  </a:lnTo>
                  <a:lnTo>
                    <a:pt x="18" y="320"/>
                  </a:lnTo>
                  <a:lnTo>
                    <a:pt x="28" y="306"/>
                  </a:lnTo>
                  <a:lnTo>
                    <a:pt x="40" y="292"/>
                  </a:lnTo>
                  <a:lnTo>
                    <a:pt x="38" y="240"/>
                  </a:lnTo>
                  <a:lnTo>
                    <a:pt x="34" y="238"/>
                  </a:lnTo>
                  <a:lnTo>
                    <a:pt x="28" y="228"/>
                  </a:lnTo>
                  <a:lnTo>
                    <a:pt x="20" y="206"/>
                  </a:lnTo>
                  <a:lnTo>
                    <a:pt x="20" y="186"/>
                  </a:lnTo>
                  <a:lnTo>
                    <a:pt x="22" y="178"/>
                  </a:lnTo>
                  <a:lnTo>
                    <a:pt x="26" y="172"/>
                  </a:lnTo>
                  <a:lnTo>
                    <a:pt x="34" y="176"/>
                  </a:lnTo>
                  <a:lnTo>
                    <a:pt x="40" y="180"/>
                  </a:lnTo>
                  <a:lnTo>
                    <a:pt x="44" y="190"/>
                  </a:lnTo>
                  <a:lnTo>
                    <a:pt x="48" y="202"/>
                  </a:lnTo>
                  <a:lnTo>
                    <a:pt x="58" y="210"/>
                  </a:lnTo>
                  <a:lnTo>
                    <a:pt x="68" y="218"/>
                  </a:lnTo>
                  <a:lnTo>
                    <a:pt x="74" y="222"/>
                  </a:lnTo>
                  <a:lnTo>
                    <a:pt x="80" y="224"/>
                  </a:lnTo>
                  <a:lnTo>
                    <a:pt x="88" y="224"/>
                  </a:lnTo>
                  <a:lnTo>
                    <a:pt x="100" y="222"/>
                  </a:lnTo>
                  <a:lnTo>
                    <a:pt x="118" y="204"/>
                  </a:lnTo>
                  <a:lnTo>
                    <a:pt x="142" y="186"/>
                  </a:lnTo>
                  <a:lnTo>
                    <a:pt x="168" y="166"/>
                  </a:lnTo>
                  <a:lnTo>
                    <a:pt x="192" y="146"/>
                  </a:lnTo>
                  <a:lnTo>
                    <a:pt x="216" y="128"/>
                  </a:lnTo>
                  <a:lnTo>
                    <a:pt x="226" y="116"/>
                  </a:lnTo>
                  <a:lnTo>
                    <a:pt x="232" y="104"/>
                  </a:lnTo>
                  <a:lnTo>
                    <a:pt x="244" y="82"/>
                  </a:lnTo>
                  <a:lnTo>
                    <a:pt x="262" y="76"/>
                  </a:lnTo>
                  <a:lnTo>
                    <a:pt x="278" y="72"/>
                  </a:lnTo>
                  <a:lnTo>
                    <a:pt x="284" y="72"/>
                  </a:lnTo>
                  <a:lnTo>
                    <a:pt x="292" y="74"/>
                  </a:lnTo>
                  <a:lnTo>
                    <a:pt x="302" y="78"/>
                  </a:lnTo>
                  <a:lnTo>
                    <a:pt x="312" y="84"/>
                  </a:lnTo>
                  <a:lnTo>
                    <a:pt x="332" y="84"/>
                  </a:lnTo>
                  <a:lnTo>
                    <a:pt x="348" y="66"/>
                  </a:lnTo>
                  <a:lnTo>
                    <a:pt x="348" y="16"/>
                  </a:lnTo>
                  <a:lnTo>
                    <a:pt x="354" y="0"/>
                  </a:lnTo>
                  <a:lnTo>
                    <a:pt x="362" y="2"/>
                  </a:lnTo>
                  <a:lnTo>
                    <a:pt x="374" y="8"/>
                  </a:lnTo>
                  <a:lnTo>
                    <a:pt x="384" y="18"/>
                  </a:lnTo>
                  <a:lnTo>
                    <a:pt x="396" y="32"/>
                  </a:lnTo>
                  <a:lnTo>
                    <a:pt x="408" y="42"/>
                  </a:lnTo>
                  <a:lnTo>
                    <a:pt x="418" y="46"/>
                  </a:lnTo>
                  <a:lnTo>
                    <a:pt x="432" y="48"/>
                  </a:lnTo>
                  <a:lnTo>
                    <a:pt x="436" y="44"/>
                  </a:lnTo>
                  <a:lnTo>
                    <a:pt x="438" y="36"/>
                  </a:lnTo>
                  <a:lnTo>
                    <a:pt x="440" y="28"/>
                  </a:lnTo>
                  <a:lnTo>
                    <a:pt x="450" y="16"/>
                  </a:lnTo>
                  <a:lnTo>
                    <a:pt x="458" y="24"/>
                  </a:lnTo>
                  <a:lnTo>
                    <a:pt x="460" y="62"/>
                  </a:lnTo>
                  <a:lnTo>
                    <a:pt x="472" y="76"/>
                  </a:lnTo>
                  <a:lnTo>
                    <a:pt x="484" y="92"/>
                  </a:lnTo>
                  <a:lnTo>
                    <a:pt x="498" y="110"/>
                  </a:lnTo>
                  <a:lnTo>
                    <a:pt x="516" y="128"/>
                  </a:lnTo>
                  <a:lnTo>
                    <a:pt x="516" y="178"/>
                  </a:lnTo>
                  <a:lnTo>
                    <a:pt x="530" y="196"/>
                  </a:lnTo>
                  <a:lnTo>
                    <a:pt x="564" y="220"/>
                  </a:lnTo>
                  <a:lnTo>
                    <a:pt x="588" y="236"/>
                  </a:lnTo>
                  <a:lnTo>
                    <a:pt x="586" y="242"/>
                  </a:lnTo>
                  <a:lnTo>
                    <a:pt x="580" y="250"/>
                  </a:lnTo>
                  <a:lnTo>
                    <a:pt x="558" y="266"/>
                  </a:lnTo>
                  <a:lnTo>
                    <a:pt x="534" y="282"/>
                  </a:lnTo>
                  <a:lnTo>
                    <a:pt x="520" y="292"/>
                  </a:lnTo>
                  <a:lnTo>
                    <a:pt x="502" y="310"/>
                  </a:lnTo>
                  <a:lnTo>
                    <a:pt x="486" y="328"/>
                  </a:lnTo>
                  <a:lnTo>
                    <a:pt x="472" y="346"/>
                  </a:lnTo>
                  <a:lnTo>
                    <a:pt x="470" y="354"/>
                  </a:lnTo>
                  <a:lnTo>
                    <a:pt x="468" y="364"/>
                  </a:lnTo>
                  <a:lnTo>
                    <a:pt x="466" y="374"/>
                  </a:lnTo>
                  <a:lnTo>
                    <a:pt x="462" y="384"/>
                  </a:lnTo>
                  <a:lnTo>
                    <a:pt x="448" y="390"/>
                  </a:lnTo>
                  <a:lnTo>
                    <a:pt x="432" y="398"/>
                  </a:lnTo>
                  <a:lnTo>
                    <a:pt x="412" y="402"/>
                  </a:lnTo>
                  <a:lnTo>
                    <a:pt x="394" y="408"/>
                  </a:lnTo>
                  <a:lnTo>
                    <a:pt x="378" y="416"/>
                  </a:lnTo>
                  <a:lnTo>
                    <a:pt x="362" y="424"/>
                  </a:lnTo>
                  <a:lnTo>
                    <a:pt x="348" y="434"/>
                  </a:lnTo>
                  <a:lnTo>
                    <a:pt x="336" y="446"/>
                  </a:lnTo>
                  <a:lnTo>
                    <a:pt x="322" y="460"/>
                  </a:lnTo>
                  <a:lnTo>
                    <a:pt x="310" y="476"/>
                  </a:lnTo>
                  <a:lnTo>
                    <a:pt x="304" y="494"/>
                  </a:lnTo>
                  <a:lnTo>
                    <a:pt x="296" y="518"/>
                  </a:lnTo>
                  <a:lnTo>
                    <a:pt x="290" y="542"/>
                  </a:lnTo>
                  <a:lnTo>
                    <a:pt x="260" y="550"/>
                  </a:lnTo>
                  <a:lnTo>
                    <a:pt x="236" y="554"/>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2" name="Freeform 7"/>
            <p:cNvSpPr>
              <a:spLocks/>
            </p:cNvSpPr>
            <p:nvPr/>
          </p:nvSpPr>
          <p:spPr bwMode="auto">
            <a:xfrm>
              <a:off x="5489575" y="6505575"/>
              <a:ext cx="422275" cy="352425"/>
            </a:xfrm>
            <a:custGeom>
              <a:avLst/>
              <a:gdLst>
                <a:gd name="T0" fmla="*/ 88 w 266"/>
                <a:gd name="T1" fmla="*/ 222 h 222"/>
                <a:gd name="T2" fmla="*/ 88 w 266"/>
                <a:gd name="T3" fmla="*/ 222 h 222"/>
                <a:gd name="T4" fmla="*/ 62 w 266"/>
                <a:gd name="T5" fmla="*/ 212 h 222"/>
                <a:gd name="T6" fmla="*/ 40 w 266"/>
                <a:gd name="T7" fmla="*/ 206 h 222"/>
                <a:gd name="T8" fmla="*/ 20 w 266"/>
                <a:gd name="T9" fmla="*/ 196 h 222"/>
                <a:gd name="T10" fmla="*/ 12 w 266"/>
                <a:gd name="T11" fmla="*/ 190 h 222"/>
                <a:gd name="T12" fmla="*/ 6 w 266"/>
                <a:gd name="T13" fmla="*/ 184 h 222"/>
                <a:gd name="T14" fmla="*/ 6 w 266"/>
                <a:gd name="T15" fmla="*/ 184 h 222"/>
                <a:gd name="T16" fmla="*/ 2 w 266"/>
                <a:gd name="T17" fmla="*/ 160 h 222"/>
                <a:gd name="T18" fmla="*/ 0 w 266"/>
                <a:gd name="T19" fmla="*/ 132 h 222"/>
                <a:gd name="T20" fmla="*/ 2 w 266"/>
                <a:gd name="T21" fmla="*/ 108 h 222"/>
                <a:gd name="T22" fmla="*/ 4 w 266"/>
                <a:gd name="T23" fmla="*/ 98 h 222"/>
                <a:gd name="T24" fmla="*/ 8 w 266"/>
                <a:gd name="T25" fmla="*/ 88 h 222"/>
                <a:gd name="T26" fmla="*/ 8 w 266"/>
                <a:gd name="T27" fmla="*/ 88 h 222"/>
                <a:gd name="T28" fmla="*/ 26 w 266"/>
                <a:gd name="T29" fmla="*/ 82 h 222"/>
                <a:gd name="T30" fmla="*/ 36 w 266"/>
                <a:gd name="T31" fmla="*/ 78 h 222"/>
                <a:gd name="T32" fmla="*/ 44 w 266"/>
                <a:gd name="T33" fmla="*/ 74 h 222"/>
                <a:gd name="T34" fmla="*/ 44 w 266"/>
                <a:gd name="T35" fmla="*/ 74 h 222"/>
                <a:gd name="T36" fmla="*/ 46 w 266"/>
                <a:gd name="T37" fmla="*/ 36 h 222"/>
                <a:gd name="T38" fmla="*/ 46 w 266"/>
                <a:gd name="T39" fmla="*/ 36 h 222"/>
                <a:gd name="T40" fmla="*/ 52 w 266"/>
                <a:gd name="T41" fmla="*/ 32 h 222"/>
                <a:gd name="T42" fmla="*/ 56 w 266"/>
                <a:gd name="T43" fmla="*/ 30 h 222"/>
                <a:gd name="T44" fmla="*/ 66 w 266"/>
                <a:gd name="T45" fmla="*/ 32 h 222"/>
                <a:gd name="T46" fmla="*/ 76 w 266"/>
                <a:gd name="T47" fmla="*/ 34 h 222"/>
                <a:gd name="T48" fmla="*/ 84 w 266"/>
                <a:gd name="T49" fmla="*/ 34 h 222"/>
                <a:gd name="T50" fmla="*/ 90 w 266"/>
                <a:gd name="T51" fmla="*/ 34 h 222"/>
                <a:gd name="T52" fmla="*/ 90 w 266"/>
                <a:gd name="T53" fmla="*/ 34 h 222"/>
                <a:gd name="T54" fmla="*/ 142 w 266"/>
                <a:gd name="T55" fmla="*/ 6 h 222"/>
                <a:gd name="T56" fmla="*/ 142 w 266"/>
                <a:gd name="T57" fmla="*/ 6 h 222"/>
                <a:gd name="T58" fmla="*/ 234 w 266"/>
                <a:gd name="T59" fmla="*/ 0 h 222"/>
                <a:gd name="T60" fmla="*/ 234 w 266"/>
                <a:gd name="T61" fmla="*/ 0 h 222"/>
                <a:gd name="T62" fmla="*/ 242 w 266"/>
                <a:gd name="T63" fmla="*/ 4 h 222"/>
                <a:gd name="T64" fmla="*/ 250 w 266"/>
                <a:gd name="T65" fmla="*/ 10 h 222"/>
                <a:gd name="T66" fmla="*/ 258 w 266"/>
                <a:gd name="T67" fmla="*/ 20 h 222"/>
                <a:gd name="T68" fmla="*/ 266 w 266"/>
                <a:gd name="T69" fmla="*/ 32 h 222"/>
                <a:gd name="T70" fmla="*/ 266 w 266"/>
                <a:gd name="T71" fmla="*/ 32 h 222"/>
                <a:gd name="T72" fmla="*/ 266 w 266"/>
                <a:gd name="T73" fmla="*/ 52 h 222"/>
                <a:gd name="T74" fmla="*/ 266 w 266"/>
                <a:gd name="T75" fmla="*/ 52 h 222"/>
                <a:gd name="T76" fmla="*/ 262 w 266"/>
                <a:gd name="T77" fmla="*/ 60 h 222"/>
                <a:gd name="T78" fmla="*/ 258 w 266"/>
                <a:gd name="T79" fmla="*/ 68 h 222"/>
                <a:gd name="T80" fmla="*/ 258 w 266"/>
                <a:gd name="T81" fmla="*/ 68 h 222"/>
                <a:gd name="T82" fmla="*/ 236 w 266"/>
                <a:gd name="T83" fmla="*/ 100 h 222"/>
                <a:gd name="T84" fmla="*/ 226 w 266"/>
                <a:gd name="T85" fmla="*/ 116 h 222"/>
                <a:gd name="T86" fmla="*/ 218 w 266"/>
                <a:gd name="T87" fmla="*/ 134 h 222"/>
                <a:gd name="T88" fmla="*/ 218 w 266"/>
                <a:gd name="T89" fmla="*/ 134 h 222"/>
                <a:gd name="T90" fmla="*/ 212 w 266"/>
                <a:gd name="T91" fmla="*/ 148 h 222"/>
                <a:gd name="T92" fmla="*/ 208 w 266"/>
                <a:gd name="T93" fmla="*/ 158 h 222"/>
                <a:gd name="T94" fmla="*/ 202 w 266"/>
                <a:gd name="T95" fmla="*/ 166 h 222"/>
                <a:gd name="T96" fmla="*/ 202 w 266"/>
                <a:gd name="T97" fmla="*/ 166 h 222"/>
                <a:gd name="T98" fmla="*/ 178 w 266"/>
                <a:gd name="T99" fmla="*/ 178 h 222"/>
                <a:gd name="T100" fmla="*/ 156 w 266"/>
                <a:gd name="T101" fmla="*/ 192 h 222"/>
                <a:gd name="T102" fmla="*/ 116 w 266"/>
                <a:gd name="T103" fmla="*/ 218 h 222"/>
                <a:gd name="T104" fmla="*/ 116 w 266"/>
                <a:gd name="T105" fmla="*/ 218 h 222"/>
                <a:gd name="T106" fmla="*/ 88 w 266"/>
                <a:gd name="T107" fmla="*/ 222 h 222"/>
                <a:gd name="T108" fmla="*/ 88 w 266"/>
                <a:gd name="T109" fmla="*/ 222 h 22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66" h="222">
                  <a:moveTo>
                    <a:pt x="88" y="222"/>
                  </a:moveTo>
                  <a:lnTo>
                    <a:pt x="88" y="222"/>
                  </a:lnTo>
                  <a:lnTo>
                    <a:pt x="62" y="212"/>
                  </a:lnTo>
                  <a:lnTo>
                    <a:pt x="40" y="206"/>
                  </a:lnTo>
                  <a:lnTo>
                    <a:pt x="20" y="196"/>
                  </a:lnTo>
                  <a:lnTo>
                    <a:pt x="12" y="190"/>
                  </a:lnTo>
                  <a:lnTo>
                    <a:pt x="6" y="184"/>
                  </a:lnTo>
                  <a:lnTo>
                    <a:pt x="2" y="160"/>
                  </a:lnTo>
                  <a:lnTo>
                    <a:pt x="0" y="132"/>
                  </a:lnTo>
                  <a:lnTo>
                    <a:pt x="2" y="108"/>
                  </a:lnTo>
                  <a:lnTo>
                    <a:pt x="4" y="98"/>
                  </a:lnTo>
                  <a:lnTo>
                    <a:pt x="8" y="88"/>
                  </a:lnTo>
                  <a:lnTo>
                    <a:pt x="26" y="82"/>
                  </a:lnTo>
                  <a:lnTo>
                    <a:pt x="36" y="78"/>
                  </a:lnTo>
                  <a:lnTo>
                    <a:pt x="44" y="74"/>
                  </a:lnTo>
                  <a:lnTo>
                    <a:pt x="46" y="36"/>
                  </a:lnTo>
                  <a:lnTo>
                    <a:pt x="52" y="32"/>
                  </a:lnTo>
                  <a:lnTo>
                    <a:pt x="56" y="30"/>
                  </a:lnTo>
                  <a:lnTo>
                    <a:pt x="66" y="32"/>
                  </a:lnTo>
                  <a:lnTo>
                    <a:pt x="76" y="34"/>
                  </a:lnTo>
                  <a:lnTo>
                    <a:pt x="84" y="34"/>
                  </a:lnTo>
                  <a:lnTo>
                    <a:pt x="90" y="34"/>
                  </a:lnTo>
                  <a:lnTo>
                    <a:pt x="142" y="6"/>
                  </a:lnTo>
                  <a:lnTo>
                    <a:pt x="234" y="0"/>
                  </a:lnTo>
                  <a:lnTo>
                    <a:pt x="242" y="4"/>
                  </a:lnTo>
                  <a:lnTo>
                    <a:pt x="250" y="10"/>
                  </a:lnTo>
                  <a:lnTo>
                    <a:pt x="258" y="20"/>
                  </a:lnTo>
                  <a:lnTo>
                    <a:pt x="266" y="32"/>
                  </a:lnTo>
                  <a:lnTo>
                    <a:pt x="266" y="52"/>
                  </a:lnTo>
                  <a:lnTo>
                    <a:pt x="262" y="60"/>
                  </a:lnTo>
                  <a:lnTo>
                    <a:pt x="258" y="68"/>
                  </a:lnTo>
                  <a:lnTo>
                    <a:pt x="236" y="100"/>
                  </a:lnTo>
                  <a:lnTo>
                    <a:pt x="226" y="116"/>
                  </a:lnTo>
                  <a:lnTo>
                    <a:pt x="218" y="134"/>
                  </a:lnTo>
                  <a:lnTo>
                    <a:pt x="212" y="148"/>
                  </a:lnTo>
                  <a:lnTo>
                    <a:pt x="208" y="158"/>
                  </a:lnTo>
                  <a:lnTo>
                    <a:pt x="202" y="166"/>
                  </a:lnTo>
                  <a:lnTo>
                    <a:pt x="178" y="178"/>
                  </a:lnTo>
                  <a:lnTo>
                    <a:pt x="156" y="192"/>
                  </a:lnTo>
                  <a:lnTo>
                    <a:pt x="116" y="218"/>
                  </a:lnTo>
                  <a:lnTo>
                    <a:pt x="88" y="22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3" name="Freeform 8"/>
            <p:cNvSpPr>
              <a:spLocks/>
            </p:cNvSpPr>
            <p:nvPr/>
          </p:nvSpPr>
          <p:spPr bwMode="auto">
            <a:xfrm>
              <a:off x="5506810" y="6535963"/>
              <a:ext cx="387350" cy="320675"/>
            </a:xfrm>
            <a:custGeom>
              <a:avLst/>
              <a:gdLst>
                <a:gd name="T0" fmla="*/ 82 w 244"/>
                <a:gd name="T1" fmla="*/ 202 h 202"/>
                <a:gd name="T2" fmla="*/ 82 w 244"/>
                <a:gd name="T3" fmla="*/ 202 h 202"/>
                <a:gd name="T4" fmla="*/ 22 w 244"/>
                <a:gd name="T5" fmla="*/ 182 h 202"/>
                <a:gd name="T6" fmla="*/ 22 w 244"/>
                <a:gd name="T7" fmla="*/ 182 h 202"/>
                <a:gd name="T8" fmla="*/ 12 w 244"/>
                <a:gd name="T9" fmla="*/ 174 h 202"/>
                <a:gd name="T10" fmla="*/ 6 w 244"/>
                <a:gd name="T11" fmla="*/ 166 h 202"/>
                <a:gd name="T12" fmla="*/ 0 w 244"/>
                <a:gd name="T13" fmla="*/ 158 h 202"/>
                <a:gd name="T14" fmla="*/ 0 w 244"/>
                <a:gd name="T15" fmla="*/ 150 h 202"/>
                <a:gd name="T16" fmla="*/ 0 w 244"/>
                <a:gd name="T17" fmla="*/ 132 h 202"/>
                <a:gd name="T18" fmla="*/ 0 w 244"/>
                <a:gd name="T19" fmla="*/ 114 h 202"/>
                <a:gd name="T20" fmla="*/ 0 w 244"/>
                <a:gd name="T21" fmla="*/ 114 h 202"/>
                <a:gd name="T22" fmla="*/ 2 w 244"/>
                <a:gd name="T23" fmla="*/ 94 h 202"/>
                <a:gd name="T24" fmla="*/ 4 w 244"/>
                <a:gd name="T25" fmla="*/ 90 h 202"/>
                <a:gd name="T26" fmla="*/ 6 w 244"/>
                <a:gd name="T27" fmla="*/ 86 h 202"/>
                <a:gd name="T28" fmla="*/ 8 w 244"/>
                <a:gd name="T29" fmla="*/ 84 h 202"/>
                <a:gd name="T30" fmla="*/ 14 w 244"/>
                <a:gd name="T31" fmla="*/ 82 h 202"/>
                <a:gd name="T32" fmla="*/ 30 w 244"/>
                <a:gd name="T33" fmla="*/ 78 h 202"/>
                <a:gd name="T34" fmla="*/ 30 w 244"/>
                <a:gd name="T35" fmla="*/ 78 h 202"/>
                <a:gd name="T36" fmla="*/ 42 w 244"/>
                <a:gd name="T37" fmla="*/ 68 h 202"/>
                <a:gd name="T38" fmla="*/ 42 w 244"/>
                <a:gd name="T39" fmla="*/ 68 h 202"/>
                <a:gd name="T40" fmla="*/ 44 w 244"/>
                <a:gd name="T41" fmla="*/ 32 h 202"/>
                <a:gd name="T42" fmla="*/ 44 w 244"/>
                <a:gd name="T43" fmla="*/ 32 h 202"/>
                <a:gd name="T44" fmla="*/ 48 w 244"/>
                <a:gd name="T45" fmla="*/ 30 h 202"/>
                <a:gd name="T46" fmla="*/ 48 w 244"/>
                <a:gd name="T47" fmla="*/ 30 h 202"/>
                <a:gd name="T48" fmla="*/ 64 w 244"/>
                <a:gd name="T49" fmla="*/ 34 h 202"/>
                <a:gd name="T50" fmla="*/ 74 w 244"/>
                <a:gd name="T51" fmla="*/ 34 h 202"/>
                <a:gd name="T52" fmla="*/ 84 w 244"/>
                <a:gd name="T53" fmla="*/ 34 h 202"/>
                <a:gd name="T54" fmla="*/ 84 w 244"/>
                <a:gd name="T55" fmla="*/ 34 h 202"/>
                <a:gd name="T56" fmla="*/ 134 w 244"/>
                <a:gd name="T57" fmla="*/ 6 h 202"/>
                <a:gd name="T58" fmla="*/ 134 w 244"/>
                <a:gd name="T59" fmla="*/ 6 h 202"/>
                <a:gd name="T60" fmla="*/ 218 w 244"/>
                <a:gd name="T61" fmla="*/ 0 h 202"/>
                <a:gd name="T62" fmla="*/ 218 w 244"/>
                <a:gd name="T63" fmla="*/ 0 h 202"/>
                <a:gd name="T64" fmla="*/ 224 w 244"/>
                <a:gd name="T65" fmla="*/ 4 h 202"/>
                <a:gd name="T66" fmla="*/ 234 w 244"/>
                <a:gd name="T67" fmla="*/ 12 h 202"/>
                <a:gd name="T68" fmla="*/ 238 w 244"/>
                <a:gd name="T69" fmla="*/ 16 h 202"/>
                <a:gd name="T70" fmla="*/ 240 w 244"/>
                <a:gd name="T71" fmla="*/ 22 h 202"/>
                <a:gd name="T72" fmla="*/ 244 w 244"/>
                <a:gd name="T73" fmla="*/ 28 h 202"/>
                <a:gd name="T74" fmla="*/ 244 w 244"/>
                <a:gd name="T75" fmla="*/ 36 h 202"/>
                <a:gd name="T76" fmla="*/ 244 w 244"/>
                <a:gd name="T77" fmla="*/ 36 h 202"/>
                <a:gd name="T78" fmla="*/ 232 w 244"/>
                <a:gd name="T79" fmla="*/ 56 h 202"/>
                <a:gd name="T80" fmla="*/ 224 w 244"/>
                <a:gd name="T81" fmla="*/ 66 h 202"/>
                <a:gd name="T82" fmla="*/ 216 w 244"/>
                <a:gd name="T83" fmla="*/ 74 h 202"/>
                <a:gd name="T84" fmla="*/ 216 w 244"/>
                <a:gd name="T85" fmla="*/ 74 h 202"/>
                <a:gd name="T86" fmla="*/ 210 w 244"/>
                <a:gd name="T87" fmla="*/ 90 h 202"/>
                <a:gd name="T88" fmla="*/ 202 w 244"/>
                <a:gd name="T89" fmla="*/ 106 h 202"/>
                <a:gd name="T90" fmla="*/ 194 w 244"/>
                <a:gd name="T91" fmla="*/ 122 h 202"/>
                <a:gd name="T92" fmla="*/ 188 w 244"/>
                <a:gd name="T93" fmla="*/ 142 h 202"/>
                <a:gd name="T94" fmla="*/ 188 w 244"/>
                <a:gd name="T95" fmla="*/ 142 h 202"/>
                <a:gd name="T96" fmla="*/ 98 w 244"/>
                <a:gd name="T97" fmla="*/ 198 h 202"/>
                <a:gd name="T98" fmla="*/ 98 w 244"/>
                <a:gd name="T99" fmla="*/ 198 h 202"/>
                <a:gd name="T100" fmla="*/ 90 w 244"/>
                <a:gd name="T101" fmla="*/ 200 h 202"/>
                <a:gd name="T102" fmla="*/ 82 w 244"/>
                <a:gd name="T103" fmla="*/ 202 h 202"/>
                <a:gd name="T104" fmla="*/ 82 w 244"/>
                <a:gd name="T105" fmla="*/ 202 h 20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44" h="202">
                  <a:moveTo>
                    <a:pt x="82" y="202"/>
                  </a:moveTo>
                  <a:lnTo>
                    <a:pt x="82" y="202"/>
                  </a:lnTo>
                  <a:lnTo>
                    <a:pt x="22" y="182"/>
                  </a:lnTo>
                  <a:lnTo>
                    <a:pt x="12" y="174"/>
                  </a:lnTo>
                  <a:lnTo>
                    <a:pt x="6" y="166"/>
                  </a:lnTo>
                  <a:lnTo>
                    <a:pt x="0" y="158"/>
                  </a:lnTo>
                  <a:lnTo>
                    <a:pt x="0" y="150"/>
                  </a:lnTo>
                  <a:lnTo>
                    <a:pt x="0" y="132"/>
                  </a:lnTo>
                  <a:lnTo>
                    <a:pt x="0" y="114"/>
                  </a:lnTo>
                  <a:lnTo>
                    <a:pt x="2" y="94"/>
                  </a:lnTo>
                  <a:lnTo>
                    <a:pt x="4" y="90"/>
                  </a:lnTo>
                  <a:lnTo>
                    <a:pt x="6" y="86"/>
                  </a:lnTo>
                  <a:lnTo>
                    <a:pt x="8" y="84"/>
                  </a:lnTo>
                  <a:lnTo>
                    <a:pt x="14" y="82"/>
                  </a:lnTo>
                  <a:lnTo>
                    <a:pt x="30" y="78"/>
                  </a:lnTo>
                  <a:lnTo>
                    <a:pt x="42" y="68"/>
                  </a:lnTo>
                  <a:lnTo>
                    <a:pt x="44" y="32"/>
                  </a:lnTo>
                  <a:lnTo>
                    <a:pt x="48" y="30"/>
                  </a:lnTo>
                  <a:lnTo>
                    <a:pt x="64" y="34"/>
                  </a:lnTo>
                  <a:lnTo>
                    <a:pt x="74" y="34"/>
                  </a:lnTo>
                  <a:lnTo>
                    <a:pt x="84" y="34"/>
                  </a:lnTo>
                  <a:lnTo>
                    <a:pt x="134" y="6"/>
                  </a:lnTo>
                  <a:lnTo>
                    <a:pt x="218" y="0"/>
                  </a:lnTo>
                  <a:lnTo>
                    <a:pt x="224" y="4"/>
                  </a:lnTo>
                  <a:lnTo>
                    <a:pt x="234" y="12"/>
                  </a:lnTo>
                  <a:lnTo>
                    <a:pt x="238" y="16"/>
                  </a:lnTo>
                  <a:lnTo>
                    <a:pt x="240" y="22"/>
                  </a:lnTo>
                  <a:lnTo>
                    <a:pt x="244" y="28"/>
                  </a:lnTo>
                  <a:lnTo>
                    <a:pt x="244" y="36"/>
                  </a:lnTo>
                  <a:lnTo>
                    <a:pt x="232" y="56"/>
                  </a:lnTo>
                  <a:lnTo>
                    <a:pt x="224" y="66"/>
                  </a:lnTo>
                  <a:lnTo>
                    <a:pt x="216" y="74"/>
                  </a:lnTo>
                  <a:lnTo>
                    <a:pt x="210" y="90"/>
                  </a:lnTo>
                  <a:lnTo>
                    <a:pt x="202" y="106"/>
                  </a:lnTo>
                  <a:lnTo>
                    <a:pt x="194" y="122"/>
                  </a:lnTo>
                  <a:lnTo>
                    <a:pt x="188" y="142"/>
                  </a:lnTo>
                  <a:lnTo>
                    <a:pt x="98" y="198"/>
                  </a:lnTo>
                  <a:lnTo>
                    <a:pt x="90" y="200"/>
                  </a:lnTo>
                  <a:lnTo>
                    <a:pt x="82" y="20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4" name="Freeform 10"/>
            <p:cNvSpPr>
              <a:spLocks/>
            </p:cNvSpPr>
            <p:nvPr/>
          </p:nvSpPr>
          <p:spPr bwMode="auto">
            <a:xfrm>
              <a:off x="5661025" y="5511800"/>
              <a:ext cx="1244600" cy="955675"/>
            </a:xfrm>
            <a:custGeom>
              <a:avLst/>
              <a:gdLst>
                <a:gd name="T0" fmla="*/ 40 w 784"/>
                <a:gd name="T1" fmla="*/ 590 h 602"/>
                <a:gd name="T2" fmla="*/ 0 w 784"/>
                <a:gd name="T3" fmla="*/ 520 h 602"/>
                <a:gd name="T4" fmla="*/ 8 w 784"/>
                <a:gd name="T5" fmla="*/ 486 h 602"/>
                <a:gd name="T6" fmla="*/ 26 w 784"/>
                <a:gd name="T7" fmla="*/ 440 h 602"/>
                <a:gd name="T8" fmla="*/ 66 w 784"/>
                <a:gd name="T9" fmla="*/ 396 h 602"/>
                <a:gd name="T10" fmla="*/ 124 w 784"/>
                <a:gd name="T11" fmla="*/ 342 h 602"/>
                <a:gd name="T12" fmla="*/ 184 w 784"/>
                <a:gd name="T13" fmla="*/ 276 h 602"/>
                <a:gd name="T14" fmla="*/ 214 w 784"/>
                <a:gd name="T15" fmla="*/ 230 h 602"/>
                <a:gd name="T16" fmla="*/ 218 w 784"/>
                <a:gd name="T17" fmla="*/ 196 h 602"/>
                <a:gd name="T18" fmla="*/ 248 w 784"/>
                <a:gd name="T19" fmla="*/ 164 h 602"/>
                <a:gd name="T20" fmla="*/ 254 w 784"/>
                <a:gd name="T21" fmla="*/ 96 h 602"/>
                <a:gd name="T22" fmla="*/ 264 w 784"/>
                <a:gd name="T23" fmla="*/ 60 h 602"/>
                <a:gd name="T24" fmla="*/ 298 w 784"/>
                <a:gd name="T25" fmla="*/ 36 h 602"/>
                <a:gd name="T26" fmla="*/ 352 w 784"/>
                <a:gd name="T27" fmla="*/ 68 h 602"/>
                <a:gd name="T28" fmla="*/ 360 w 784"/>
                <a:gd name="T29" fmla="*/ 32 h 602"/>
                <a:gd name="T30" fmla="*/ 346 w 784"/>
                <a:gd name="T31" fmla="*/ 8 h 602"/>
                <a:gd name="T32" fmla="*/ 454 w 784"/>
                <a:gd name="T33" fmla="*/ 10 h 602"/>
                <a:gd name="T34" fmla="*/ 506 w 784"/>
                <a:gd name="T35" fmla="*/ 0 h 602"/>
                <a:gd name="T36" fmla="*/ 518 w 784"/>
                <a:gd name="T37" fmla="*/ 20 h 602"/>
                <a:gd name="T38" fmla="*/ 478 w 784"/>
                <a:gd name="T39" fmla="*/ 82 h 602"/>
                <a:gd name="T40" fmla="*/ 500 w 784"/>
                <a:gd name="T41" fmla="*/ 96 h 602"/>
                <a:gd name="T42" fmla="*/ 580 w 784"/>
                <a:gd name="T43" fmla="*/ 72 h 602"/>
                <a:gd name="T44" fmla="*/ 612 w 784"/>
                <a:gd name="T45" fmla="*/ 84 h 602"/>
                <a:gd name="T46" fmla="*/ 668 w 784"/>
                <a:gd name="T47" fmla="*/ 58 h 602"/>
                <a:gd name="T48" fmla="*/ 710 w 784"/>
                <a:gd name="T49" fmla="*/ 56 h 602"/>
                <a:gd name="T50" fmla="*/ 784 w 784"/>
                <a:gd name="T51" fmla="*/ 152 h 602"/>
                <a:gd name="T52" fmla="*/ 752 w 784"/>
                <a:gd name="T53" fmla="*/ 174 h 602"/>
                <a:gd name="T54" fmla="*/ 728 w 784"/>
                <a:gd name="T55" fmla="*/ 196 h 602"/>
                <a:gd name="T56" fmla="*/ 728 w 784"/>
                <a:gd name="T57" fmla="*/ 224 h 602"/>
                <a:gd name="T58" fmla="*/ 704 w 784"/>
                <a:gd name="T59" fmla="*/ 242 h 602"/>
                <a:gd name="T60" fmla="*/ 634 w 784"/>
                <a:gd name="T61" fmla="*/ 282 h 602"/>
                <a:gd name="T62" fmla="*/ 606 w 784"/>
                <a:gd name="T63" fmla="*/ 296 h 602"/>
                <a:gd name="T64" fmla="*/ 582 w 784"/>
                <a:gd name="T65" fmla="*/ 288 h 602"/>
                <a:gd name="T66" fmla="*/ 556 w 784"/>
                <a:gd name="T67" fmla="*/ 304 h 602"/>
                <a:gd name="T68" fmla="*/ 544 w 784"/>
                <a:gd name="T69" fmla="*/ 292 h 602"/>
                <a:gd name="T70" fmla="*/ 526 w 784"/>
                <a:gd name="T71" fmla="*/ 294 h 602"/>
                <a:gd name="T72" fmla="*/ 516 w 784"/>
                <a:gd name="T73" fmla="*/ 326 h 602"/>
                <a:gd name="T74" fmla="*/ 498 w 784"/>
                <a:gd name="T75" fmla="*/ 338 h 602"/>
                <a:gd name="T76" fmla="*/ 478 w 784"/>
                <a:gd name="T77" fmla="*/ 342 h 602"/>
                <a:gd name="T78" fmla="*/ 468 w 784"/>
                <a:gd name="T79" fmla="*/ 326 h 602"/>
                <a:gd name="T80" fmla="*/ 436 w 784"/>
                <a:gd name="T81" fmla="*/ 302 h 602"/>
                <a:gd name="T82" fmla="*/ 408 w 784"/>
                <a:gd name="T83" fmla="*/ 330 h 602"/>
                <a:gd name="T84" fmla="*/ 374 w 784"/>
                <a:gd name="T85" fmla="*/ 368 h 602"/>
                <a:gd name="T86" fmla="*/ 350 w 784"/>
                <a:gd name="T87" fmla="*/ 394 h 602"/>
                <a:gd name="T88" fmla="*/ 306 w 784"/>
                <a:gd name="T89" fmla="*/ 418 h 602"/>
                <a:gd name="T90" fmla="*/ 270 w 784"/>
                <a:gd name="T91" fmla="*/ 422 h 602"/>
                <a:gd name="T92" fmla="*/ 256 w 784"/>
                <a:gd name="T93" fmla="*/ 438 h 602"/>
                <a:gd name="T94" fmla="*/ 218 w 784"/>
                <a:gd name="T95" fmla="*/ 432 h 602"/>
                <a:gd name="T96" fmla="*/ 140 w 784"/>
                <a:gd name="T97" fmla="*/ 462 h 602"/>
                <a:gd name="T98" fmla="*/ 92 w 784"/>
                <a:gd name="T99" fmla="*/ 474 h 602"/>
                <a:gd name="T100" fmla="*/ 76 w 784"/>
                <a:gd name="T101" fmla="*/ 510 h 602"/>
                <a:gd name="T102" fmla="*/ 52 w 784"/>
                <a:gd name="T103" fmla="*/ 542 h 602"/>
                <a:gd name="T104" fmla="*/ 78 w 784"/>
                <a:gd name="T105" fmla="*/ 566 h 602"/>
                <a:gd name="T106" fmla="*/ 86 w 784"/>
                <a:gd name="T107" fmla="*/ 590 h 602"/>
                <a:gd name="T108" fmla="*/ 54 w 784"/>
                <a:gd name="T109" fmla="*/ 602 h 6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784" h="602">
                  <a:moveTo>
                    <a:pt x="54" y="602"/>
                  </a:moveTo>
                  <a:lnTo>
                    <a:pt x="54" y="602"/>
                  </a:lnTo>
                  <a:lnTo>
                    <a:pt x="46" y="596"/>
                  </a:lnTo>
                  <a:lnTo>
                    <a:pt x="40" y="590"/>
                  </a:lnTo>
                  <a:lnTo>
                    <a:pt x="34" y="580"/>
                  </a:lnTo>
                  <a:lnTo>
                    <a:pt x="28" y="558"/>
                  </a:lnTo>
                  <a:lnTo>
                    <a:pt x="0" y="520"/>
                  </a:lnTo>
                  <a:lnTo>
                    <a:pt x="0" y="502"/>
                  </a:lnTo>
                  <a:lnTo>
                    <a:pt x="2" y="492"/>
                  </a:lnTo>
                  <a:lnTo>
                    <a:pt x="8" y="486"/>
                  </a:lnTo>
                  <a:lnTo>
                    <a:pt x="18" y="478"/>
                  </a:lnTo>
                  <a:lnTo>
                    <a:pt x="22" y="450"/>
                  </a:lnTo>
                  <a:lnTo>
                    <a:pt x="26" y="440"/>
                  </a:lnTo>
                  <a:lnTo>
                    <a:pt x="30" y="430"/>
                  </a:lnTo>
                  <a:lnTo>
                    <a:pt x="36" y="422"/>
                  </a:lnTo>
                  <a:lnTo>
                    <a:pt x="44" y="414"/>
                  </a:lnTo>
                  <a:lnTo>
                    <a:pt x="66" y="396"/>
                  </a:lnTo>
                  <a:lnTo>
                    <a:pt x="94" y="366"/>
                  </a:lnTo>
                  <a:lnTo>
                    <a:pt x="108" y="354"/>
                  </a:lnTo>
                  <a:lnTo>
                    <a:pt x="124" y="342"/>
                  </a:lnTo>
                  <a:lnTo>
                    <a:pt x="154" y="306"/>
                  </a:lnTo>
                  <a:lnTo>
                    <a:pt x="184" y="276"/>
                  </a:lnTo>
                  <a:lnTo>
                    <a:pt x="196" y="266"/>
                  </a:lnTo>
                  <a:lnTo>
                    <a:pt x="204" y="256"/>
                  </a:lnTo>
                  <a:lnTo>
                    <a:pt x="210" y="244"/>
                  </a:lnTo>
                  <a:lnTo>
                    <a:pt x="214" y="230"/>
                  </a:lnTo>
                  <a:lnTo>
                    <a:pt x="214" y="214"/>
                  </a:lnTo>
                  <a:lnTo>
                    <a:pt x="216" y="204"/>
                  </a:lnTo>
                  <a:lnTo>
                    <a:pt x="218" y="196"/>
                  </a:lnTo>
                  <a:lnTo>
                    <a:pt x="222" y="190"/>
                  </a:lnTo>
                  <a:lnTo>
                    <a:pt x="232" y="180"/>
                  </a:lnTo>
                  <a:lnTo>
                    <a:pt x="240" y="174"/>
                  </a:lnTo>
                  <a:lnTo>
                    <a:pt x="248" y="164"/>
                  </a:lnTo>
                  <a:lnTo>
                    <a:pt x="244" y="106"/>
                  </a:lnTo>
                  <a:lnTo>
                    <a:pt x="254" y="96"/>
                  </a:lnTo>
                  <a:lnTo>
                    <a:pt x="260" y="84"/>
                  </a:lnTo>
                  <a:lnTo>
                    <a:pt x="262" y="72"/>
                  </a:lnTo>
                  <a:lnTo>
                    <a:pt x="264" y="60"/>
                  </a:lnTo>
                  <a:lnTo>
                    <a:pt x="278" y="36"/>
                  </a:lnTo>
                  <a:lnTo>
                    <a:pt x="298" y="36"/>
                  </a:lnTo>
                  <a:lnTo>
                    <a:pt x="332" y="68"/>
                  </a:lnTo>
                  <a:lnTo>
                    <a:pt x="352" y="68"/>
                  </a:lnTo>
                  <a:lnTo>
                    <a:pt x="354" y="64"/>
                  </a:lnTo>
                  <a:lnTo>
                    <a:pt x="356" y="60"/>
                  </a:lnTo>
                  <a:lnTo>
                    <a:pt x="358" y="48"/>
                  </a:lnTo>
                  <a:lnTo>
                    <a:pt x="360" y="32"/>
                  </a:lnTo>
                  <a:lnTo>
                    <a:pt x="340" y="10"/>
                  </a:lnTo>
                  <a:lnTo>
                    <a:pt x="346" y="8"/>
                  </a:lnTo>
                  <a:lnTo>
                    <a:pt x="442" y="8"/>
                  </a:lnTo>
                  <a:lnTo>
                    <a:pt x="454" y="10"/>
                  </a:lnTo>
                  <a:lnTo>
                    <a:pt x="472" y="10"/>
                  </a:lnTo>
                  <a:lnTo>
                    <a:pt x="490" y="8"/>
                  </a:lnTo>
                  <a:lnTo>
                    <a:pt x="500" y="4"/>
                  </a:lnTo>
                  <a:lnTo>
                    <a:pt x="506" y="0"/>
                  </a:lnTo>
                  <a:lnTo>
                    <a:pt x="518" y="0"/>
                  </a:lnTo>
                  <a:lnTo>
                    <a:pt x="518" y="20"/>
                  </a:lnTo>
                  <a:lnTo>
                    <a:pt x="476" y="68"/>
                  </a:lnTo>
                  <a:lnTo>
                    <a:pt x="478" y="82"/>
                  </a:lnTo>
                  <a:lnTo>
                    <a:pt x="482" y="88"/>
                  </a:lnTo>
                  <a:lnTo>
                    <a:pt x="486" y="92"/>
                  </a:lnTo>
                  <a:lnTo>
                    <a:pt x="492" y="94"/>
                  </a:lnTo>
                  <a:lnTo>
                    <a:pt x="500" y="96"/>
                  </a:lnTo>
                  <a:lnTo>
                    <a:pt x="524" y="98"/>
                  </a:lnTo>
                  <a:lnTo>
                    <a:pt x="580" y="72"/>
                  </a:lnTo>
                  <a:lnTo>
                    <a:pt x="600" y="72"/>
                  </a:lnTo>
                  <a:lnTo>
                    <a:pt x="612" y="84"/>
                  </a:lnTo>
                  <a:lnTo>
                    <a:pt x="624" y="82"/>
                  </a:lnTo>
                  <a:lnTo>
                    <a:pt x="634" y="78"/>
                  </a:lnTo>
                  <a:lnTo>
                    <a:pt x="656" y="64"/>
                  </a:lnTo>
                  <a:lnTo>
                    <a:pt x="668" y="58"/>
                  </a:lnTo>
                  <a:lnTo>
                    <a:pt x="680" y="54"/>
                  </a:lnTo>
                  <a:lnTo>
                    <a:pt x="694" y="52"/>
                  </a:lnTo>
                  <a:lnTo>
                    <a:pt x="710" y="56"/>
                  </a:lnTo>
                  <a:lnTo>
                    <a:pt x="740" y="92"/>
                  </a:lnTo>
                  <a:lnTo>
                    <a:pt x="784" y="152"/>
                  </a:lnTo>
                  <a:lnTo>
                    <a:pt x="784" y="168"/>
                  </a:lnTo>
                  <a:lnTo>
                    <a:pt x="764" y="170"/>
                  </a:lnTo>
                  <a:lnTo>
                    <a:pt x="752" y="174"/>
                  </a:lnTo>
                  <a:lnTo>
                    <a:pt x="746" y="180"/>
                  </a:lnTo>
                  <a:lnTo>
                    <a:pt x="740" y="186"/>
                  </a:lnTo>
                  <a:lnTo>
                    <a:pt x="728" y="196"/>
                  </a:lnTo>
                  <a:lnTo>
                    <a:pt x="724" y="200"/>
                  </a:lnTo>
                  <a:lnTo>
                    <a:pt x="722" y="208"/>
                  </a:lnTo>
                  <a:lnTo>
                    <a:pt x="722" y="214"/>
                  </a:lnTo>
                  <a:lnTo>
                    <a:pt x="728" y="224"/>
                  </a:lnTo>
                  <a:lnTo>
                    <a:pt x="728" y="230"/>
                  </a:lnTo>
                  <a:lnTo>
                    <a:pt x="704" y="242"/>
                  </a:lnTo>
                  <a:lnTo>
                    <a:pt x="680" y="256"/>
                  </a:lnTo>
                  <a:lnTo>
                    <a:pt x="656" y="270"/>
                  </a:lnTo>
                  <a:lnTo>
                    <a:pt x="634" y="282"/>
                  </a:lnTo>
                  <a:lnTo>
                    <a:pt x="618" y="298"/>
                  </a:lnTo>
                  <a:lnTo>
                    <a:pt x="612" y="298"/>
                  </a:lnTo>
                  <a:lnTo>
                    <a:pt x="606" y="296"/>
                  </a:lnTo>
                  <a:lnTo>
                    <a:pt x="602" y="292"/>
                  </a:lnTo>
                  <a:lnTo>
                    <a:pt x="600" y="288"/>
                  </a:lnTo>
                  <a:lnTo>
                    <a:pt x="582" y="288"/>
                  </a:lnTo>
                  <a:lnTo>
                    <a:pt x="570" y="304"/>
                  </a:lnTo>
                  <a:lnTo>
                    <a:pt x="556" y="304"/>
                  </a:lnTo>
                  <a:lnTo>
                    <a:pt x="552" y="298"/>
                  </a:lnTo>
                  <a:lnTo>
                    <a:pt x="548" y="294"/>
                  </a:lnTo>
                  <a:lnTo>
                    <a:pt x="544" y="292"/>
                  </a:lnTo>
                  <a:lnTo>
                    <a:pt x="540" y="292"/>
                  </a:lnTo>
                  <a:lnTo>
                    <a:pt x="534" y="292"/>
                  </a:lnTo>
                  <a:lnTo>
                    <a:pt x="526" y="294"/>
                  </a:lnTo>
                  <a:lnTo>
                    <a:pt x="526" y="318"/>
                  </a:lnTo>
                  <a:lnTo>
                    <a:pt x="520" y="322"/>
                  </a:lnTo>
                  <a:lnTo>
                    <a:pt x="516" y="326"/>
                  </a:lnTo>
                  <a:lnTo>
                    <a:pt x="508" y="328"/>
                  </a:lnTo>
                  <a:lnTo>
                    <a:pt x="504" y="328"/>
                  </a:lnTo>
                  <a:lnTo>
                    <a:pt x="500" y="332"/>
                  </a:lnTo>
                  <a:lnTo>
                    <a:pt x="498" y="338"/>
                  </a:lnTo>
                  <a:lnTo>
                    <a:pt x="494" y="346"/>
                  </a:lnTo>
                  <a:lnTo>
                    <a:pt x="482" y="344"/>
                  </a:lnTo>
                  <a:lnTo>
                    <a:pt x="478" y="342"/>
                  </a:lnTo>
                  <a:lnTo>
                    <a:pt x="476" y="340"/>
                  </a:lnTo>
                  <a:lnTo>
                    <a:pt x="472" y="334"/>
                  </a:lnTo>
                  <a:lnTo>
                    <a:pt x="468" y="326"/>
                  </a:lnTo>
                  <a:lnTo>
                    <a:pt x="462" y="326"/>
                  </a:lnTo>
                  <a:lnTo>
                    <a:pt x="436" y="302"/>
                  </a:lnTo>
                  <a:lnTo>
                    <a:pt x="420" y="302"/>
                  </a:lnTo>
                  <a:lnTo>
                    <a:pt x="414" y="314"/>
                  </a:lnTo>
                  <a:lnTo>
                    <a:pt x="408" y="330"/>
                  </a:lnTo>
                  <a:lnTo>
                    <a:pt x="388" y="362"/>
                  </a:lnTo>
                  <a:lnTo>
                    <a:pt x="374" y="368"/>
                  </a:lnTo>
                  <a:lnTo>
                    <a:pt x="366" y="374"/>
                  </a:lnTo>
                  <a:lnTo>
                    <a:pt x="358" y="382"/>
                  </a:lnTo>
                  <a:lnTo>
                    <a:pt x="350" y="394"/>
                  </a:lnTo>
                  <a:lnTo>
                    <a:pt x="338" y="396"/>
                  </a:lnTo>
                  <a:lnTo>
                    <a:pt x="328" y="398"/>
                  </a:lnTo>
                  <a:lnTo>
                    <a:pt x="306" y="418"/>
                  </a:lnTo>
                  <a:lnTo>
                    <a:pt x="290" y="418"/>
                  </a:lnTo>
                  <a:lnTo>
                    <a:pt x="278" y="420"/>
                  </a:lnTo>
                  <a:lnTo>
                    <a:pt x="270" y="422"/>
                  </a:lnTo>
                  <a:lnTo>
                    <a:pt x="262" y="426"/>
                  </a:lnTo>
                  <a:lnTo>
                    <a:pt x="256" y="438"/>
                  </a:lnTo>
                  <a:lnTo>
                    <a:pt x="244" y="438"/>
                  </a:lnTo>
                  <a:lnTo>
                    <a:pt x="228" y="432"/>
                  </a:lnTo>
                  <a:lnTo>
                    <a:pt x="218" y="432"/>
                  </a:lnTo>
                  <a:lnTo>
                    <a:pt x="210" y="436"/>
                  </a:lnTo>
                  <a:lnTo>
                    <a:pt x="198" y="440"/>
                  </a:lnTo>
                  <a:lnTo>
                    <a:pt x="140" y="462"/>
                  </a:lnTo>
                  <a:lnTo>
                    <a:pt x="120" y="464"/>
                  </a:lnTo>
                  <a:lnTo>
                    <a:pt x="104" y="466"/>
                  </a:lnTo>
                  <a:lnTo>
                    <a:pt x="92" y="474"/>
                  </a:lnTo>
                  <a:lnTo>
                    <a:pt x="78" y="486"/>
                  </a:lnTo>
                  <a:lnTo>
                    <a:pt x="76" y="510"/>
                  </a:lnTo>
                  <a:lnTo>
                    <a:pt x="64" y="514"/>
                  </a:lnTo>
                  <a:lnTo>
                    <a:pt x="56" y="520"/>
                  </a:lnTo>
                  <a:lnTo>
                    <a:pt x="52" y="528"/>
                  </a:lnTo>
                  <a:lnTo>
                    <a:pt x="52" y="542"/>
                  </a:lnTo>
                  <a:lnTo>
                    <a:pt x="60" y="548"/>
                  </a:lnTo>
                  <a:lnTo>
                    <a:pt x="72" y="558"/>
                  </a:lnTo>
                  <a:lnTo>
                    <a:pt x="78" y="566"/>
                  </a:lnTo>
                  <a:lnTo>
                    <a:pt x="82" y="572"/>
                  </a:lnTo>
                  <a:lnTo>
                    <a:pt x="86" y="580"/>
                  </a:lnTo>
                  <a:lnTo>
                    <a:pt x="86" y="590"/>
                  </a:lnTo>
                  <a:lnTo>
                    <a:pt x="78" y="594"/>
                  </a:lnTo>
                  <a:lnTo>
                    <a:pt x="68" y="598"/>
                  </a:lnTo>
                  <a:lnTo>
                    <a:pt x="54" y="60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5" name="Freeform 11"/>
            <p:cNvSpPr>
              <a:spLocks/>
            </p:cNvSpPr>
            <p:nvPr/>
          </p:nvSpPr>
          <p:spPr bwMode="auto">
            <a:xfrm>
              <a:off x="3673475" y="4854575"/>
              <a:ext cx="1400175" cy="1479550"/>
            </a:xfrm>
            <a:custGeom>
              <a:avLst/>
              <a:gdLst>
                <a:gd name="T0" fmla="*/ 356 w 882"/>
                <a:gd name="T1" fmla="*/ 898 h 932"/>
                <a:gd name="T2" fmla="*/ 352 w 882"/>
                <a:gd name="T3" fmla="*/ 844 h 932"/>
                <a:gd name="T4" fmla="*/ 310 w 882"/>
                <a:gd name="T5" fmla="*/ 844 h 932"/>
                <a:gd name="T6" fmla="*/ 246 w 882"/>
                <a:gd name="T7" fmla="*/ 840 h 932"/>
                <a:gd name="T8" fmla="*/ 208 w 882"/>
                <a:gd name="T9" fmla="*/ 800 h 932"/>
                <a:gd name="T10" fmla="*/ 164 w 882"/>
                <a:gd name="T11" fmla="*/ 782 h 932"/>
                <a:gd name="T12" fmla="*/ 166 w 882"/>
                <a:gd name="T13" fmla="*/ 724 h 932"/>
                <a:gd name="T14" fmla="*/ 138 w 882"/>
                <a:gd name="T15" fmla="*/ 676 h 932"/>
                <a:gd name="T16" fmla="*/ 114 w 882"/>
                <a:gd name="T17" fmla="*/ 616 h 932"/>
                <a:gd name="T18" fmla="*/ 88 w 882"/>
                <a:gd name="T19" fmla="*/ 564 h 932"/>
                <a:gd name="T20" fmla="*/ 16 w 882"/>
                <a:gd name="T21" fmla="*/ 578 h 932"/>
                <a:gd name="T22" fmla="*/ 0 w 882"/>
                <a:gd name="T23" fmla="*/ 490 h 932"/>
                <a:gd name="T24" fmla="*/ 84 w 882"/>
                <a:gd name="T25" fmla="*/ 392 h 932"/>
                <a:gd name="T26" fmla="*/ 120 w 882"/>
                <a:gd name="T27" fmla="*/ 310 h 932"/>
                <a:gd name="T28" fmla="*/ 130 w 882"/>
                <a:gd name="T29" fmla="*/ 236 h 932"/>
                <a:gd name="T30" fmla="*/ 126 w 882"/>
                <a:gd name="T31" fmla="*/ 178 h 932"/>
                <a:gd name="T32" fmla="*/ 104 w 882"/>
                <a:gd name="T33" fmla="*/ 108 h 932"/>
                <a:gd name="T34" fmla="*/ 126 w 882"/>
                <a:gd name="T35" fmla="*/ 52 h 932"/>
                <a:gd name="T36" fmla="*/ 134 w 882"/>
                <a:gd name="T37" fmla="*/ 0 h 932"/>
                <a:gd name="T38" fmla="*/ 170 w 882"/>
                <a:gd name="T39" fmla="*/ 44 h 932"/>
                <a:gd name="T40" fmla="*/ 208 w 882"/>
                <a:gd name="T41" fmla="*/ 100 h 932"/>
                <a:gd name="T42" fmla="*/ 218 w 882"/>
                <a:gd name="T43" fmla="*/ 44 h 932"/>
                <a:gd name="T44" fmla="*/ 252 w 882"/>
                <a:gd name="T45" fmla="*/ 88 h 932"/>
                <a:gd name="T46" fmla="*/ 332 w 882"/>
                <a:gd name="T47" fmla="*/ 148 h 932"/>
                <a:gd name="T48" fmla="*/ 406 w 882"/>
                <a:gd name="T49" fmla="*/ 280 h 932"/>
                <a:gd name="T50" fmla="*/ 400 w 882"/>
                <a:gd name="T51" fmla="*/ 336 h 932"/>
                <a:gd name="T52" fmla="*/ 452 w 882"/>
                <a:gd name="T53" fmla="*/ 370 h 932"/>
                <a:gd name="T54" fmla="*/ 574 w 882"/>
                <a:gd name="T55" fmla="*/ 346 h 932"/>
                <a:gd name="T56" fmla="*/ 586 w 882"/>
                <a:gd name="T57" fmla="*/ 290 h 932"/>
                <a:gd name="T58" fmla="*/ 558 w 882"/>
                <a:gd name="T59" fmla="*/ 230 h 932"/>
                <a:gd name="T60" fmla="*/ 620 w 882"/>
                <a:gd name="T61" fmla="*/ 178 h 932"/>
                <a:gd name="T62" fmla="*/ 606 w 882"/>
                <a:gd name="T63" fmla="*/ 122 h 932"/>
                <a:gd name="T64" fmla="*/ 614 w 882"/>
                <a:gd name="T65" fmla="*/ 104 h 932"/>
                <a:gd name="T66" fmla="*/ 654 w 882"/>
                <a:gd name="T67" fmla="*/ 64 h 932"/>
                <a:gd name="T68" fmla="*/ 712 w 882"/>
                <a:gd name="T69" fmla="*/ 144 h 932"/>
                <a:gd name="T70" fmla="*/ 790 w 882"/>
                <a:gd name="T71" fmla="*/ 128 h 932"/>
                <a:gd name="T72" fmla="*/ 790 w 882"/>
                <a:gd name="T73" fmla="*/ 188 h 932"/>
                <a:gd name="T74" fmla="*/ 752 w 882"/>
                <a:gd name="T75" fmla="*/ 208 h 932"/>
                <a:gd name="T76" fmla="*/ 660 w 882"/>
                <a:gd name="T77" fmla="*/ 204 h 932"/>
                <a:gd name="T78" fmla="*/ 630 w 882"/>
                <a:gd name="T79" fmla="*/ 266 h 932"/>
                <a:gd name="T80" fmla="*/ 652 w 882"/>
                <a:gd name="T81" fmla="*/ 308 h 932"/>
                <a:gd name="T82" fmla="*/ 698 w 882"/>
                <a:gd name="T83" fmla="*/ 300 h 932"/>
                <a:gd name="T84" fmla="*/ 718 w 882"/>
                <a:gd name="T85" fmla="*/ 330 h 932"/>
                <a:gd name="T86" fmla="*/ 692 w 882"/>
                <a:gd name="T87" fmla="*/ 418 h 932"/>
                <a:gd name="T88" fmla="*/ 732 w 882"/>
                <a:gd name="T89" fmla="*/ 472 h 932"/>
                <a:gd name="T90" fmla="*/ 726 w 882"/>
                <a:gd name="T91" fmla="*/ 528 h 932"/>
                <a:gd name="T92" fmla="*/ 828 w 882"/>
                <a:gd name="T93" fmla="*/ 590 h 932"/>
                <a:gd name="T94" fmla="*/ 876 w 882"/>
                <a:gd name="T95" fmla="*/ 606 h 932"/>
                <a:gd name="T96" fmla="*/ 850 w 882"/>
                <a:gd name="T97" fmla="*/ 658 h 932"/>
                <a:gd name="T98" fmla="*/ 784 w 882"/>
                <a:gd name="T99" fmla="*/ 676 h 932"/>
                <a:gd name="T100" fmla="*/ 720 w 882"/>
                <a:gd name="T101" fmla="*/ 734 h 932"/>
                <a:gd name="T102" fmla="*/ 650 w 882"/>
                <a:gd name="T103" fmla="*/ 764 h 932"/>
                <a:gd name="T104" fmla="*/ 612 w 882"/>
                <a:gd name="T105" fmla="*/ 742 h 932"/>
                <a:gd name="T106" fmla="*/ 564 w 882"/>
                <a:gd name="T107" fmla="*/ 760 h 932"/>
                <a:gd name="T108" fmla="*/ 526 w 882"/>
                <a:gd name="T109" fmla="*/ 740 h 932"/>
                <a:gd name="T110" fmla="*/ 482 w 882"/>
                <a:gd name="T111" fmla="*/ 750 h 932"/>
                <a:gd name="T112" fmla="*/ 448 w 882"/>
                <a:gd name="T113" fmla="*/ 768 h 932"/>
                <a:gd name="T114" fmla="*/ 404 w 882"/>
                <a:gd name="T115" fmla="*/ 766 h 932"/>
                <a:gd name="T116" fmla="*/ 410 w 882"/>
                <a:gd name="T117" fmla="*/ 826 h 932"/>
                <a:gd name="T118" fmla="*/ 410 w 882"/>
                <a:gd name="T119" fmla="*/ 872 h 932"/>
                <a:gd name="T120" fmla="*/ 406 w 882"/>
                <a:gd name="T121" fmla="*/ 932 h 93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882" h="932">
                  <a:moveTo>
                    <a:pt x="406" y="932"/>
                  </a:moveTo>
                  <a:lnTo>
                    <a:pt x="406" y="932"/>
                  </a:lnTo>
                  <a:lnTo>
                    <a:pt x="392" y="920"/>
                  </a:lnTo>
                  <a:lnTo>
                    <a:pt x="380" y="910"/>
                  </a:lnTo>
                  <a:lnTo>
                    <a:pt x="368" y="904"/>
                  </a:lnTo>
                  <a:lnTo>
                    <a:pt x="356" y="898"/>
                  </a:lnTo>
                  <a:lnTo>
                    <a:pt x="358" y="880"/>
                  </a:lnTo>
                  <a:lnTo>
                    <a:pt x="358" y="866"/>
                  </a:lnTo>
                  <a:lnTo>
                    <a:pt x="356" y="854"/>
                  </a:lnTo>
                  <a:lnTo>
                    <a:pt x="352" y="844"/>
                  </a:lnTo>
                  <a:lnTo>
                    <a:pt x="342" y="836"/>
                  </a:lnTo>
                  <a:lnTo>
                    <a:pt x="332" y="836"/>
                  </a:lnTo>
                  <a:lnTo>
                    <a:pt x="324" y="838"/>
                  </a:lnTo>
                  <a:lnTo>
                    <a:pt x="316" y="840"/>
                  </a:lnTo>
                  <a:lnTo>
                    <a:pt x="310" y="844"/>
                  </a:lnTo>
                  <a:lnTo>
                    <a:pt x="298" y="854"/>
                  </a:lnTo>
                  <a:lnTo>
                    <a:pt x="288" y="866"/>
                  </a:lnTo>
                  <a:lnTo>
                    <a:pt x="260" y="860"/>
                  </a:lnTo>
                  <a:lnTo>
                    <a:pt x="246" y="840"/>
                  </a:lnTo>
                  <a:lnTo>
                    <a:pt x="240" y="832"/>
                  </a:lnTo>
                  <a:lnTo>
                    <a:pt x="234" y="828"/>
                  </a:lnTo>
                  <a:lnTo>
                    <a:pt x="218" y="808"/>
                  </a:lnTo>
                  <a:lnTo>
                    <a:pt x="212" y="802"/>
                  </a:lnTo>
                  <a:lnTo>
                    <a:pt x="208" y="800"/>
                  </a:lnTo>
                  <a:lnTo>
                    <a:pt x="202" y="798"/>
                  </a:lnTo>
                  <a:lnTo>
                    <a:pt x="194" y="798"/>
                  </a:lnTo>
                  <a:lnTo>
                    <a:pt x="172" y="798"/>
                  </a:lnTo>
                  <a:lnTo>
                    <a:pt x="168" y="790"/>
                  </a:lnTo>
                  <a:lnTo>
                    <a:pt x="164" y="782"/>
                  </a:lnTo>
                  <a:lnTo>
                    <a:pt x="162" y="774"/>
                  </a:lnTo>
                  <a:lnTo>
                    <a:pt x="160" y="766"/>
                  </a:lnTo>
                  <a:lnTo>
                    <a:pt x="160" y="752"/>
                  </a:lnTo>
                  <a:lnTo>
                    <a:pt x="160" y="740"/>
                  </a:lnTo>
                  <a:lnTo>
                    <a:pt x="166" y="724"/>
                  </a:lnTo>
                  <a:lnTo>
                    <a:pt x="168" y="708"/>
                  </a:lnTo>
                  <a:lnTo>
                    <a:pt x="166" y="694"/>
                  </a:lnTo>
                  <a:lnTo>
                    <a:pt x="164" y="688"/>
                  </a:lnTo>
                  <a:lnTo>
                    <a:pt x="162" y="682"/>
                  </a:lnTo>
                  <a:lnTo>
                    <a:pt x="138" y="676"/>
                  </a:lnTo>
                  <a:lnTo>
                    <a:pt x="126" y="670"/>
                  </a:lnTo>
                  <a:lnTo>
                    <a:pt x="124" y="668"/>
                  </a:lnTo>
                  <a:lnTo>
                    <a:pt x="124" y="664"/>
                  </a:lnTo>
                  <a:lnTo>
                    <a:pt x="124" y="650"/>
                  </a:lnTo>
                  <a:lnTo>
                    <a:pt x="114" y="616"/>
                  </a:lnTo>
                  <a:lnTo>
                    <a:pt x="102" y="598"/>
                  </a:lnTo>
                  <a:lnTo>
                    <a:pt x="96" y="576"/>
                  </a:lnTo>
                  <a:lnTo>
                    <a:pt x="92" y="568"/>
                  </a:lnTo>
                  <a:lnTo>
                    <a:pt x="88" y="564"/>
                  </a:lnTo>
                  <a:lnTo>
                    <a:pt x="82" y="560"/>
                  </a:lnTo>
                  <a:lnTo>
                    <a:pt x="76" y="558"/>
                  </a:lnTo>
                  <a:lnTo>
                    <a:pt x="58" y="556"/>
                  </a:lnTo>
                  <a:lnTo>
                    <a:pt x="30" y="572"/>
                  </a:lnTo>
                  <a:lnTo>
                    <a:pt x="16" y="578"/>
                  </a:lnTo>
                  <a:lnTo>
                    <a:pt x="4" y="580"/>
                  </a:lnTo>
                  <a:lnTo>
                    <a:pt x="2" y="576"/>
                  </a:lnTo>
                  <a:lnTo>
                    <a:pt x="0" y="490"/>
                  </a:lnTo>
                  <a:lnTo>
                    <a:pt x="16" y="454"/>
                  </a:lnTo>
                  <a:lnTo>
                    <a:pt x="32" y="436"/>
                  </a:lnTo>
                  <a:lnTo>
                    <a:pt x="46" y="422"/>
                  </a:lnTo>
                  <a:lnTo>
                    <a:pt x="62" y="408"/>
                  </a:lnTo>
                  <a:lnTo>
                    <a:pt x="84" y="392"/>
                  </a:lnTo>
                  <a:lnTo>
                    <a:pt x="108" y="370"/>
                  </a:lnTo>
                  <a:lnTo>
                    <a:pt x="110" y="328"/>
                  </a:lnTo>
                  <a:lnTo>
                    <a:pt x="120" y="310"/>
                  </a:lnTo>
                  <a:lnTo>
                    <a:pt x="120" y="288"/>
                  </a:lnTo>
                  <a:lnTo>
                    <a:pt x="120" y="266"/>
                  </a:lnTo>
                  <a:lnTo>
                    <a:pt x="124" y="248"/>
                  </a:lnTo>
                  <a:lnTo>
                    <a:pt x="126" y="240"/>
                  </a:lnTo>
                  <a:lnTo>
                    <a:pt x="130" y="236"/>
                  </a:lnTo>
                  <a:lnTo>
                    <a:pt x="132" y="218"/>
                  </a:lnTo>
                  <a:lnTo>
                    <a:pt x="134" y="204"/>
                  </a:lnTo>
                  <a:lnTo>
                    <a:pt x="132" y="190"/>
                  </a:lnTo>
                  <a:lnTo>
                    <a:pt x="126" y="178"/>
                  </a:lnTo>
                  <a:lnTo>
                    <a:pt x="84" y="142"/>
                  </a:lnTo>
                  <a:lnTo>
                    <a:pt x="84" y="110"/>
                  </a:lnTo>
                  <a:lnTo>
                    <a:pt x="94" y="110"/>
                  </a:lnTo>
                  <a:lnTo>
                    <a:pt x="104" y="108"/>
                  </a:lnTo>
                  <a:lnTo>
                    <a:pt x="126" y="100"/>
                  </a:lnTo>
                  <a:lnTo>
                    <a:pt x="128" y="88"/>
                  </a:lnTo>
                  <a:lnTo>
                    <a:pt x="128" y="76"/>
                  </a:lnTo>
                  <a:lnTo>
                    <a:pt x="128" y="64"/>
                  </a:lnTo>
                  <a:lnTo>
                    <a:pt x="126" y="52"/>
                  </a:lnTo>
                  <a:lnTo>
                    <a:pt x="120" y="32"/>
                  </a:lnTo>
                  <a:lnTo>
                    <a:pt x="120" y="22"/>
                  </a:lnTo>
                  <a:lnTo>
                    <a:pt x="118" y="12"/>
                  </a:lnTo>
                  <a:lnTo>
                    <a:pt x="126" y="6"/>
                  </a:lnTo>
                  <a:lnTo>
                    <a:pt x="134" y="0"/>
                  </a:lnTo>
                  <a:lnTo>
                    <a:pt x="138" y="0"/>
                  </a:lnTo>
                  <a:lnTo>
                    <a:pt x="142" y="0"/>
                  </a:lnTo>
                  <a:lnTo>
                    <a:pt x="148" y="4"/>
                  </a:lnTo>
                  <a:lnTo>
                    <a:pt x="154" y="8"/>
                  </a:lnTo>
                  <a:lnTo>
                    <a:pt x="170" y="44"/>
                  </a:lnTo>
                  <a:lnTo>
                    <a:pt x="178" y="66"/>
                  </a:lnTo>
                  <a:lnTo>
                    <a:pt x="184" y="90"/>
                  </a:lnTo>
                  <a:lnTo>
                    <a:pt x="188" y="96"/>
                  </a:lnTo>
                  <a:lnTo>
                    <a:pt x="192" y="98"/>
                  </a:lnTo>
                  <a:lnTo>
                    <a:pt x="208" y="100"/>
                  </a:lnTo>
                  <a:lnTo>
                    <a:pt x="212" y="92"/>
                  </a:lnTo>
                  <a:lnTo>
                    <a:pt x="216" y="86"/>
                  </a:lnTo>
                  <a:lnTo>
                    <a:pt x="218" y="70"/>
                  </a:lnTo>
                  <a:lnTo>
                    <a:pt x="218" y="44"/>
                  </a:lnTo>
                  <a:lnTo>
                    <a:pt x="230" y="34"/>
                  </a:lnTo>
                  <a:lnTo>
                    <a:pt x="236" y="44"/>
                  </a:lnTo>
                  <a:lnTo>
                    <a:pt x="242" y="56"/>
                  </a:lnTo>
                  <a:lnTo>
                    <a:pt x="252" y="88"/>
                  </a:lnTo>
                  <a:lnTo>
                    <a:pt x="268" y="112"/>
                  </a:lnTo>
                  <a:lnTo>
                    <a:pt x="278" y="126"/>
                  </a:lnTo>
                  <a:lnTo>
                    <a:pt x="292" y="142"/>
                  </a:lnTo>
                  <a:lnTo>
                    <a:pt x="332" y="148"/>
                  </a:lnTo>
                  <a:lnTo>
                    <a:pt x="368" y="216"/>
                  </a:lnTo>
                  <a:lnTo>
                    <a:pt x="404" y="264"/>
                  </a:lnTo>
                  <a:lnTo>
                    <a:pt x="406" y="280"/>
                  </a:lnTo>
                  <a:lnTo>
                    <a:pt x="398" y="290"/>
                  </a:lnTo>
                  <a:lnTo>
                    <a:pt x="392" y="298"/>
                  </a:lnTo>
                  <a:lnTo>
                    <a:pt x="390" y="306"/>
                  </a:lnTo>
                  <a:lnTo>
                    <a:pt x="390" y="324"/>
                  </a:lnTo>
                  <a:lnTo>
                    <a:pt x="400" y="336"/>
                  </a:lnTo>
                  <a:lnTo>
                    <a:pt x="408" y="346"/>
                  </a:lnTo>
                  <a:lnTo>
                    <a:pt x="422" y="356"/>
                  </a:lnTo>
                  <a:lnTo>
                    <a:pt x="430" y="358"/>
                  </a:lnTo>
                  <a:lnTo>
                    <a:pt x="440" y="362"/>
                  </a:lnTo>
                  <a:lnTo>
                    <a:pt x="452" y="370"/>
                  </a:lnTo>
                  <a:lnTo>
                    <a:pt x="460" y="376"/>
                  </a:lnTo>
                  <a:lnTo>
                    <a:pt x="472" y="380"/>
                  </a:lnTo>
                  <a:lnTo>
                    <a:pt x="500" y="378"/>
                  </a:lnTo>
                  <a:lnTo>
                    <a:pt x="574" y="346"/>
                  </a:lnTo>
                  <a:lnTo>
                    <a:pt x="580" y="330"/>
                  </a:lnTo>
                  <a:lnTo>
                    <a:pt x="584" y="318"/>
                  </a:lnTo>
                  <a:lnTo>
                    <a:pt x="586" y="304"/>
                  </a:lnTo>
                  <a:lnTo>
                    <a:pt x="586" y="290"/>
                  </a:lnTo>
                  <a:lnTo>
                    <a:pt x="578" y="278"/>
                  </a:lnTo>
                  <a:lnTo>
                    <a:pt x="572" y="272"/>
                  </a:lnTo>
                  <a:lnTo>
                    <a:pt x="558" y="262"/>
                  </a:lnTo>
                  <a:lnTo>
                    <a:pt x="558" y="238"/>
                  </a:lnTo>
                  <a:lnTo>
                    <a:pt x="558" y="230"/>
                  </a:lnTo>
                  <a:lnTo>
                    <a:pt x="564" y="222"/>
                  </a:lnTo>
                  <a:lnTo>
                    <a:pt x="578" y="214"/>
                  </a:lnTo>
                  <a:lnTo>
                    <a:pt x="594" y="204"/>
                  </a:lnTo>
                  <a:lnTo>
                    <a:pt x="608" y="192"/>
                  </a:lnTo>
                  <a:lnTo>
                    <a:pt x="620" y="178"/>
                  </a:lnTo>
                  <a:lnTo>
                    <a:pt x="620" y="152"/>
                  </a:lnTo>
                  <a:lnTo>
                    <a:pt x="616" y="138"/>
                  </a:lnTo>
                  <a:lnTo>
                    <a:pt x="610" y="128"/>
                  </a:lnTo>
                  <a:lnTo>
                    <a:pt x="606" y="122"/>
                  </a:lnTo>
                  <a:lnTo>
                    <a:pt x="600" y="116"/>
                  </a:lnTo>
                  <a:lnTo>
                    <a:pt x="598" y="108"/>
                  </a:lnTo>
                  <a:lnTo>
                    <a:pt x="614" y="104"/>
                  </a:lnTo>
                  <a:lnTo>
                    <a:pt x="622" y="94"/>
                  </a:lnTo>
                  <a:lnTo>
                    <a:pt x="628" y="84"/>
                  </a:lnTo>
                  <a:lnTo>
                    <a:pt x="632" y="72"/>
                  </a:lnTo>
                  <a:lnTo>
                    <a:pt x="636" y="66"/>
                  </a:lnTo>
                  <a:lnTo>
                    <a:pt x="642" y="64"/>
                  </a:lnTo>
                  <a:lnTo>
                    <a:pt x="654" y="64"/>
                  </a:lnTo>
                  <a:lnTo>
                    <a:pt x="672" y="66"/>
                  </a:lnTo>
                  <a:lnTo>
                    <a:pt x="694" y="124"/>
                  </a:lnTo>
                  <a:lnTo>
                    <a:pt x="704" y="136"/>
                  </a:lnTo>
                  <a:lnTo>
                    <a:pt x="712" y="144"/>
                  </a:lnTo>
                  <a:lnTo>
                    <a:pt x="722" y="152"/>
                  </a:lnTo>
                  <a:lnTo>
                    <a:pt x="758" y="152"/>
                  </a:lnTo>
                  <a:lnTo>
                    <a:pt x="774" y="140"/>
                  </a:lnTo>
                  <a:lnTo>
                    <a:pt x="790" y="128"/>
                  </a:lnTo>
                  <a:lnTo>
                    <a:pt x="796" y="138"/>
                  </a:lnTo>
                  <a:lnTo>
                    <a:pt x="796" y="152"/>
                  </a:lnTo>
                  <a:lnTo>
                    <a:pt x="794" y="170"/>
                  </a:lnTo>
                  <a:lnTo>
                    <a:pt x="790" y="188"/>
                  </a:lnTo>
                  <a:lnTo>
                    <a:pt x="786" y="196"/>
                  </a:lnTo>
                  <a:lnTo>
                    <a:pt x="780" y="204"/>
                  </a:lnTo>
                  <a:lnTo>
                    <a:pt x="766" y="208"/>
                  </a:lnTo>
                  <a:lnTo>
                    <a:pt x="752" y="208"/>
                  </a:lnTo>
                  <a:lnTo>
                    <a:pt x="720" y="192"/>
                  </a:lnTo>
                  <a:lnTo>
                    <a:pt x="694" y="192"/>
                  </a:lnTo>
                  <a:lnTo>
                    <a:pt x="676" y="196"/>
                  </a:lnTo>
                  <a:lnTo>
                    <a:pt x="668" y="198"/>
                  </a:lnTo>
                  <a:lnTo>
                    <a:pt x="660" y="204"/>
                  </a:lnTo>
                  <a:lnTo>
                    <a:pt x="642" y="218"/>
                  </a:lnTo>
                  <a:lnTo>
                    <a:pt x="630" y="236"/>
                  </a:lnTo>
                  <a:lnTo>
                    <a:pt x="630" y="256"/>
                  </a:lnTo>
                  <a:lnTo>
                    <a:pt x="630" y="266"/>
                  </a:lnTo>
                  <a:lnTo>
                    <a:pt x="636" y="280"/>
                  </a:lnTo>
                  <a:lnTo>
                    <a:pt x="638" y="290"/>
                  </a:lnTo>
                  <a:lnTo>
                    <a:pt x="642" y="296"/>
                  </a:lnTo>
                  <a:lnTo>
                    <a:pt x="646" y="302"/>
                  </a:lnTo>
                  <a:lnTo>
                    <a:pt x="652" y="308"/>
                  </a:lnTo>
                  <a:lnTo>
                    <a:pt x="658" y="310"/>
                  </a:lnTo>
                  <a:lnTo>
                    <a:pt x="666" y="308"/>
                  </a:lnTo>
                  <a:lnTo>
                    <a:pt x="676" y="304"/>
                  </a:lnTo>
                  <a:lnTo>
                    <a:pt x="692" y="302"/>
                  </a:lnTo>
                  <a:lnTo>
                    <a:pt x="698" y="300"/>
                  </a:lnTo>
                  <a:lnTo>
                    <a:pt x="706" y="300"/>
                  </a:lnTo>
                  <a:lnTo>
                    <a:pt x="710" y="304"/>
                  </a:lnTo>
                  <a:lnTo>
                    <a:pt x="714" y="308"/>
                  </a:lnTo>
                  <a:lnTo>
                    <a:pt x="716" y="318"/>
                  </a:lnTo>
                  <a:lnTo>
                    <a:pt x="718" y="330"/>
                  </a:lnTo>
                  <a:lnTo>
                    <a:pt x="704" y="378"/>
                  </a:lnTo>
                  <a:lnTo>
                    <a:pt x="696" y="390"/>
                  </a:lnTo>
                  <a:lnTo>
                    <a:pt x="690" y="400"/>
                  </a:lnTo>
                  <a:lnTo>
                    <a:pt x="690" y="410"/>
                  </a:lnTo>
                  <a:lnTo>
                    <a:pt x="692" y="418"/>
                  </a:lnTo>
                  <a:lnTo>
                    <a:pt x="698" y="426"/>
                  </a:lnTo>
                  <a:lnTo>
                    <a:pt x="706" y="432"/>
                  </a:lnTo>
                  <a:lnTo>
                    <a:pt x="718" y="438"/>
                  </a:lnTo>
                  <a:lnTo>
                    <a:pt x="734" y="444"/>
                  </a:lnTo>
                  <a:lnTo>
                    <a:pt x="732" y="472"/>
                  </a:lnTo>
                  <a:lnTo>
                    <a:pt x="730" y="486"/>
                  </a:lnTo>
                  <a:lnTo>
                    <a:pt x="724" y="502"/>
                  </a:lnTo>
                  <a:lnTo>
                    <a:pt x="724" y="510"/>
                  </a:lnTo>
                  <a:lnTo>
                    <a:pt x="724" y="520"/>
                  </a:lnTo>
                  <a:lnTo>
                    <a:pt x="726" y="528"/>
                  </a:lnTo>
                  <a:lnTo>
                    <a:pt x="730" y="536"/>
                  </a:lnTo>
                  <a:lnTo>
                    <a:pt x="760" y="572"/>
                  </a:lnTo>
                  <a:lnTo>
                    <a:pt x="828" y="590"/>
                  </a:lnTo>
                  <a:lnTo>
                    <a:pt x="836" y="596"/>
                  </a:lnTo>
                  <a:lnTo>
                    <a:pt x="842" y="600"/>
                  </a:lnTo>
                  <a:lnTo>
                    <a:pt x="850" y="604"/>
                  </a:lnTo>
                  <a:lnTo>
                    <a:pt x="876" y="606"/>
                  </a:lnTo>
                  <a:lnTo>
                    <a:pt x="882" y="628"/>
                  </a:lnTo>
                  <a:lnTo>
                    <a:pt x="876" y="636"/>
                  </a:lnTo>
                  <a:lnTo>
                    <a:pt x="872" y="644"/>
                  </a:lnTo>
                  <a:lnTo>
                    <a:pt x="850" y="658"/>
                  </a:lnTo>
                  <a:lnTo>
                    <a:pt x="832" y="666"/>
                  </a:lnTo>
                  <a:lnTo>
                    <a:pt x="818" y="666"/>
                  </a:lnTo>
                  <a:lnTo>
                    <a:pt x="806" y="668"/>
                  </a:lnTo>
                  <a:lnTo>
                    <a:pt x="794" y="672"/>
                  </a:lnTo>
                  <a:lnTo>
                    <a:pt x="784" y="676"/>
                  </a:lnTo>
                  <a:lnTo>
                    <a:pt x="764" y="686"/>
                  </a:lnTo>
                  <a:lnTo>
                    <a:pt x="744" y="700"/>
                  </a:lnTo>
                  <a:lnTo>
                    <a:pt x="736" y="716"/>
                  </a:lnTo>
                  <a:lnTo>
                    <a:pt x="728" y="726"/>
                  </a:lnTo>
                  <a:lnTo>
                    <a:pt x="720" y="734"/>
                  </a:lnTo>
                  <a:lnTo>
                    <a:pt x="682" y="734"/>
                  </a:lnTo>
                  <a:lnTo>
                    <a:pt x="662" y="756"/>
                  </a:lnTo>
                  <a:lnTo>
                    <a:pt x="656" y="760"/>
                  </a:lnTo>
                  <a:lnTo>
                    <a:pt x="650" y="764"/>
                  </a:lnTo>
                  <a:lnTo>
                    <a:pt x="642" y="766"/>
                  </a:lnTo>
                  <a:lnTo>
                    <a:pt x="636" y="766"/>
                  </a:lnTo>
                  <a:lnTo>
                    <a:pt x="628" y="754"/>
                  </a:lnTo>
                  <a:lnTo>
                    <a:pt x="620" y="746"/>
                  </a:lnTo>
                  <a:lnTo>
                    <a:pt x="612" y="742"/>
                  </a:lnTo>
                  <a:lnTo>
                    <a:pt x="604" y="742"/>
                  </a:lnTo>
                  <a:lnTo>
                    <a:pt x="596" y="744"/>
                  </a:lnTo>
                  <a:lnTo>
                    <a:pt x="588" y="748"/>
                  </a:lnTo>
                  <a:lnTo>
                    <a:pt x="574" y="758"/>
                  </a:lnTo>
                  <a:lnTo>
                    <a:pt x="564" y="760"/>
                  </a:lnTo>
                  <a:lnTo>
                    <a:pt x="556" y="760"/>
                  </a:lnTo>
                  <a:lnTo>
                    <a:pt x="548" y="758"/>
                  </a:lnTo>
                  <a:lnTo>
                    <a:pt x="544" y="756"/>
                  </a:lnTo>
                  <a:lnTo>
                    <a:pt x="534" y="748"/>
                  </a:lnTo>
                  <a:lnTo>
                    <a:pt x="526" y="740"/>
                  </a:lnTo>
                  <a:lnTo>
                    <a:pt x="514" y="738"/>
                  </a:lnTo>
                  <a:lnTo>
                    <a:pt x="506" y="738"/>
                  </a:lnTo>
                  <a:lnTo>
                    <a:pt x="498" y="738"/>
                  </a:lnTo>
                  <a:lnTo>
                    <a:pt x="492" y="742"/>
                  </a:lnTo>
                  <a:lnTo>
                    <a:pt x="486" y="746"/>
                  </a:lnTo>
                  <a:lnTo>
                    <a:pt x="482" y="750"/>
                  </a:lnTo>
                  <a:lnTo>
                    <a:pt x="474" y="764"/>
                  </a:lnTo>
                  <a:lnTo>
                    <a:pt x="468" y="768"/>
                  </a:lnTo>
                  <a:lnTo>
                    <a:pt x="462" y="770"/>
                  </a:lnTo>
                  <a:lnTo>
                    <a:pt x="454" y="770"/>
                  </a:lnTo>
                  <a:lnTo>
                    <a:pt x="448" y="768"/>
                  </a:lnTo>
                  <a:lnTo>
                    <a:pt x="436" y="762"/>
                  </a:lnTo>
                  <a:lnTo>
                    <a:pt x="430" y="756"/>
                  </a:lnTo>
                  <a:lnTo>
                    <a:pt x="414" y="756"/>
                  </a:lnTo>
                  <a:lnTo>
                    <a:pt x="404" y="766"/>
                  </a:lnTo>
                  <a:lnTo>
                    <a:pt x="398" y="774"/>
                  </a:lnTo>
                  <a:lnTo>
                    <a:pt x="396" y="784"/>
                  </a:lnTo>
                  <a:lnTo>
                    <a:pt x="394" y="802"/>
                  </a:lnTo>
                  <a:lnTo>
                    <a:pt x="402" y="814"/>
                  </a:lnTo>
                  <a:lnTo>
                    <a:pt x="410" y="826"/>
                  </a:lnTo>
                  <a:lnTo>
                    <a:pt x="412" y="832"/>
                  </a:lnTo>
                  <a:lnTo>
                    <a:pt x="412" y="840"/>
                  </a:lnTo>
                  <a:lnTo>
                    <a:pt x="412" y="850"/>
                  </a:lnTo>
                  <a:lnTo>
                    <a:pt x="410" y="860"/>
                  </a:lnTo>
                  <a:lnTo>
                    <a:pt x="410" y="872"/>
                  </a:lnTo>
                  <a:lnTo>
                    <a:pt x="414" y="886"/>
                  </a:lnTo>
                  <a:lnTo>
                    <a:pt x="416" y="902"/>
                  </a:lnTo>
                  <a:lnTo>
                    <a:pt x="420" y="922"/>
                  </a:lnTo>
                  <a:lnTo>
                    <a:pt x="412" y="928"/>
                  </a:lnTo>
                  <a:lnTo>
                    <a:pt x="406" y="93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6" name="Freeform 12"/>
            <p:cNvSpPr>
              <a:spLocks/>
            </p:cNvSpPr>
            <p:nvPr/>
          </p:nvSpPr>
          <p:spPr bwMode="auto">
            <a:xfrm>
              <a:off x="4851400" y="5384800"/>
              <a:ext cx="1187450" cy="885825"/>
            </a:xfrm>
            <a:custGeom>
              <a:avLst/>
              <a:gdLst>
                <a:gd name="T0" fmla="*/ 450 w 748"/>
                <a:gd name="T1" fmla="*/ 540 h 558"/>
                <a:gd name="T2" fmla="*/ 440 w 748"/>
                <a:gd name="T3" fmla="*/ 532 h 558"/>
                <a:gd name="T4" fmla="*/ 422 w 748"/>
                <a:gd name="T5" fmla="*/ 516 h 558"/>
                <a:gd name="T6" fmla="*/ 406 w 748"/>
                <a:gd name="T7" fmla="*/ 508 h 558"/>
                <a:gd name="T8" fmla="*/ 390 w 748"/>
                <a:gd name="T9" fmla="*/ 536 h 558"/>
                <a:gd name="T10" fmla="*/ 280 w 748"/>
                <a:gd name="T11" fmla="*/ 532 h 558"/>
                <a:gd name="T12" fmla="*/ 218 w 748"/>
                <a:gd name="T13" fmla="*/ 498 h 558"/>
                <a:gd name="T14" fmla="*/ 204 w 748"/>
                <a:gd name="T15" fmla="*/ 478 h 558"/>
                <a:gd name="T16" fmla="*/ 212 w 748"/>
                <a:gd name="T17" fmla="*/ 432 h 558"/>
                <a:gd name="T18" fmla="*/ 188 w 748"/>
                <a:gd name="T19" fmla="*/ 390 h 558"/>
                <a:gd name="T20" fmla="*/ 142 w 748"/>
                <a:gd name="T21" fmla="*/ 382 h 558"/>
                <a:gd name="T22" fmla="*/ 82 w 748"/>
                <a:gd name="T23" fmla="*/ 368 h 558"/>
                <a:gd name="T24" fmla="*/ 104 w 748"/>
                <a:gd name="T25" fmla="*/ 342 h 558"/>
                <a:gd name="T26" fmla="*/ 140 w 748"/>
                <a:gd name="T27" fmla="*/ 316 h 558"/>
                <a:gd name="T28" fmla="*/ 142 w 748"/>
                <a:gd name="T29" fmla="*/ 262 h 558"/>
                <a:gd name="T30" fmla="*/ 102 w 748"/>
                <a:gd name="T31" fmla="*/ 252 h 558"/>
                <a:gd name="T32" fmla="*/ 20 w 748"/>
                <a:gd name="T33" fmla="*/ 222 h 558"/>
                <a:gd name="T34" fmla="*/ 0 w 748"/>
                <a:gd name="T35" fmla="*/ 192 h 558"/>
                <a:gd name="T36" fmla="*/ 22 w 748"/>
                <a:gd name="T37" fmla="*/ 162 h 558"/>
                <a:gd name="T38" fmla="*/ 62 w 748"/>
                <a:gd name="T39" fmla="*/ 154 h 558"/>
                <a:gd name="T40" fmla="*/ 120 w 748"/>
                <a:gd name="T41" fmla="*/ 190 h 558"/>
                <a:gd name="T42" fmla="*/ 156 w 748"/>
                <a:gd name="T43" fmla="*/ 192 h 558"/>
                <a:gd name="T44" fmla="*/ 206 w 748"/>
                <a:gd name="T45" fmla="*/ 156 h 558"/>
                <a:gd name="T46" fmla="*/ 240 w 748"/>
                <a:gd name="T47" fmla="*/ 98 h 558"/>
                <a:gd name="T48" fmla="*/ 274 w 748"/>
                <a:gd name="T49" fmla="*/ 110 h 558"/>
                <a:gd name="T50" fmla="*/ 308 w 748"/>
                <a:gd name="T51" fmla="*/ 128 h 558"/>
                <a:gd name="T52" fmla="*/ 342 w 748"/>
                <a:gd name="T53" fmla="*/ 134 h 558"/>
                <a:gd name="T54" fmla="*/ 410 w 748"/>
                <a:gd name="T55" fmla="*/ 100 h 558"/>
                <a:gd name="T56" fmla="*/ 442 w 748"/>
                <a:gd name="T57" fmla="*/ 78 h 558"/>
                <a:gd name="T58" fmla="*/ 470 w 748"/>
                <a:gd name="T59" fmla="*/ 52 h 558"/>
                <a:gd name="T60" fmla="*/ 514 w 748"/>
                <a:gd name="T61" fmla="*/ 38 h 558"/>
                <a:gd name="T62" fmla="*/ 588 w 748"/>
                <a:gd name="T63" fmla="*/ 10 h 558"/>
                <a:gd name="T64" fmla="*/ 632 w 748"/>
                <a:gd name="T65" fmla="*/ 0 h 558"/>
                <a:gd name="T66" fmla="*/ 672 w 748"/>
                <a:gd name="T67" fmla="*/ 54 h 558"/>
                <a:gd name="T68" fmla="*/ 640 w 748"/>
                <a:gd name="T69" fmla="*/ 112 h 558"/>
                <a:gd name="T70" fmla="*/ 642 w 748"/>
                <a:gd name="T71" fmla="*/ 142 h 558"/>
                <a:gd name="T72" fmla="*/ 682 w 748"/>
                <a:gd name="T73" fmla="*/ 172 h 558"/>
                <a:gd name="T74" fmla="*/ 734 w 748"/>
                <a:gd name="T75" fmla="*/ 180 h 558"/>
                <a:gd name="T76" fmla="*/ 748 w 748"/>
                <a:gd name="T77" fmla="*/ 220 h 558"/>
                <a:gd name="T78" fmla="*/ 734 w 748"/>
                <a:gd name="T79" fmla="*/ 254 h 558"/>
                <a:gd name="T80" fmla="*/ 722 w 748"/>
                <a:gd name="T81" fmla="*/ 264 h 558"/>
                <a:gd name="T82" fmla="*/ 712 w 748"/>
                <a:gd name="T83" fmla="*/ 312 h 558"/>
                <a:gd name="T84" fmla="*/ 688 w 748"/>
                <a:gd name="T85" fmla="*/ 346 h 558"/>
                <a:gd name="T86" fmla="*/ 672 w 748"/>
                <a:gd name="T87" fmla="*/ 360 h 558"/>
                <a:gd name="T88" fmla="*/ 634 w 748"/>
                <a:gd name="T89" fmla="*/ 406 h 558"/>
                <a:gd name="T90" fmla="*/ 614 w 748"/>
                <a:gd name="T91" fmla="*/ 424 h 558"/>
                <a:gd name="T92" fmla="*/ 586 w 748"/>
                <a:gd name="T93" fmla="*/ 448 h 558"/>
                <a:gd name="T94" fmla="*/ 570 w 748"/>
                <a:gd name="T95" fmla="*/ 468 h 558"/>
                <a:gd name="T96" fmla="*/ 566 w 748"/>
                <a:gd name="T97" fmla="*/ 474 h 558"/>
                <a:gd name="T98" fmla="*/ 546 w 748"/>
                <a:gd name="T99" fmla="*/ 484 h 558"/>
                <a:gd name="T100" fmla="*/ 518 w 748"/>
                <a:gd name="T101" fmla="*/ 534 h 558"/>
                <a:gd name="T102" fmla="*/ 466 w 748"/>
                <a:gd name="T103" fmla="*/ 558 h 55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48" h="558">
                  <a:moveTo>
                    <a:pt x="450" y="558"/>
                  </a:moveTo>
                  <a:lnTo>
                    <a:pt x="450" y="558"/>
                  </a:lnTo>
                  <a:lnTo>
                    <a:pt x="450" y="540"/>
                  </a:lnTo>
                  <a:lnTo>
                    <a:pt x="446" y="540"/>
                  </a:lnTo>
                  <a:lnTo>
                    <a:pt x="444" y="538"/>
                  </a:lnTo>
                  <a:lnTo>
                    <a:pt x="440" y="532"/>
                  </a:lnTo>
                  <a:lnTo>
                    <a:pt x="428" y="530"/>
                  </a:lnTo>
                  <a:lnTo>
                    <a:pt x="426" y="522"/>
                  </a:lnTo>
                  <a:lnTo>
                    <a:pt x="422" y="516"/>
                  </a:lnTo>
                  <a:lnTo>
                    <a:pt x="418" y="510"/>
                  </a:lnTo>
                  <a:lnTo>
                    <a:pt x="414" y="508"/>
                  </a:lnTo>
                  <a:lnTo>
                    <a:pt x="410" y="508"/>
                  </a:lnTo>
                  <a:lnTo>
                    <a:pt x="406" y="508"/>
                  </a:lnTo>
                  <a:lnTo>
                    <a:pt x="396" y="510"/>
                  </a:lnTo>
                  <a:lnTo>
                    <a:pt x="390" y="536"/>
                  </a:lnTo>
                  <a:lnTo>
                    <a:pt x="322" y="540"/>
                  </a:lnTo>
                  <a:lnTo>
                    <a:pt x="280" y="532"/>
                  </a:lnTo>
                  <a:lnTo>
                    <a:pt x="246" y="528"/>
                  </a:lnTo>
                  <a:lnTo>
                    <a:pt x="218" y="498"/>
                  </a:lnTo>
                  <a:lnTo>
                    <a:pt x="208" y="478"/>
                  </a:lnTo>
                  <a:lnTo>
                    <a:pt x="204" y="478"/>
                  </a:lnTo>
                  <a:lnTo>
                    <a:pt x="200" y="464"/>
                  </a:lnTo>
                  <a:lnTo>
                    <a:pt x="202" y="452"/>
                  </a:lnTo>
                  <a:lnTo>
                    <a:pt x="206" y="442"/>
                  </a:lnTo>
                  <a:lnTo>
                    <a:pt x="212" y="432"/>
                  </a:lnTo>
                  <a:lnTo>
                    <a:pt x="212" y="406"/>
                  </a:lnTo>
                  <a:lnTo>
                    <a:pt x="188" y="390"/>
                  </a:lnTo>
                  <a:lnTo>
                    <a:pt x="188" y="384"/>
                  </a:lnTo>
                  <a:lnTo>
                    <a:pt x="142" y="382"/>
                  </a:lnTo>
                  <a:lnTo>
                    <a:pt x="104" y="378"/>
                  </a:lnTo>
                  <a:lnTo>
                    <a:pt x="82" y="368"/>
                  </a:lnTo>
                  <a:lnTo>
                    <a:pt x="72" y="344"/>
                  </a:lnTo>
                  <a:lnTo>
                    <a:pt x="104" y="342"/>
                  </a:lnTo>
                  <a:lnTo>
                    <a:pt x="112" y="338"/>
                  </a:lnTo>
                  <a:lnTo>
                    <a:pt x="122" y="332"/>
                  </a:lnTo>
                  <a:lnTo>
                    <a:pt x="140" y="316"/>
                  </a:lnTo>
                  <a:lnTo>
                    <a:pt x="148" y="300"/>
                  </a:lnTo>
                  <a:lnTo>
                    <a:pt x="150" y="286"/>
                  </a:lnTo>
                  <a:lnTo>
                    <a:pt x="148" y="274"/>
                  </a:lnTo>
                  <a:lnTo>
                    <a:pt x="142" y="262"/>
                  </a:lnTo>
                  <a:lnTo>
                    <a:pt x="114" y="260"/>
                  </a:lnTo>
                  <a:lnTo>
                    <a:pt x="102" y="252"/>
                  </a:lnTo>
                  <a:lnTo>
                    <a:pt x="88" y="246"/>
                  </a:lnTo>
                  <a:lnTo>
                    <a:pt x="64" y="238"/>
                  </a:lnTo>
                  <a:lnTo>
                    <a:pt x="40" y="230"/>
                  </a:lnTo>
                  <a:lnTo>
                    <a:pt x="20" y="222"/>
                  </a:lnTo>
                  <a:lnTo>
                    <a:pt x="6" y="204"/>
                  </a:lnTo>
                  <a:lnTo>
                    <a:pt x="2" y="196"/>
                  </a:lnTo>
                  <a:lnTo>
                    <a:pt x="0" y="192"/>
                  </a:lnTo>
                  <a:lnTo>
                    <a:pt x="12" y="174"/>
                  </a:lnTo>
                  <a:lnTo>
                    <a:pt x="18" y="166"/>
                  </a:lnTo>
                  <a:lnTo>
                    <a:pt x="22" y="162"/>
                  </a:lnTo>
                  <a:lnTo>
                    <a:pt x="30" y="158"/>
                  </a:lnTo>
                  <a:lnTo>
                    <a:pt x="36" y="156"/>
                  </a:lnTo>
                  <a:lnTo>
                    <a:pt x="48" y="154"/>
                  </a:lnTo>
                  <a:lnTo>
                    <a:pt x="62" y="154"/>
                  </a:lnTo>
                  <a:lnTo>
                    <a:pt x="90" y="164"/>
                  </a:lnTo>
                  <a:lnTo>
                    <a:pt x="120" y="190"/>
                  </a:lnTo>
                  <a:lnTo>
                    <a:pt x="130" y="192"/>
                  </a:lnTo>
                  <a:lnTo>
                    <a:pt x="142" y="192"/>
                  </a:lnTo>
                  <a:lnTo>
                    <a:pt x="156" y="192"/>
                  </a:lnTo>
                  <a:lnTo>
                    <a:pt x="172" y="190"/>
                  </a:lnTo>
                  <a:lnTo>
                    <a:pt x="188" y="174"/>
                  </a:lnTo>
                  <a:lnTo>
                    <a:pt x="206" y="156"/>
                  </a:lnTo>
                  <a:lnTo>
                    <a:pt x="222" y="136"/>
                  </a:lnTo>
                  <a:lnTo>
                    <a:pt x="238" y="120"/>
                  </a:lnTo>
                  <a:lnTo>
                    <a:pt x="240" y="98"/>
                  </a:lnTo>
                  <a:lnTo>
                    <a:pt x="264" y="96"/>
                  </a:lnTo>
                  <a:lnTo>
                    <a:pt x="274" y="110"/>
                  </a:lnTo>
                  <a:lnTo>
                    <a:pt x="284" y="114"/>
                  </a:lnTo>
                  <a:lnTo>
                    <a:pt x="294" y="120"/>
                  </a:lnTo>
                  <a:lnTo>
                    <a:pt x="308" y="128"/>
                  </a:lnTo>
                  <a:lnTo>
                    <a:pt x="324" y="134"/>
                  </a:lnTo>
                  <a:lnTo>
                    <a:pt x="342" y="134"/>
                  </a:lnTo>
                  <a:lnTo>
                    <a:pt x="384" y="120"/>
                  </a:lnTo>
                  <a:lnTo>
                    <a:pt x="398" y="108"/>
                  </a:lnTo>
                  <a:lnTo>
                    <a:pt x="410" y="100"/>
                  </a:lnTo>
                  <a:lnTo>
                    <a:pt x="422" y="92"/>
                  </a:lnTo>
                  <a:lnTo>
                    <a:pt x="438" y="84"/>
                  </a:lnTo>
                  <a:lnTo>
                    <a:pt x="442" y="78"/>
                  </a:lnTo>
                  <a:lnTo>
                    <a:pt x="450" y="72"/>
                  </a:lnTo>
                  <a:lnTo>
                    <a:pt x="462" y="56"/>
                  </a:lnTo>
                  <a:lnTo>
                    <a:pt x="470" y="52"/>
                  </a:lnTo>
                  <a:lnTo>
                    <a:pt x="476" y="46"/>
                  </a:lnTo>
                  <a:lnTo>
                    <a:pt x="494" y="40"/>
                  </a:lnTo>
                  <a:lnTo>
                    <a:pt x="514" y="38"/>
                  </a:lnTo>
                  <a:lnTo>
                    <a:pt x="550" y="36"/>
                  </a:lnTo>
                  <a:lnTo>
                    <a:pt x="570" y="22"/>
                  </a:lnTo>
                  <a:lnTo>
                    <a:pt x="588" y="10"/>
                  </a:lnTo>
                  <a:lnTo>
                    <a:pt x="596" y="6"/>
                  </a:lnTo>
                  <a:lnTo>
                    <a:pt x="606" y="2"/>
                  </a:lnTo>
                  <a:lnTo>
                    <a:pt x="618" y="0"/>
                  </a:lnTo>
                  <a:lnTo>
                    <a:pt x="632" y="0"/>
                  </a:lnTo>
                  <a:lnTo>
                    <a:pt x="654" y="36"/>
                  </a:lnTo>
                  <a:lnTo>
                    <a:pt x="672" y="54"/>
                  </a:lnTo>
                  <a:lnTo>
                    <a:pt x="656" y="82"/>
                  </a:lnTo>
                  <a:lnTo>
                    <a:pt x="646" y="96"/>
                  </a:lnTo>
                  <a:lnTo>
                    <a:pt x="640" y="112"/>
                  </a:lnTo>
                  <a:lnTo>
                    <a:pt x="638" y="140"/>
                  </a:lnTo>
                  <a:lnTo>
                    <a:pt x="642" y="142"/>
                  </a:lnTo>
                  <a:lnTo>
                    <a:pt x="650" y="142"/>
                  </a:lnTo>
                  <a:lnTo>
                    <a:pt x="672" y="142"/>
                  </a:lnTo>
                  <a:lnTo>
                    <a:pt x="682" y="172"/>
                  </a:lnTo>
                  <a:lnTo>
                    <a:pt x="690" y="184"/>
                  </a:lnTo>
                  <a:lnTo>
                    <a:pt x="734" y="180"/>
                  </a:lnTo>
                  <a:lnTo>
                    <a:pt x="740" y="190"/>
                  </a:lnTo>
                  <a:lnTo>
                    <a:pt x="744" y="204"/>
                  </a:lnTo>
                  <a:lnTo>
                    <a:pt x="748" y="220"/>
                  </a:lnTo>
                  <a:lnTo>
                    <a:pt x="748" y="238"/>
                  </a:lnTo>
                  <a:lnTo>
                    <a:pt x="740" y="248"/>
                  </a:lnTo>
                  <a:lnTo>
                    <a:pt x="734" y="254"/>
                  </a:lnTo>
                  <a:lnTo>
                    <a:pt x="726" y="258"/>
                  </a:lnTo>
                  <a:lnTo>
                    <a:pt x="724" y="262"/>
                  </a:lnTo>
                  <a:lnTo>
                    <a:pt x="722" y="264"/>
                  </a:lnTo>
                  <a:lnTo>
                    <a:pt x="718" y="266"/>
                  </a:lnTo>
                  <a:lnTo>
                    <a:pt x="712" y="312"/>
                  </a:lnTo>
                  <a:lnTo>
                    <a:pt x="706" y="324"/>
                  </a:lnTo>
                  <a:lnTo>
                    <a:pt x="700" y="338"/>
                  </a:lnTo>
                  <a:lnTo>
                    <a:pt x="688" y="346"/>
                  </a:lnTo>
                  <a:lnTo>
                    <a:pt x="682" y="350"/>
                  </a:lnTo>
                  <a:lnTo>
                    <a:pt x="682" y="356"/>
                  </a:lnTo>
                  <a:lnTo>
                    <a:pt x="672" y="360"/>
                  </a:lnTo>
                  <a:lnTo>
                    <a:pt x="664" y="366"/>
                  </a:lnTo>
                  <a:lnTo>
                    <a:pt x="656" y="376"/>
                  </a:lnTo>
                  <a:lnTo>
                    <a:pt x="648" y="386"/>
                  </a:lnTo>
                  <a:lnTo>
                    <a:pt x="634" y="406"/>
                  </a:lnTo>
                  <a:lnTo>
                    <a:pt x="626" y="414"/>
                  </a:lnTo>
                  <a:lnTo>
                    <a:pt x="616" y="420"/>
                  </a:lnTo>
                  <a:lnTo>
                    <a:pt x="614" y="424"/>
                  </a:lnTo>
                  <a:lnTo>
                    <a:pt x="610" y="428"/>
                  </a:lnTo>
                  <a:lnTo>
                    <a:pt x="600" y="434"/>
                  </a:lnTo>
                  <a:lnTo>
                    <a:pt x="586" y="448"/>
                  </a:lnTo>
                  <a:lnTo>
                    <a:pt x="572" y="464"/>
                  </a:lnTo>
                  <a:lnTo>
                    <a:pt x="570" y="466"/>
                  </a:lnTo>
                  <a:lnTo>
                    <a:pt x="570" y="468"/>
                  </a:lnTo>
                  <a:lnTo>
                    <a:pt x="566" y="468"/>
                  </a:lnTo>
                  <a:lnTo>
                    <a:pt x="566" y="474"/>
                  </a:lnTo>
                  <a:lnTo>
                    <a:pt x="560" y="474"/>
                  </a:lnTo>
                  <a:lnTo>
                    <a:pt x="556" y="476"/>
                  </a:lnTo>
                  <a:lnTo>
                    <a:pt x="546" y="484"/>
                  </a:lnTo>
                  <a:lnTo>
                    <a:pt x="532" y="500"/>
                  </a:lnTo>
                  <a:lnTo>
                    <a:pt x="518" y="534"/>
                  </a:lnTo>
                  <a:lnTo>
                    <a:pt x="502" y="538"/>
                  </a:lnTo>
                  <a:lnTo>
                    <a:pt x="488" y="544"/>
                  </a:lnTo>
                  <a:lnTo>
                    <a:pt x="478" y="550"/>
                  </a:lnTo>
                  <a:lnTo>
                    <a:pt x="466" y="558"/>
                  </a:lnTo>
                  <a:lnTo>
                    <a:pt x="450" y="55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7" name="Freeform 13"/>
            <p:cNvSpPr>
              <a:spLocks/>
            </p:cNvSpPr>
            <p:nvPr/>
          </p:nvSpPr>
          <p:spPr bwMode="auto">
            <a:xfrm>
              <a:off x="7381875" y="5387975"/>
              <a:ext cx="282575" cy="654050"/>
            </a:xfrm>
            <a:custGeom>
              <a:avLst/>
              <a:gdLst>
                <a:gd name="T0" fmla="*/ 82 w 178"/>
                <a:gd name="T1" fmla="*/ 412 h 412"/>
                <a:gd name="T2" fmla="*/ 82 w 178"/>
                <a:gd name="T3" fmla="*/ 412 h 412"/>
                <a:gd name="T4" fmla="*/ 50 w 178"/>
                <a:gd name="T5" fmla="*/ 364 h 412"/>
                <a:gd name="T6" fmla="*/ 50 w 178"/>
                <a:gd name="T7" fmla="*/ 364 h 412"/>
                <a:gd name="T8" fmla="*/ 40 w 178"/>
                <a:gd name="T9" fmla="*/ 360 h 412"/>
                <a:gd name="T10" fmla="*/ 34 w 178"/>
                <a:gd name="T11" fmla="*/ 356 h 412"/>
                <a:gd name="T12" fmla="*/ 28 w 178"/>
                <a:gd name="T13" fmla="*/ 350 h 412"/>
                <a:gd name="T14" fmla="*/ 26 w 178"/>
                <a:gd name="T15" fmla="*/ 346 h 412"/>
                <a:gd name="T16" fmla="*/ 20 w 178"/>
                <a:gd name="T17" fmla="*/ 336 h 412"/>
                <a:gd name="T18" fmla="*/ 16 w 178"/>
                <a:gd name="T19" fmla="*/ 324 h 412"/>
                <a:gd name="T20" fmla="*/ 16 w 178"/>
                <a:gd name="T21" fmla="*/ 324 h 412"/>
                <a:gd name="T22" fmla="*/ 0 w 178"/>
                <a:gd name="T23" fmla="*/ 304 h 412"/>
                <a:gd name="T24" fmla="*/ 0 w 178"/>
                <a:gd name="T25" fmla="*/ 304 h 412"/>
                <a:gd name="T26" fmla="*/ 2 w 178"/>
                <a:gd name="T27" fmla="*/ 280 h 412"/>
                <a:gd name="T28" fmla="*/ 6 w 178"/>
                <a:gd name="T29" fmla="*/ 258 h 412"/>
                <a:gd name="T30" fmla="*/ 8 w 178"/>
                <a:gd name="T31" fmla="*/ 238 h 412"/>
                <a:gd name="T32" fmla="*/ 8 w 178"/>
                <a:gd name="T33" fmla="*/ 228 h 412"/>
                <a:gd name="T34" fmla="*/ 6 w 178"/>
                <a:gd name="T35" fmla="*/ 220 h 412"/>
                <a:gd name="T36" fmla="*/ 6 w 178"/>
                <a:gd name="T37" fmla="*/ 220 h 412"/>
                <a:gd name="T38" fmla="*/ 6 w 178"/>
                <a:gd name="T39" fmla="*/ 196 h 412"/>
                <a:gd name="T40" fmla="*/ 10 w 178"/>
                <a:gd name="T41" fmla="*/ 180 h 412"/>
                <a:gd name="T42" fmla="*/ 16 w 178"/>
                <a:gd name="T43" fmla="*/ 166 h 412"/>
                <a:gd name="T44" fmla="*/ 30 w 178"/>
                <a:gd name="T45" fmla="*/ 150 h 412"/>
                <a:gd name="T46" fmla="*/ 30 w 178"/>
                <a:gd name="T47" fmla="*/ 150 h 412"/>
                <a:gd name="T48" fmla="*/ 38 w 178"/>
                <a:gd name="T49" fmla="*/ 112 h 412"/>
                <a:gd name="T50" fmla="*/ 38 w 178"/>
                <a:gd name="T51" fmla="*/ 112 h 412"/>
                <a:gd name="T52" fmla="*/ 60 w 178"/>
                <a:gd name="T53" fmla="*/ 64 h 412"/>
                <a:gd name="T54" fmla="*/ 60 w 178"/>
                <a:gd name="T55" fmla="*/ 64 h 412"/>
                <a:gd name="T56" fmla="*/ 76 w 178"/>
                <a:gd name="T57" fmla="*/ 44 h 412"/>
                <a:gd name="T58" fmla="*/ 90 w 178"/>
                <a:gd name="T59" fmla="*/ 28 h 412"/>
                <a:gd name="T60" fmla="*/ 104 w 178"/>
                <a:gd name="T61" fmla="*/ 14 h 412"/>
                <a:gd name="T62" fmla="*/ 122 w 178"/>
                <a:gd name="T63" fmla="*/ 0 h 412"/>
                <a:gd name="T64" fmla="*/ 122 w 178"/>
                <a:gd name="T65" fmla="*/ 0 h 412"/>
                <a:gd name="T66" fmla="*/ 164 w 178"/>
                <a:gd name="T67" fmla="*/ 2 h 412"/>
                <a:gd name="T68" fmla="*/ 164 w 178"/>
                <a:gd name="T69" fmla="*/ 2 h 412"/>
                <a:gd name="T70" fmla="*/ 170 w 178"/>
                <a:gd name="T71" fmla="*/ 6 h 412"/>
                <a:gd name="T72" fmla="*/ 170 w 178"/>
                <a:gd name="T73" fmla="*/ 6 h 412"/>
                <a:gd name="T74" fmla="*/ 176 w 178"/>
                <a:gd name="T75" fmla="*/ 30 h 412"/>
                <a:gd name="T76" fmla="*/ 178 w 178"/>
                <a:gd name="T77" fmla="*/ 44 h 412"/>
                <a:gd name="T78" fmla="*/ 178 w 178"/>
                <a:gd name="T79" fmla="*/ 58 h 412"/>
                <a:gd name="T80" fmla="*/ 178 w 178"/>
                <a:gd name="T81" fmla="*/ 58 h 412"/>
                <a:gd name="T82" fmla="*/ 172 w 178"/>
                <a:gd name="T83" fmla="*/ 72 h 412"/>
                <a:gd name="T84" fmla="*/ 168 w 178"/>
                <a:gd name="T85" fmla="*/ 86 h 412"/>
                <a:gd name="T86" fmla="*/ 166 w 178"/>
                <a:gd name="T87" fmla="*/ 102 h 412"/>
                <a:gd name="T88" fmla="*/ 166 w 178"/>
                <a:gd name="T89" fmla="*/ 118 h 412"/>
                <a:gd name="T90" fmla="*/ 168 w 178"/>
                <a:gd name="T91" fmla="*/ 154 h 412"/>
                <a:gd name="T92" fmla="*/ 170 w 178"/>
                <a:gd name="T93" fmla="*/ 188 h 412"/>
                <a:gd name="T94" fmla="*/ 170 w 178"/>
                <a:gd name="T95" fmla="*/ 188 h 412"/>
                <a:gd name="T96" fmla="*/ 164 w 178"/>
                <a:gd name="T97" fmla="*/ 202 h 412"/>
                <a:gd name="T98" fmla="*/ 158 w 178"/>
                <a:gd name="T99" fmla="*/ 218 h 412"/>
                <a:gd name="T100" fmla="*/ 158 w 178"/>
                <a:gd name="T101" fmla="*/ 218 h 412"/>
                <a:gd name="T102" fmla="*/ 118 w 178"/>
                <a:gd name="T103" fmla="*/ 304 h 412"/>
                <a:gd name="T104" fmla="*/ 118 w 178"/>
                <a:gd name="T105" fmla="*/ 304 h 412"/>
                <a:gd name="T106" fmla="*/ 108 w 178"/>
                <a:gd name="T107" fmla="*/ 398 h 412"/>
                <a:gd name="T108" fmla="*/ 108 w 178"/>
                <a:gd name="T109" fmla="*/ 398 h 412"/>
                <a:gd name="T110" fmla="*/ 98 w 178"/>
                <a:gd name="T111" fmla="*/ 408 h 412"/>
                <a:gd name="T112" fmla="*/ 98 w 178"/>
                <a:gd name="T113" fmla="*/ 408 h 412"/>
                <a:gd name="T114" fmla="*/ 90 w 178"/>
                <a:gd name="T115" fmla="*/ 410 h 412"/>
                <a:gd name="T116" fmla="*/ 82 w 178"/>
                <a:gd name="T117" fmla="*/ 412 h 412"/>
                <a:gd name="T118" fmla="*/ 82 w 178"/>
                <a:gd name="T119" fmla="*/ 412 h 412"/>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78" h="412">
                  <a:moveTo>
                    <a:pt x="82" y="412"/>
                  </a:moveTo>
                  <a:lnTo>
                    <a:pt x="82" y="412"/>
                  </a:lnTo>
                  <a:lnTo>
                    <a:pt x="50" y="364"/>
                  </a:lnTo>
                  <a:lnTo>
                    <a:pt x="40" y="360"/>
                  </a:lnTo>
                  <a:lnTo>
                    <a:pt x="34" y="356"/>
                  </a:lnTo>
                  <a:lnTo>
                    <a:pt x="28" y="350"/>
                  </a:lnTo>
                  <a:lnTo>
                    <a:pt x="26" y="346"/>
                  </a:lnTo>
                  <a:lnTo>
                    <a:pt x="20" y="336"/>
                  </a:lnTo>
                  <a:lnTo>
                    <a:pt x="16" y="324"/>
                  </a:lnTo>
                  <a:lnTo>
                    <a:pt x="0" y="304"/>
                  </a:lnTo>
                  <a:lnTo>
                    <a:pt x="2" y="280"/>
                  </a:lnTo>
                  <a:lnTo>
                    <a:pt x="6" y="258"/>
                  </a:lnTo>
                  <a:lnTo>
                    <a:pt x="8" y="238"/>
                  </a:lnTo>
                  <a:lnTo>
                    <a:pt x="8" y="228"/>
                  </a:lnTo>
                  <a:lnTo>
                    <a:pt x="6" y="220"/>
                  </a:lnTo>
                  <a:lnTo>
                    <a:pt x="6" y="196"/>
                  </a:lnTo>
                  <a:lnTo>
                    <a:pt x="10" y="180"/>
                  </a:lnTo>
                  <a:lnTo>
                    <a:pt x="16" y="166"/>
                  </a:lnTo>
                  <a:lnTo>
                    <a:pt x="30" y="150"/>
                  </a:lnTo>
                  <a:lnTo>
                    <a:pt x="38" y="112"/>
                  </a:lnTo>
                  <a:lnTo>
                    <a:pt x="60" y="64"/>
                  </a:lnTo>
                  <a:lnTo>
                    <a:pt x="76" y="44"/>
                  </a:lnTo>
                  <a:lnTo>
                    <a:pt x="90" y="28"/>
                  </a:lnTo>
                  <a:lnTo>
                    <a:pt x="104" y="14"/>
                  </a:lnTo>
                  <a:lnTo>
                    <a:pt x="122" y="0"/>
                  </a:lnTo>
                  <a:lnTo>
                    <a:pt x="164" y="2"/>
                  </a:lnTo>
                  <a:lnTo>
                    <a:pt x="170" y="6"/>
                  </a:lnTo>
                  <a:lnTo>
                    <a:pt x="176" y="30"/>
                  </a:lnTo>
                  <a:lnTo>
                    <a:pt x="178" y="44"/>
                  </a:lnTo>
                  <a:lnTo>
                    <a:pt x="178" y="58"/>
                  </a:lnTo>
                  <a:lnTo>
                    <a:pt x="172" y="72"/>
                  </a:lnTo>
                  <a:lnTo>
                    <a:pt x="168" y="86"/>
                  </a:lnTo>
                  <a:lnTo>
                    <a:pt x="166" y="102"/>
                  </a:lnTo>
                  <a:lnTo>
                    <a:pt x="166" y="118"/>
                  </a:lnTo>
                  <a:lnTo>
                    <a:pt x="168" y="154"/>
                  </a:lnTo>
                  <a:lnTo>
                    <a:pt x="170" y="188"/>
                  </a:lnTo>
                  <a:lnTo>
                    <a:pt x="164" y="202"/>
                  </a:lnTo>
                  <a:lnTo>
                    <a:pt x="158" y="218"/>
                  </a:lnTo>
                  <a:lnTo>
                    <a:pt x="118" y="304"/>
                  </a:lnTo>
                  <a:lnTo>
                    <a:pt x="108" y="398"/>
                  </a:lnTo>
                  <a:lnTo>
                    <a:pt x="98" y="408"/>
                  </a:lnTo>
                  <a:lnTo>
                    <a:pt x="90" y="410"/>
                  </a:lnTo>
                  <a:lnTo>
                    <a:pt x="82" y="41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8" name="Freeform 14"/>
            <p:cNvSpPr>
              <a:spLocks/>
            </p:cNvSpPr>
            <p:nvPr/>
          </p:nvSpPr>
          <p:spPr bwMode="auto">
            <a:xfrm>
              <a:off x="7407275" y="5405437"/>
              <a:ext cx="247650" cy="619125"/>
            </a:xfrm>
            <a:custGeom>
              <a:avLst/>
              <a:gdLst>
                <a:gd name="T0" fmla="*/ 76 w 156"/>
                <a:gd name="T1" fmla="*/ 390 h 390"/>
                <a:gd name="T2" fmla="*/ 76 w 156"/>
                <a:gd name="T3" fmla="*/ 390 h 390"/>
                <a:gd name="T4" fmla="*/ 46 w 156"/>
                <a:gd name="T5" fmla="*/ 344 h 390"/>
                <a:gd name="T6" fmla="*/ 46 w 156"/>
                <a:gd name="T7" fmla="*/ 344 h 390"/>
                <a:gd name="T8" fmla="*/ 26 w 156"/>
                <a:gd name="T9" fmla="*/ 338 h 390"/>
                <a:gd name="T10" fmla="*/ 26 w 156"/>
                <a:gd name="T11" fmla="*/ 338 h 390"/>
                <a:gd name="T12" fmla="*/ 22 w 156"/>
                <a:gd name="T13" fmla="*/ 324 h 390"/>
                <a:gd name="T14" fmla="*/ 14 w 156"/>
                <a:gd name="T15" fmla="*/ 310 h 390"/>
                <a:gd name="T16" fmla="*/ 6 w 156"/>
                <a:gd name="T17" fmla="*/ 300 h 390"/>
                <a:gd name="T18" fmla="*/ 0 w 156"/>
                <a:gd name="T19" fmla="*/ 294 h 390"/>
                <a:gd name="T20" fmla="*/ 0 w 156"/>
                <a:gd name="T21" fmla="*/ 294 h 390"/>
                <a:gd name="T22" fmla="*/ 0 w 156"/>
                <a:gd name="T23" fmla="*/ 272 h 390"/>
                <a:gd name="T24" fmla="*/ 0 w 156"/>
                <a:gd name="T25" fmla="*/ 272 h 390"/>
                <a:gd name="T26" fmla="*/ 4 w 156"/>
                <a:gd name="T27" fmla="*/ 242 h 390"/>
                <a:gd name="T28" fmla="*/ 6 w 156"/>
                <a:gd name="T29" fmla="*/ 230 h 390"/>
                <a:gd name="T30" fmla="*/ 8 w 156"/>
                <a:gd name="T31" fmla="*/ 216 h 390"/>
                <a:gd name="T32" fmla="*/ 8 w 156"/>
                <a:gd name="T33" fmla="*/ 216 h 390"/>
                <a:gd name="T34" fmla="*/ 4 w 156"/>
                <a:gd name="T35" fmla="*/ 202 h 390"/>
                <a:gd name="T36" fmla="*/ 4 w 156"/>
                <a:gd name="T37" fmla="*/ 192 h 390"/>
                <a:gd name="T38" fmla="*/ 4 w 156"/>
                <a:gd name="T39" fmla="*/ 182 h 390"/>
                <a:gd name="T40" fmla="*/ 8 w 156"/>
                <a:gd name="T41" fmla="*/ 174 h 390"/>
                <a:gd name="T42" fmla="*/ 18 w 156"/>
                <a:gd name="T43" fmla="*/ 158 h 390"/>
                <a:gd name="T44" fmla="*/ 30 w 156"/>
                <a:gd name="T45" fmla="*/ 142 h 390"/>
                <a:gd name="T46" fmla="*/ 30 w 156"/>
                <a:gd name="T47" fmla="*/ 142 h 390"/>
                <a:gd name="T48" fmla="*/ 38 w 156"/>
                <a:gd name="T49" fmla="*/ 108 h 390"/>
                <a:gd name="T50" fmla="*/ 38 w 156"/>
                <a:gd name="T51" fmla="*/ 108 h 390"/>
                <a:gd name="T52" fmla="*/ 48 w 156"/>
                <a:gd name="T53" fmla="*/ 84 h 390"/>
                <a:gd name="T54" fmla="*/ 56 w 156"/>
                <a:gd name="T55" fmla="*/ 64 h 390"/>
                <a:gd name="T56" fmla="*/ 68 w 156"/>
                <a:gd name="T57" fmla="*/ 46 h 390"/>
                <a:gd name="T58" fmla="*/ 84 w 156"/>
                <a:gd name="T59" fmla="*/ 28 h 390"/>
                <a:gd name="T60" fmla="*/ 84 w 156"/>
                <a:gd name="T61" fmla="*/ 28 h 390"/>
                <a:gd name="T62" fmla="*/ 116 w 156"/>
                <a:gd name="T63" fmla="*/ 2 h 390"/>
                <a:gd name="T64" fmla="*/ 116 w 156"/>
                <a:gd name="T65" fmla="*/ 2 h 390"/>
                <a:gd name="T66" fmla="*/ 150 w 156"/>
                <a:gd name="T67" fmla="*/ 0 h 390"/>
                <a:gd name="T68" fmla="*/ 150 w 156"/>
                <a:gd name="T69" fmla="*/ 0 h 390"/>
                <a:gd name="T70" fmla="*/ 154 w 156"/>
                <a:gd name="T71" fmla="*/ 18 h 390"/>
                <a:gd name="T72" fmla="*/ 156 w 156"/>
                <a:gd name="T73" fmla="*/ 32 h 390"/>
                <a:gd name="T74" fmla="*/ 156 w 156"/>
                <a:gd name="T75" fmla="*/ 44 h 390"/>
                <a:gd name="T76" fmla="*/ 156 w 156"/>
                <a:gd name="T77" fmla="*/ 44 h 390"/>
                <a:gd name="T78" fmla="*/ 150 w 156"/>
                <a:gd name="T79" fmla="*/ 56 h 390"/>
                <a:gd name="T80" fmla="*/ 146 w 156"/>
                <a:gd name="T81" fmla="*/ 70 h 390"/>
                <a:gd name="T82" fmla="*/ 144 w 156"/>
                <a:gd name="T83" fmla="*/ 86 h 390"/>
                <a:gd name="T84" fmla="*/ 142 w 156"/>
                <a:gd name="T85" fmla="*/ 102 h 390"/>
                <a:gd name="T86" fmla="*/ 144 w 156"/>
                <a:gd name="T87" fmla="*/ 138 h 390"/>
                <a:gd name="T88" fmla="*/ 146 w 156"/>
                <a:gd name="T89" fmla="*/ 174 h 390"/>
                <a:gd name="T90" fmla="*/ 146 w 156"/>
                <a:gd name="T91" fmla="*/ 174 h 390"/>
                <a:gd name="T92" fmla="*/ 138 w 156"/>
                <a:gd name="T93" fmla="*/ 196 h 390"/>
                <a:gd name="T94" fmla="*/ 126 w 156"/>
                <a:gd name="T95" fmla="*/ 222 h 390"/>
                <a:gd name="T96" fmla="*/ 102 w 156"/>
                <a:gd name="T97" fmla="*/ 270 h 390"/>
                <a:gd name="T98" fmla="*/ 102 w 156"/>
                <a:gd name="T99" fmla="*/ 270 h 390"/>
                <a:gd name="T100" fmla="*/ 96 w 156"/>
                <a:gd name="T101" fmla="*/ 290 h 390"/>
                <a:gd name="T102" fmla="*/ 96 w 156"/>
                <a:gd name="T103" fmla="*/ 290 h 390"/>
                <a:gd name="T104" fmla="*/ 84 w 156"/>
                <a:gd name="T105" fmla="*/ 382 h 390"/>
                <a:gd name="T106" fmla="*/ 84 w 156"/>
                <a:gd name="T107" fmla="*/ 382 h 390"/>
                <a:gd name="T108" fmla="*/ 80 w 156"/>
                <a:gd name="T109" fmla="*/ 386 h 390"/>
                <a:gd name="T110" fmla="*/ 76 w 156"/>
                <a:gd name="T111" fmla="*/ 390 h 390"/>
                <a:gd name="T112" fmla="*/ 76 w 156"/>
                <a:gd name="T113" fmla="*/ 390 h 39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56" h="390">
                  <a:moveTo>
                    <a:pt x="76" y="390"/>
                  </a:moveTo>
                  <a:lnTo>
                    <a:pt x="76" y="390"/>
                  </a:lnTo>
                  <a:lnTo>
                    <a:pt x="46" y="344"/>
                  </a:lnTo>
                  <a:lnTo>
                    <a:pt x="26" y="338"/>
                  </a:lnTo>
                  <a:lnTo>
                    <a:pt x="22" y="324"/>
                  </a:lnTo>
                  <a:lnTo>
                    <a:pt x="14" y="310"/>
                  </a:lnTo>
                  <a:lnTo>
                    <a:pt x="6" y="300"/>
                  </a:lnTo>
                  <a:lnTo>
                    <a:pt x="0" y="294"/>
                  </a:lnTo>
                  <a:lnTo>
                    <a:pt x="0" y="272"/>
                  </a:lnTo>
                  <a:lnTo>
                    <a:pt x="4" y="242"/>
                  </a:lnTo>
                  <a:lnTo>
                    <a:pt x="6" y="230"/>
                  </a:lnTo>
                  <a:lnTo>
                    <a:pt x="8" y="216"/>
                  </a:lnTo>
                  <a:lnTo>
                    <a:pt x="4" y="202"/>
                  </a:lnTo>
                  <a:lnTo>
                    <a:pt x="4" y="192"/>
                  </a:lnTo>
                  <a:lnTo>
                    <a:pt x="4" y="182"/>
                  </a:lnTo>
                  <a:lnTo>
                    <a:pt x="8" y="174"/>
                  </a:lnTo>
                  <a:lnTo>
                    <a:pt x="18" y="158"/>
                  </a:lnTo>
                  <a:lnTo>
                    <a:pt x="30" y="142"/>
                  </a:lnTo>
                  <a:lnTo>
                    <a:pt x="38" y="108"/>
                  </a:lnTo>
                  <a:lnTo>
                    <a:pt x="48" y="84"/>
                  </a:lnTo>
                  <a:lnTo>
                    <a:pt x="56" y="64"/>
                  </a:lnTo>
                  <a:lnTo>
                    <a:pt x="68" y="46"/>
                  </a:lnTo>
                  <a:lnTo>
                    <a:pt x="84" y="28"/>
                  </a:lnTo>
                  <a:lnTo>
                    <a:pt x="116" y="2"/>
                  </a:lnTo>
                  <a:lnTo>
                    <a:pt x="150" y="0"/>
                  </a:lnTo>
                  <a:lnTo>
                    <a:pt x="154" y="18"/>
                  </a:lnTo>
                  <a:lnTo>
                    <a:pt x="156" y="32"/>
                  </a:lnTo>
                  <a:lnTo>
                    <a:pt x="156" y="44"/>
                  </a:lnTo>
                  <a:lnTo>
                    <a:pt x="150" y="56"/>
                  </a:lnTo>
                  <a:lnTo>
                    <a:pt x="146" y="70"/>
                  </a:lnTo>
                  <a:lnTo>
                    <a:pt x="144" y="86"/>
                  </a:lnTo>
                  <a:lnTo>
                    <a:pt x="142" y="102"/>
                  </a:lnTo>
                  <a:lnTo>
                    <a:pt x="144" y="138"/>
                  </a:lnTo>
                  <a:lnTo>
                    <a:pt x="146" y="174"/>
                  </a:lnTo>
                  <a:lnTo>
                    <a:pt x="138" y="196"/>
                  </a:lnTo>
                  <a:lnTo>
                    <a:pt x="126" y="222"/>
                  </a:lnTo>
                  <a:lnTo>
                    <a:pt x="102" y="270"/>
                  </a:lnTo>
                  <a:lnTo>
                    <a:pt x="96" y="290"/>
                  </a:lnTo>
                  <a:lnTo>
                    <a:pt x="84" y="382"/>
                  </a:lnTo>
                  <a:lnTo>
                    <a:pt x="80" y="386"/>
                  </a:lnTo>
                  <a:lnTo>
                    <a:pt x="76" y="390"/>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9" name="Freeform 15"/>
            <p:cNvSpPr>
              <a:spLocks/>
            </p:cNvSpPr>
            <p:nvPr/>
          </p:nvSpPr>
          <p:spPr bwMode="auto">
            <a:xfrm>
              <a:off x="6708775" y="4911725"/>
              <a:ext cx="657225" cy="854075"/>
            </a:xfrm>
            <a:custGeom>
              <a:avLst/>
              <a:gdLst>
                <a:gd name="T0" fmla="*/ 136 w 414"/>
                <a:gd name="T1" fmla="*/ 532 h 538"/>
                <a:gd name="T2" fmla="*/ 122 w 414"/>
                <a:gd name="T3" fmla="*/ 508 h 538"/>
                <a:gd name="T4" fmla="*/ 116 w 414"/>
                <a:gd name="T5" fmla="*/ 498 h 538"/>
                <a:gd name="T6" fmla="*/ 58 w 414"/>
                <a:gd name="T7" fmla="*/ 426 h 538"/>
                <a:gd name="T8" fmla="*/ 12 w 414"/>
                <a:gd name="T9" fmla="*/ 420 h 538"/>
                <a:gd name="T10" fmla="*/ 0 w 414"/>
                <a:gd name="T11" fmla="*/ 402 h 538"/>
                <a:gd name="T12" fmla="*/ 6 w 414"/>
                <a:gd name="T13" fmla="*/ 360 h 538"/>
                <a:gd name="T14" fmla="*/ 10 w 414"/>
                <a:gd name="T15" fmla="*/ 332 h 538"/>
                <a:gd name="T16" fmla="*/ 8 w 414"/>
                <a:gd name="T17" fmla="*/ 306 h 538"/>
                <a:gd name="T18" fmla="*/ 44 w 414"/>
                <a:gd name="T19" fmla="*/ 246 h 538"/>
                <a:gd name="T20" fmla="*/ 42 w 414"/>
                <a:gd name="T21" fmla="*/ 200 h 538"/>
                <a:gd name="T22" fmla="*/ 46 w 414"/>
                <a:gd name="T23" fmla="*/ 190 h 538"/>
                <a:gd name="T24" fmla="*/ 74 w 414"/>
                <a:gd name="T25" fmla="*/ 174 h 538"/>
                <a:gd name="T26" fmla="*/ 102 w 414"/>
                <a:gd name="T27" fmla="*/ 134 h 538"/>
                <a:gd name="T28" fmla="*/ 102 w 414"/>
                <a:gd name="T29" fmla="*/ 116 h 538"/>
                <a:gd name="T30" fmla="*/ 92 w 414"/>
                <a:gd name="T31" fmla="*/ 88 h 538"/>
                <a:gd name="T32" fmla="*/ 104 w 414"/>
                <a:gd name="T33" fmla="*/ 72 h 538"/>
                <a:gd name="T34" fmla="*/ 132 w 414"/>
                <a:gd name="T35" fmla="*/ 58 h 538"/>
                <a:gd name="T36" fmla="*/ 172 w 414"/>
                <a:gd name="T37" fmla="*/ 48 h 538"/>
                <a:gd name="T38" fmla="*/ 190 w 414"/>
                <a:gd name="T39" fmla="*/ 28 h 538"/>
                <a:gd name="T40" fmla="*/ 204 w 414"/>
                <a:gd name="T41" fmla="*/ 2 h 538"/>
                <a:gd name="T42" fmla="*/ 224 w 414"/>
                <a:gd name="T43" fmla="*/ 2 h 538"/>
                <a:gd name="T44" fmla="*/ 236 w 414"/>
                <a:gd name="T45" fmla="*/ 16 h 538"/>
                <a:gd name="T46" fmla="*/ 250 w 414"/>
                <a:gd name="T47" fmla="*/ 64 h 538"/>
                <a:gd name="T48" fmla="*/ 280 w 414"/>
                <a:gd name="T49" fmla="*/ 96 h 538"/>
                <a:gd name="T50" fmla="*/ 336 w 414"/>
                <a:gd name="T51" fmla="*/ 100 h 538"/>
                <a:gd name="T52" fmla="*/ 366 w 414"/>
                <a:gd name="T53" fmla="*/ 86 h 538"/>
                <a:gd name="T54" fmla="*/ 404 w 414"/>
                <a:gd name="T55" fmla="*/ 84 h 538"/>
                <a:gd name="T56" fmla="*/ 398 w 414"/>
                <a:gd name="T57" fmla="*/ 104 h 538"/>
                <a:gd name="T58" fmla="*/ 384 w 414"/>
                <a:gd name="T59" fmla="*/ 124 h 538"/>
                <a:gd name="T60" fmla="*/ 362 w 414"/>
                <a:gd name="T61" fmla="*/ 154 h 538"/>
                <a:gd name="T62" fmla="*/ 330 w 414"/>
                <a:gd name="T63" fmla="*/ 162 h 538"/>
                <a:gd name="T64" fmla="*/ 328 w 414"/>
                <a:gd name="T65" fmla="*/ 180 h 538"/>
                <a:gd name="T66" fmla="*/ 348 w 414"/>
                <a:gd name="T67" fmla="*/ 198 h 538"/>
                <a:gd name="T68" fmla="*/ 350 w 414"/>
                <a:gd name="T69" fmla="*/ 222 h 538"/>
                <a:gd name="T70" fmla="*/ 348 w 414"/>
                <a:gd name="T71" fmla="*/ 240 h 538"/>
                <a:gd name="T72" fmla="*/ 340 w 414"/>
                <a:gd name="T73" fmla="*/ 278 h 538"/>
                <a:gd name="T74" fmla="*/ 346 w 414"/>
                <a:gd name="T75" fmla="*/ 296 h 538"/>
                <a:gd name="T76" fmla="*/ 356 w 414"/>
                <a:gd name="T77" fmla="*/ 308 h 538"/>
                <a:gd name="T78" fmla="*/ 350 w 414"/>
                <a:gd name="T79" fmla="*/ 306 h 538"/>
                <a:gd name="T80" fmla="*/ 318 w 414"/>
                <a:gd name="T81" fmla="*/ 312 h 538"/>
                <a:gd name="T82" fmla="*/ 318 w 414"/>
                <a:gd name="T83" fmla="*/ 336 h 538"/>
                <a:gd name="T84" fmla="*/ 296 w 414"/>
                <a:gd name="T85" fmla="*/ 354 h 538"/>
                <a:gd name="T86" fmla="*/ 288 w 414"/>
                <a:gd name="T87" fmla="*/ 384 h 538"/>
                <a:gd name="T88" fmla="*/ 268 w 414"/>
                <a:gd name="T89" fmla="*/ 408 h 538"/>
                <a:gd name="T90" fmla="*/ 228 w 414"/>
                <a:gd name="T91" fmla="*/ 416 h 538"/>
                <a:gd name="T92" fmla="*/ 240 w 414"/>
                <a:gd name="T93" fmla="*/ 440 h 538"/>
                <a:gd name="T94" fmla="*/ 218 w 414"/>
                <a:gd name="T95" fmla="*/ 450 h 538"/>
                <a:gd name="T96" fmla="*/ 184 w 414"/>
                <a:gd name="T97" fmla="*/ 480 h 538"/>
                <a:gd name="T98" fmla="*/ 166 w 414"/>
                <a:gd name="T99" fmla="*/ 514 h 538"/>
                <a:gd name="T100" fmla="*/ 150 w 414"/>
                <a:gd name="T101" fmla="*/ 528 h 53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14" h="538">
                  <a:moveTo>
                    <a:pt x="136" y="538"/>
                  </a:moveTo>
                  <a:lnTo>
                    <a:pt x="136" y="538"/>
                  </a:lnTo>
                  <a:lnTo>
                    <a:pt x="136" y="532"/>
                  </a:lnTo>
                  <a:lnTo>
                    <a:pt x="134" y="526"/>
                  </a:lnTo>
                  <a:lnTo>
                    <a:pt x="128" y="516"/>
                  </a:lnTo>
                  <a:lnTo>
                    <a:pt x="122" y="508"/>
                  </a:lnTo>
                  <a:lnTo>
                    <a:pt x="116" y="504"/>
                  </a:lnTo>
                  <a:lnTo>
                    <a:pt x="116" y="498"/>
                  </a:lnTo>
                  <a:lnTo>
                    <a:pt x="58" y="426"/>
                  </a:lnTo>
                  <a:lnTo>
                    <a:pt x="40" y="422"/>
                  </a:lnTo>
                  <a:lnTo>
                    <a:pt x="26" y="420"/>
                  </a:lnTo>
                  <a:lnTo>
                    <a:pt x="12" y="420"/>
                  </a:lnTo>
                  <a:lnTo>
                    <a:pt x="2" y="418"/>
                  </a:lnTo>
                  <a:lnTo>
                    <a:pt x="0" y="402"/>
                  </a:lnTo>
                  <a:lnTo>
                    <a:pt x="0" y="386"/>
                  </a:lnTo>
                  <a:lnTo>
                    <a:pt x="6" y="360"/>
                  </a:lnTo>
                  <a:lnTo>
                    <a:pt x="8" y="352"/>
                  </a:lnTo>
                  <a:lnTo>
                    <a:pt x="10" y="346"/>
                  </a:lnTo>
                  <a:lnTo>
                    <a:pt x="10" y="332"/>
                  </a:lnTo>
                  <a:lnTo>
                    <a:pt x="10" y="318"/>
                  </a:lnTo>
                  <a:lnTo>
                    <a:pt x="8" y="306"/>
                  </a:lnTo>
                  <a:lnTo>
                    <a:pt x="40" y="270"/>
                  </a:lnTo>
                  <a:lnTo>
                    <a:pt x="44" y="246"/>
                  </a:lnTo>
                  <a:lnTo>
                    <a:pt x="42" y="214"/>
                  </a:lnTo>
                  <a:lnTo>
                    <a:pt x="42" y="200"/>
                  </a:lnTo>
                  <a:lnTo>
                    <a:pt x="44" y="194"/>
                  </a:lnTo>
                  <a:lnTo>
                    <a:pt x="46" y="190"/>
                  </a:lnTo>
                  <a:lnTo>
                    <a:pt x="60" y="182"/>
                  </a:lnTo>
                  <a:lnTo>
                    <a:pt x="74" y="174"/>
                  </a:lnTo>
                  <a:lnTo>
                    <a:pt x="94" y="152"/>
                  </a:lnTo>
                  <a:lnTo>
                    <a:pt x="102" y="134"/>
                  </a:lnTo>
                  <a:lnTo>
                    <a:pt x="102" y="116"/>
                  </a:lnTo>
                  <a:lnTo>
                    <a:pt x="96" y="104"/>
                  </a:lnTo>
                  <a:lnTo>
                    <a:pt x="94" y="94"/>
                  </a:lnTo>
                  <a:lnTo>
                    <a:pt x="92" y="88"/>
                  </a:lnTo>
                  <a:lnTo>
                    <a:pt x="94" y="82"/>
                  </a:lnTo>
                  <a:lnTo>
                    <a:pt x="98" y="76"/>
                  </a:lnTo>
                  <a:lnTo>
                    <a:pt x="104" y="72"/>
                  </a:lnTo>
                  <a:lnTo>
                    <a:pt x="120" y="60"/>
                  </a:lnTo>
                  <a:lnTo>
                    <a:pt x="132" y="58"/>
                  </a:lnTo>
                  <a:lnTo>
                    <a:pt x="144" y="56"/>
                  </a:lnTo>
                  <a:lnTo>
                    <a:pt x="158" y="54"/>
                  </a:lnTo>
                  <a:lnTo>
                    <a:pt x="172" y="48"/>
                  </a:lnTo>
                  <a:lnTo>
                    <a:pt x="182" y="40"/>
                  </a:lnTo>
                  <a:lnTo>
                    <a:pt x="190" y="28"/>
                  </a:lnTo>
                  <a:lnTo>
                    <a:pt x="198" y="14"/>
                  </a:lnTo>
                  <a:lnTo>
                    <a:pt x="204" y="2"/>
                  </a:lnTo>
                  <a:lnTo>
                    <a:pt x="210" y="0"/>
                  </a:lnTo>
                  <a:lnTo>
                    <a:pt x="216" y="0"/>
                  </a:lnTo>
                  <a:lnTo>
                    <a:pt x="224" y="2"/>
                  </a:lnTo>
                  <a:lnTo>
                    <a:pt x="232" y="6"/>
                  </a:lnTo>
                  <a:lnTo>
                    <a:pt x="236" y="16"/>
                  </a:lnTo>
                  <a:lnTo>
                    <a:pt x="238" y="28"/>
                  </a:lnTo>
                  <a:lnTo>
                    <a:pt x="246" y="52"/>
                  </a:lnTo>
                  <a:lnTo>
                    <a:pt x="250" y="64"/>
                  </a:lnTo>
                  <a:lnTo>
                    <a:pt x="258" y="76"/>
                  </a:lnTo>
                  <a:lnTo>
                    <a:pt x="266" y="86"/>
                  </a:lnTo>
                  <a:lnTo>
                    <a:pt x="280" y="96"/>
                  </a:lnTo>
                  <a:lnTo>
                    <a:pt x="336" y="100"/>
                  </a:lnTo>
                  <a:lnTo>
                    <a:pt x="342" y="94"/>
                  </a:lnTo>
                  <a:lnTo>
                    <a:pt x="350" y="92"/>
                  </a:lnTo>
                  <a:lnTo>
                    <a:pt x="366" y="86"/>
                  </a:lnTo>
                  <a:lnTo>
                    <a:pt x="386" y="86"/>
                  </a:lnTo>
                  <a:lnTo>
                    <a:pt x="404" y="84"/>
                  </a:lnTo>
                  <a:lnTo>
                    <a:pt x="414" y="90"/>
                  </a:lnTo>
                  <a:lnTo>
                    <a:pt x="398" y="104"/>
                  </a:lnTo>
                  <a:lnTo>
                    <a:pt x="392" y="112"/>
                  </a:lnTo>
                  <a:lnTo>
                    <a:pt x="384" y="124"/>
                  </a:lnTo>
                  <a:lnTo>
                    <a:pt x="382" y="156"/>
                  </a:lnTo>
                  <a:lnTo>
                    <a:pt x="362" y="154"/>
                  </a:lnTo>
                  <a:lnTo>
                    <a:pt x="342" y="154"/>
                  </a:lnTo>
                  <a:lnTo>
                    <a:pt x="336" y="158"/>
                  </a:lnTo>
                  <a:lnTo>
                    <a:pt x="330" y="162"/>
                  </a:lnTo>
                  <a:lnTo>
                    <a:pt x="326" y="168"/>
                  </a:lnTo>
                  <a:lnTo>
                    <a:pt x="328" y="180"/>
                  </a:lnTo>
                  <a:lnTo>
                    <a:pt x="338" y="186"/>
                  </a:lnTo>
                  <a:lnTo>
                    <a:pt x="348" y="198"/>
                  </a:lnTo>
                  <a:lnTo>
                    <a:pt x="364" y="208"/>
                  </a:lnTo>
                  <a:lnTo>
                    <a:pt x="350" y="222"/>
                  </a:lnTo>
                  <a:lnTo>
                    <a:pt x="350" y="230"/>
                  </a:lnTo>
                  <a:lnTo>
                    <a:pt x="348" y="240"/>
                  </a:lnTo>
                  <a:lnTo>
                    <a:pt x="342" y="258"/>
                  </a:lnTo>
                  <a:lnTo>
                    <a:pt x="342" y="268"/>
                  </a:lnTo>
                  <a:lnTo>
                    <a:pt x="340" y="278"/>
                  </a:lnTo>
                  <a:lnTo>
                    <a:pt x="342" y="286"/>
                  </a:lnTo>
                  <a:lnTo>
                    <a:pt x="346" y="296"/>
                  </a:lnTo>
                  <a:lnTo>
                    <a:pt x="356" y="304"/>
                  </a:lnTo>
                  <a:lnTo>
                    <a:pt x="356" y="308"/>
                  </a:lnTo>
                  <a:lnTo>
                    <a:pt x="350" y="306"/>
                  </a:lnTo>
                  <a:lnTo>
                    <a:pt x="322" y="306"/>
                  </a:lnTo>
                  <a:lnTo>
                    <a:pt x="318" y="312"/>
                  </a:lnTo>
                  <a:lnTo>
                    <a:pt x="318" y="318"/>
                  </a:lnTo>
                  <a:lnTo>
                    <a:pt x="320" y="324"/>
                  </a:lnTo>
                  <a:lnTo>
                    <a:pt x="318" y="336"/>
                  </a:lnTo>
                  <a:lnTo>
                    <a:pt x="304" y="346"/>
                  </a:lnTo>
                  <a:lnTo>
                    <a:pt x="296" y="354"/>
                  </a:lnTo>
                  <a:lnTo>
                    <a:pt x="292" y="364"/>
                  </a:lnTo>
                  <a:lnTo>
                    <a:pt x="288" y="384"/>
                  </a:lnTo>
                  <a:lnTo>
                    <a:pt x="278" y="396"/>
                  </a:lnTo>
                  <a:lnTo>
                    <a:pt x="268" y="408"/>
                  </a:lnTo>
                  <a:lnTo>
                    <a:pt x="232" y="410"/>
                  </a:lnTo>
                  <a:lnTo>
                    <a:pt x="228" y="416"/>
                  </a:lnTo>
                  <a:lnTo>
                    <a:pt x="228" y="422"/>
                  </a:lnTo>
                  <a:lnTo>
                    <a:pt x="230" y="430"/>
                  </a:lnTo>
                  <a:lnTo>
                    <a:pt x="240" y="440"/>
                  </a:lnTo>
                  <a:lnTo>
                    <a:pt x="228" y="444"/>
                  </a:lnTo>
                  <a:lnTo>
                    <a:pt x="218" y="450"/>
                  </a:lnTo>
                  <a:lnTo>
                    <a:pt x="208" y="456"/>
                  </a:lnTo>
                  <a:lnTo>
                    <a:pt x="200" y="464"/>
                  </a:lnTo>
                  <a:lnTo>
                    <a:pt x="184" y="480"/>
                  </a:lnTo>
                  <a:lnTo>
                    <a:pt x="168" y="500"/>
                  </a:lnTo>
                  <a:lnTo>
                    <a:pt x="166" y="514"/>
                  </a:lnTo>
                  <a:lnTo>
                    <a:pt x="158" y="522"/>
                  </a:lnTo>
                  <a:lnTo>
                    <a:pt x="150" y="528"/>
                  </a:lnTo>
                  <a:lnTo>
                    <a:pt x="136" y="53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0" name="Freeform 16"/>
            <p:cNvSpPr>
              <a:spLocks/>
            </p:cNvSpPr>
            <p:nvPr/>
          </p:nvSpPr>
          <p:spPr bwMode="auto">
            <a:xfrm>
              <a:off x="4689475" y="4829175"/>
              <a:ext cx="962025" cy="844550"/>
            </a:xfrm>
            <a:custGeom>
              <a:avLst/>
              <a:gdLst>
                <a:gd name="T0" fmla="*/ 210 w 606"/>
                <a:gd name="T1" fmla="*/ 516 h 532"/>
                <a:gd name="T2" fmla="*/ 172 w 606"/>
                <a:gd name="T3" fmla="*/ 494 h 532"/>
                <a:gd name="T4" fmla="*/ 126 w 606"/>
                <a:gd name="T5" fmla="*/ 498 h 532"/>
                <a:gd name="T6" fmla="*/ 96 w 606"/>
                <a:gd name="T7" fmla="*/ 530 h 532"/>
                <a:gd name="T8" fmla="*/ 104 w 606"/>
                <a:gd name="T9" fmla="*/ 494 h 532"/>
                <a:gd name="T10" fmla="*/ 62 w 606"/>
                <a:gd name="T11" fmla="*/ 432 h 532"/>
                <a:gd name="T12" fmla="*/ 84 w 606"/>
                <a:gd name="T13" fmla="*/ 356 h 532"/>
                <a:gd name="T14" fmla="*/ 88 w 606"/>
                <a:gd name="T15" fmla="*/ 336 h 532"/>
                <a:gd name="T16" fmla="*/ 70 w 606"/>
                <a:gd name="T17" fmla="*/ 304 h 532"/>
                <a:gd name="T18" fmla="*/ 20 w 606"/>
                <a:gd name="T19" fmla="*/ 314 h 532"/>
                <a:gd name="T20" fmla="*/ 6 w 606"/>
                <a:gd name="T21" fmla="*/ 302 h 532"/>
                <a:gd name="T22" fmla="*/ 0 w 606"/>
                <a:gd name="T23" fmla="*/ 278 h 532"/>
                <a:gd name="T24" fmla="*/ 10 w 606"/>
                <a:gd name="T25" fmla="*/ 240 h 532"/>
                <a:gd name="T26" fmla="*/ 60 w 606"/>
                <a:gd name="T27" fmla="*/ 218 h 532"/>
                <a:gd name="T28" fmla="*/ 90 w 606"/>
                <a:gd name="T29" fmla="*/ 226 h 532"/>
                <a:gd name="T30" fmla="*/ 134 w 606"/>
                <a:gd name="T31" fmla="*/ 234 h 532"/>
                <a:gd name="T32" fmla="*/ 158 w 606"/>
                <a:gd name="T33" fmla="*/ 214 h 532"/>
                <a:gd name="T34" fmla="*/ 174 w 606"/>
                <a:gd name="T35" fmla="*/ 194 h 532"/>
                <a:gd name="T36" fmla="*/ 252 w 606"/>
                <a:gd name="T37" fmla="*/ 204 h 532"/>
                <a:gd name="T38" fmla="*/ 264 w 606"/>
                <a:gd name="T39" fmla="*/ 182 h 532"/>
                <a:gd name="T40" fmla="*/ 266 w 606"/>
                <a:gd name="T41" fmla="*/ 146 h 532"/>
                <a:gd name="T42" fmla="*/ 196 w 606"/>
                <a:gd name="T43" fmla="*/ 108 h 532"/>
                <a:gd name="T44" fmla="*/ 192 w 606"/>
                <a:gd name="T45" fmla="*/ 88 h 532"/>
                <a:gd name="T46" fmla="*/ 216 w 606"/>
                <a:gd name="T47" fmla="*/ 78 h 532"/>
                <a:gd name="T48" fmla="*/ 278 w 606"/>
                <a:gd name="T49" fmla="*/ 102 h 532"/>
                <a:gd name="T50" fmla="*/ 326 w 606"/>
                <a:gd name="T51" fmla="*/ 88 h 532"/>
                <a:gd name="T52" fmla="*/ 378 w 606"/>
                <a:gd name="T53" fmla="*/ 44 h 532"/>
                <a:gd name="T54" fmla="*/ 390 w 606"/>
                <a:gd name="T55" fmla="*/ 14 h 532"/>
                <a:gd name="T56" fmla="*/ 414 w 606"/>
                <a:gd name="T57" fmla="*/ 0 h 532"/>
                <a:gd name="T58" fmla="*/ 444 w 606"/>
                <a:gd name="T59" fmla="*/ 10 h 532"/>
                <a:gd name="T60" fmla="*/ 468 w 606"/>
                <a:gd name="T61" fmla="*/ 66 h 532"/>
                <a:gd name="T62" fmla="*/ 526 w 606"/>
                <a:gd name="T63" fmla="*/ 130 h 532"/>
                <a:gd name="T64" fmla="*/ 562 w 606"/>
                <a:gd name="T65" fmla="*/ 154 h 532"/>
                <a:gd name="T66" fmla="*/ 564 w 606"/>
                <a:gd name="T67" fmla="*/ 196 h 532"/>
                <a:gd name="T68" fmla="*/ 534 w 606"/>
                <a:gd name="T69" fmla="*/ 216 h 532"/>
                <a:gd name="T70" fmla="*/ 506 w 606"/>
                <a:gd name="T71" fmla="*/ 246 h 532"/>
                <a:gd name="T72" fmla="*/ 532 w 606"/>
                <a:gd name="T73" fmla="*/ 258 h 532"/>
                <a:gd name="T74" fmla="*/ 568 w 606"/>
                <a:gd name="T75" fmla="*/ 326 h 532"/>
                <a:gd name="T76" fmla="*/ 592 w 606"/>
                <a:gd name="T77" fmla="*/ 356 h 532"/>
                <a:gd name="T78" fmla="*/ 590 w 606"/>
                <a:gd name="T79" fmla="*/ 380 h 532"/>
                <a:gd name="T80" fmla="*/ 546 w 606"/>
                <a:gd name="T81" fmla="*/ 408 h 532"/>
                <a:gd name="T82" fmla="*/ 482 w 606"/>
                <a:gd name="T83" fmla="*/ 460 h 532"/>
                <a:gd name="T84" fmla="*/ 434 w 606"/>
                <a:gd name="T85" fmla="*/ 472 h 532"/>
                <a:gd name="T86" fmla="*/ 392 w 606"/>
                <a:gd name="T87" fmla="*/ 456 h 532"/>
                <a:gd name="T88" fmla="*/ 358 w 606"/>
                <a:gd name="T89" fmla="*/ 436 h 532"/>
                <a:gd name="T90" fmla="*/ 332 w 606"/>
                <a:gd name="T91" fmla="*/ 442 h 532"/>
                <a:gd name="T92" fmla="*/ 302 w 606"/>
                <a:gd name="T93" fmla="*/ 492 h 532"/>
                <a:gd name="T94" fmla="*/ 266 w 606"/>
                <a:gd name="T95" fmla="*/ 528 h 53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06" h="532">
                  <a:moveTo>
                    <a:pt x="240" y="532"/>
                  </a:moveTo>
                  <a:lnTo>
                    <a:pt x="240" y="532"/>
                  </a:lnTo>
                  <a:lnTo>
                    <a:pt x="222" y="524"/>
                  </a:lnTo>
                  <a:lnTo>
                    <a:pt x="210" y="516"/>
                  </a:lnTo>
                  <a:lnTo>
                    <a:pt x="202" y="508"/>
                  </a:lnTo>
                  <a:lnTo>
                    <a:pt x="194" y="502"/>
                  </a:lnTo>
                  <a:lnTo>
                    <a:pt x="172" y="494"/>
                  </a:lnTo>
                  <a:lnTo>
                    <a:pt x="152" y="494"/>
                  </a:lnTo>
                  <a:lnTo>
                    <a:pt x="138" y="494"/>
                  </a:lnTo>
                  <a:lnTo>
                    <a:pt x="126" y="498"/>
                  </a:lnTo>
                  <a:lnTo>
                    <a:pt x="112" y="508"/>
                  </a:lnTo>
                  <a:lnTo>
                    <a:pt x="96" y="530"/>
                  </a:lnTo>
                  <a:lnTo>
                    <a:pt x="96" y="518"/>
                  </a:lnTo>
                  <a:lnTo>
                    <a:pt x="98" y="508"/>
                  </a:lnTo>
                  <a:lnTo>
                    <a:pt x="104" y="494"/>
                  </a:lnTo>
                  <a:lnTo>
                    <a:pt x="106" y="452"/>
                  </a:lnTo>
                  <a:lnTo>
                    <a:pt x="62" y="432"/>
                  </a:lnTo>
                  <a:lnTo>
                    <a:pt x="64" y="420"/>
                  </a:lnTo>
                  <a:lnTo>
                    <a:pt x="68" y="410"/>
                  </a:lnTo>
                  <a:lnTo>
                    <a:pt x="84" y="356"/>
                  </a:lnTo>
                  <a:lnTo>
                    <a:pt x="88" y="352"/>
                  </a:lnTo>
                  <a:lnTo>
                    <a:pt x="88" y="346"/>
                  </a:lnTo>
                  <a:lnTo>
                    <a:pt x="88" y="336"/>
                  </a:lnTo>
                  <a:lnTo>
                    <a:pt x="84" y="320"/>
                  </a:lnTo>
                  <a:lnTo>
                    <a:pt x="70" y="304"/>
                  </a:lnTo>
                  <a:lnTo>
                    <a:pt x="58" y="306"/>
                  </a:lnTo>
                  <a:lnTo>
                    <a:pt x="46" y="308"/>
                  </a:lnTo>
                  <a:lnTo>
                    <a:pt x="20" y="314"/>
                  </a:lnTo>
                  <a:lnTo>
                    <a:pt x="14" y="314"/>
                  </a:lnTo>
                  <a:lnTo>
                    <a:pt x="10" y="310"/>
                  </a:lnTo>
                  <a:lnTo>
                    <a:pt x="8" y="308"/>
                  </a:lnTo>
                  <a:lnTo>
                    <a:pt x="6" y="302"/>
                  </a:lnTo>
                  <a:lnTo>
                    <a:pt x="6" y="294"/>
                  </a:lnTo>
                  <a:lnTo>
                    <a:pt x="6" y="290"/>
                  </a:lnTo>
                  <a:lnTo>
                    <a:pt x="0" y="278"/>
                  </a:lnTo>
                  <a:lnTo>
                    <a:pt x="2" y="262"/>
                  </a:lnTo>
                  <a:lnTo>
                    <a:pt x="4" y="250"/>
                  </a:lnTo>
                  <a:lnTo>
                    <a:pt x="10" y="240"/>
                  </a:lnTo>
                  <a:lnTo>
                    <a:pt x="16" y="234"/>
                  </a:lnTo>
                  <a:lnTo>
                    <a:pt x="24" y="228"/>
                  </a:lnTo>
                  <a:lnTo>
                    <a:pt x="34" y="224"/>
                  </a:lnTo>
                  <a:lnTo>
                    <a:pt x="60" y="218"/>
                  </a:lnTo>
                  <a:lnTo>
                    <a:pt x="74" y="218"/>
                  </a:lnTo>
                  <a:lnTo>
                    <a:pt x="90" y="226"/>
                  </a:lnTo>
                  <a:lnTo>
                    <a:pt x="106" y="232"/>
                  </a:lnTo>
                  <a:lnTo>
                    <a:pt x="114" y="234"/>
                  </a:lnTo>
                  <a:lnTo>
                    <a:pt x="124" y="236"/>
                  </a:lnTo>
                  <a:lnTo>
                    <a:pt x="134" y="234"/>
                  </a:lnTo>
                  <a:lnTo>
                    <a:pt x="144" y="230"/>
                  </a:lnTo>
                  <a:lnTo>
                    <a:pt x="158" y="214"/>
                  </a:lnTo>
                  <a:lnTo>
                    <a:pt x="164" y="196"/>
                  </a:lnTo>
                  <a:lnTo>
                    <a:pt x="174" y="194"/>
                  </a:lnTo>
                  <a:lnTo>
                    <a:pt x="178" y="198"/>
                  </a:lnTo>
                  <a:lnTo>
                    <a:pt x="186" y="200"/>
                  </a:lnTo>
                  <a:lnTo>
                    <a:pt x="206" y="202"/>
                  </a:lnTo>
                  <a:lnTo>
                    <a:pt x="252" y="204"/>
                  </a:lnTo>
                  <a:lnTo>
                    <a:pt x="258" y="196"/>
                  </a:lnTo>
                  <a:lnTo>
                    <a:pt x="262" y="190"/>
                  </a:lnTo>
                  <a:lnTo>
                    <a:pt x="264" y="182"/>
                  </a:lnTo>
                  <a:lnTo>
                    <a:pt x="266" y="174"/>
                  </a:lnTo>
                  <a:lnTo>
                    <a:pt x="266" y="160"/>
                  </a:lnTo>
                  <a:lnTo>
                    <a:pt x="266" y="146"/>
                  </a:lnTo>
                  <a:lnTo>
                    <a:pt x="256" y="136"/>
                  </a:lnTo>
                  <a:lnTo>
                    <a:pt x="248" y="130"/>
                  </a:lnTo>
                  <a:lnTo>
                    <a:pt x="230" y="120"/>
                  </a:lnTo>
                  <a:lnTo>
                    <a:pt x="196" y="108"/>
                  </a:lnTo>
                  <a:lnTo>
                    <a:pt x="194" y="100"/>
                  </a:lnTo>
                  <a:lnTo>
                    <a:pt x="192" y="94"/>
                  </a:lnTo>
                  <a:lnTo>
                    <a:pt x="192" y="88"/>
                  </a:lnTo>
                  <a:lnTo>
                    <a:pt x="194" y="84"/>
                  </a:lnTo>
                  <a:lnTo>
                    <a:pt x="198" y="82"/>
                  </a:lnTo>
                  <a:lnTo>
                    <a:pt x="202" y="80"/>
                  </a:lnTo>
                  <a:lnTo>
                    <a:pt x="216" y="78"/>
                  </a:lnTo>
                  <a:lnTo>
                    <a:pt x="238" y="94"/>
                  </a:lnTo>
                  <a:lnTo>
                    <a:pt x="278" y="102"/>
                  </a:lnTo>
                  <a:lnTo>
                    <a:pt x="294" y="100"/>
                  </a:lnTo>
                  <a:lnTo>
                    <a:pt x="310" y="96"/>
                  </a:lnTo>
                  <a:lnTo>
                    <a:pt x="326" y="88"/>
                  </a:lnTo>
                  <a:lnTo>
                    <a:pt x="342" y="80"/>
                  </a:lnTo>
                  <a:lnTo>
                    <a:pt x="356" y="68"/>
                  </a:lnTo>
                  <a:lnTo>
                    <a:pt x="368" y="56"/>
                  </a:lnTo>
                  <a:lnTo>
                    <a:pt x="378" y="44"/>
                  </a:lnTo>
                  <a:lnTo>
                    <a:pt x="386" y="30"/>
                  </a:lnTo>
                  <a:lnTo>
                    <a:pt x="388" y="22"/>
                  </a:lnTo>
                  <a:lnTo>
                    <a:pt x="390" y="14"/>
                  </a:lnTo>
                  <a:lnTo>
                    <a:pt x="394" y="8"/>
                  </a:lnTo>
                  <a:lnTo>
                    <a:pt x="400" y="4"/>
                  </a:lnTo>
                  <a:lnTo>
                    <a:pt x="406" y="2"/>
                  </a:lnTo>
                  <a:lnTo>
                    <a:pt x="414" y="0"/>
                  </a:lnTo>
                  <a:lnTo>
                    <a:pt x="432" y="0"/>
                  </a:lnTo>
                  <a:lnTo>
                    <a:pt x="438" y="4"/>
                  </a:lnTo>
                  <a:lnTo>
                    <a:pt x="444" y="10"/>
                  </a:lnTo>
                  <a:lnTo>
                    <a:pt x="450" y="16"/>
                  </a:lnTo>
                  <a:lnTo>
                    <a:pt x="456" y="24"/>
                  </a:lnTo>
                  <a:lnTo>
                    <a:pt x="464" y="44"/>
                  </a:lnTo>
                  <a:lnTo>
                    <a:pt x="468" y="66"/>
                  </a:lnTo>
                  <a:lnTo>
                    <a:pt x="494" y="98"/>
                  </a:lnTo>
                  <a:lnTo>
                    <a:pt x="508" y="114"/>
                  </a:lnTo>
                  <a:lnTo>
                    <a:pt x="526" y="130"/>
                  </a:lnTo>
                  <a:lnTo>
                    <a:pt x="558" y="142"/>
                  </a:lnTo>
                  <a:lnTo>
                    <a:pt x="562" y="154"/>
                  </a:lnTo>
                  <a:lnTo>
                    <a:pt x="566" y="170"/>
                  </a:lnTo>
                  <a:lnTo>
                    <a:pt x="566" y="178"/>
                  </a:lnTo>
                  <a:lnTo>
                    <a:pt x="566" y="188"/>
                  </a:lnTo>
                  <a:lnTo>
                    <a:pt x="564" y="196"/>
                  </a:lnTo>
                  <a:lnTo>
                    <a:pt x="558" y="204"/>
                  </a:lnTo>
                  <a:lnTo>
                    <a:pt x="546" y="210"/>
                  </a:lnTo>
                  <a:lnTo>
                    <a:pt x="534" y="216"/>
                  </a:lnTo>
                  <a:lnTo>
                    <a:pt x="516" y="222"/>
                  </a:lnTo>
                  <a:lnTo>
                    <a:pt x="510" y="228"/>
                  </a:lnTo>
                  <a:lnTo>
                    <a:pt x="506" y="234"/>
                  </a:lnTo>
                  <a:lnTo>
                    <a:pt x="506" y="246"/>
                  </a:lnTo>
                  <a:lnTo>
                    <a:pt x="506" y="262"/>
                  </a:lnTo>
                  <a:lnTo>
                    <a:pt x="518" y="262"/>
                  </a:lnTo>
                  <a:lnTo>
                    <a:pt x="532" y="258"/>
                  </a:lnTo>
                  <a:lnTo>
                    <a:pt x="572" y="256"/>
                  </a:lnTo>
                  <a:lnTo>
                    <a:pt x="568" y="326"/>
                  </a:lnTo>
                  <a:lnTo>
                    <a:pt x="572" y="334"/>
                  </a:lnTo>
                  <a:lnTo>
                    <a:pt x="576" y="340"/>
                  </a:lnTo>
                  <a:lnTo>
                    <a:pt x="592" y="356"/>
                  </a:lnTo>
                  <a:lnTo>
                    <a:pt x="606" y="378"/>
                  </a:lnTo>
                  <a:lnTo>
                    <a:pt x="590" y="380"/>
                  </a:lnTo>
                  <a:lnTo>
                    <a:pt x="576" y="384"/>
                  </a:lnTo>
                  <a:lnTo>
                    <a:pt x="554" y="398"/>
                  </a:lnTo>
                  <a:lnTo>
                    <a:pt x="546" y="408"/>
                  </a:lnTo>
                  <a:lnTo>
                    <a:pt x="538" y="416"/>
                  </a:lnTo>
                  <a:lnTo>
                    <a:pt x="520" y="430"/>
                  </a:lnTo>
                  <a:lnTo>
                    <a:pt x="500" y="444"/>
                  </a:lnTo>
                  <a:lnTo>
                    <a:pt x="482" y="460"/>
                  </a:lnTo>
                  <a:lnTo>
                    <a:pt x="466" y="464"/>
                  </a:lnTo>
                  <a:lnTo>
                    <a:pt x="450" y="470"/>
                  </a:lnTo>
                  <a:lnTo>
                    <a:pt x="434" y="472"/>
                  </a:lnTo>
                  <a:lnTo>
                    <a:pt x="420" y="472"/>
                  </a:lnTo>
                  <a:lnTo>
                    <a:pt x="392" y="456"/>
                  </a:lnTo>
                  <a:lnTo>
                    <a:pt x="376" y="440"/>
                  </a:lnTo>
                  <a:lnTo>
                    <a:pt x="372" y="438"/>
                  </a:lnTo>
                  <a:lnTo>
                    <a:pt x="368" y="436"/>
                  </a:lnTo>
                  <a:lnTo>
                    <a:pt x="358" y="436"/>
                  </a:lnTo>
                  <a:lnTo>
                    <a:pt x="342" y="436"/>
                  </a:lnTo>
                  <a:lnTo>
                    <a:pt x="336" y="438"/>
                  </a:lnTo>
                  <a:lnTo>
                    <a:pt x="332" y="442"/>
                  </a:lnTo>
                  <a:lnTo>
                    <a:pt x="330" y="464"/>
                  </a:lnTo>
                  <a:lnTo>
                    <a:pt x="302" y="492"/>
                  </a:lnTo>
                  <a:lnTo>
                    <a:pt x="290" y="506"/>
                  </a:lnTo>
                  <a:lnTo>
                    <a:pt x="278" y="522"/>
                  </a:lnTo>
                  <a:lnTo>
                    <a:pt x="266" y="528"/>
                  </a:lnTo>
                  <a:lnTo>
                    <a:pt x="256" y="530"/>
                  </a:lnTo>
                  <a:lnTo>
                    <a:pt x="240" y="53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1" name="Freeform 17"/>
            <p:cNvSpPr>
              <a:spLocks/>
            </p:cNvSpPr>
            <p:nvPr/>
          </p:nvSpPr>
          <p:spPr bwMode="auto">
            <a:xfrm>
              <a:off x="5508625" y="4654550"/>
              <a:ext cx="854075" cy="1012825"/>
            </a:xfrm>
            <a:custGeom>
              <a:avLst/>
              <a:gdLst>
                <a:gd name="T0" fmla="*/ 324 w 538"/>
                <a:gd name="T1" fmla="*/ 632 h 638"/>
                <a:gd name="T2" fmla="*/ 306 w 538"/>
                <a:gd name="T3" fmla="*/ 628 h 638"/>
                <a:gd name="T4" fmla="*/ 282 w 538"/>
                <a:gd name="T5" fmla="*/ 636 h 638"/>
                <a:gd name="T6" fmla="*/ 272 w 538"/>
                <a:gd name="T7" fmla="*/ 608 h 638"/>
                <a:gd name="T8" fmla="*/ 258 w 538"/>
                <a:gd name="T9" fmla="*/ 594 h 638"/>
                <a:gd name="T10" fmla="*/ 234 w 538"/>
                <a:gd name="T11" fmla="*/ 594 h 638"/>
                <a:gd name="T12" fmla="*/ 234 w 538"/>
                <a:gd name="T13" fmla="*/ 580 h 638"/>
                <a:gd name="T14" fmla="*/ 268 w 538"/>
                <a:gd name="T15" fmla="*/ 508 h 638"/>
                <a:gd name="T16" fmla="*/ 240 w 538"/>
                <a:gd name="T17" fmla="*/ 472 h 638"/>
                <a:gd name="T18" fmla="*/ 226 w 538"/>
                <a:gd name="T19" fmla="*/ 452 h 638"/>
                <a:gd name="T20" fmla="*/ 204 w 538"/>
                <a:gd name="T21" fmla="*/ 448 h 638"/>
                <a:gd name="T22" fmla="*/ 172 w 538"/>
                <a:gd name="T23" fmla="*/ 456 h 638"/>
                <a:gd name="T24" fmla="*/ 132 w 538"/>
                <a:gd name="T25" fmla="*/ 486 h 638"/>
                <a:gd name="T26" fmla="*/ 98 w 538"/>
                <a:gd name="T27" fmla="*/ 488 h 638"/>
                <a:gd name="T28" fmla="*/ 86 w 538"/>
                <a:gd name="T29" fmla="*/ 458 h 638"/>
                <a:gd name="T30" fmla="*/ 68 w 538"/>
                <a:gd name="T31" fmla="*/ 442 h 638"/>
                <a:gd name="T32" fmla="*/ 64 w 538"/>
                <a:gd name="T33" fmla="*/ 354 h 638"/>
                <a:gd name="T34" fmla="*/ 14 w 538"/>
                <a:gd name="T35" fmla="*/ 358 h 638"/>
                <a:gd name="T36" fmla="*/ 0 w 538"/>
                <a:gd name="T37" fmla="*/ 352 h 638"/>
                <a:gd name="T38" fmla="*/ 8 w 538"/>
                <a:gd name="T39" fmla="*/ 340 h 638"/>
                <a:gd name="T40" fmla="*/ 32 w 538"/>
                <a:gd name="T41" fmla="*/ 334 h 638"/>
                <a:gd name="T42" fmla="*/ 54 w 538"/>
                <a:gd name="T43" fmla="*/ 312 h 638"/>
                <a:gd name="T44" fmla="*/ 62 w 538"/>
                <a:gd name="T45" fmla="*/ 284 h 638"/>
                <a:gd name="T46" fmla="*/ 46 w 538"/>
                <a:gd name="T47" fmla="*/ 154 h 638"/>
                <a:gd name="T48" fmla="*/ 40 w 538"/>
                <a:gd name="T49" fmla="*/ 130 h 638"/>
                <a:gd name="T50" fmla="*/ 64 w 538"/>
                <a:gd name="T51" fmla="*/ 108 h 638"/>
                <a:gd name="T52" fmla="*/ 80 w 538"/>
                <a:gd name="T53" fmla="*/ 78 h 638"/>
                <a:gd name="T54" fmla="*/ 114 w 538"/>
                <a:gd name="T55" fmla="*/ 56 h 638"/>
                <a:gd name="T56" fmla="*/ 142 w 538"/>
                <a:gd name="T57" fmla="*/ 58 h 638"/>
                <a:gd name="T58" fmla="*/ 158 w 538"/>
                <a:gd name="T59" fmla="*/ 54 h 638"/>
                <a:gd name="T60" fmla="*/ 168 w 538"/>
                <a:gd name="T61" fmla="*/ 42 h 638"/>
                <a:gd name="T62" fmla="*/ 158 w 538"/>
                <a:gd name="T63" fmla="*/ 14 h 638"/>
                <a:gd name="T64" fmla="*/ 156 w 538"/>
                <a:gd name="T65" fmla="*/ 4 h 638"/>
                <a:gd name="T66" fmla="*/ 174 w 538"/>
                <a:gd name="T67" fmla="*/ 2 h 638"/>
                <a:gd name="T68" fmla="*/ 210 w 538"/>
                <a:gd name="T69" fmla="*/ 12 h 638"/>
                <a:gd name="T70" fmla="*/ 274 w 538"/>
                <a:gd name="T71" fmla="*/ 34 h 638"/>
                <a:gd name="T72" fmla="*/ 312 w 538"/>
                <a:gd name="T73" fmla="*/ 56 h 638"/>
                <a:gd name="T74" fmla="*/ 372 w 538"/>
                <a:gd name="T75" fmla="*/ 68 h 638"/>
                <a:gd name="T76" fmla="*/ 392 w 538"/>
                <a:gd name="T77" fmla="*/ 44 h 638"/>
                <a:gd name="T78" fmla="*/ 420 w 538"/>
                <a:gd name="T79" fmla="*/ 60 h 638"/>
                <a:gd name="T80" fmla="*/ 450 w 538"/>
                <a:gd name="T81" fmla="*/ 82 h 638"/>
                <a:gd name="T82" fmla="*/ 482 w 538"/>
                <a:gd name="T83" fmla="*/ 100 h 638"/>
                <a:gd name="T84" fmla="*/ 514 w 538"/>
                <a:gd name="T85" fmla="*/ 134 h 638"/>
                <a:gd name="T86" fmla="*/ 522 w 538"/>
                <a:gd name="T87" fmla="*/ 180 h 638"/>
                <a:gd name="T88" fmla="*/ 516 w 538"/>
                <a:gd name="T89" fmla="*/ 214 h 638"/>
                <a:gd name="T90" fmla="*/ 486 w 538"/>
                <a:gd name="T91" fmla="*/ 248 h 638"/>
                <a:gd name="T92" fmla="*/ 480 w 538"/>
                <a:gd name="T93" fmla="*/ 286 h 638"/>
                <a:gd name="T94" fmla="*/ 494 w 538"/>
                <a:gd name="T95" fmla="*/ 320 h 638"/>
                <a:gd name="T96" fmla="*/ 502 w 538"/>
                <a:gd name="T97" fmla="*/ 344 h 638"/>
                <a:gd name="T98" fmla="*/ 522 w 538"/>
                <a:gd name="T99" fmla="*/ 414 h 638"/>
                <a:gd name="T100" fmla="*/ 532 w 538"/>
                <a:gd name="T101" fmla="*/ 440 h 638"/>
                <a:gd name="T102" fmla="*/ 528 w 538"/>
                <a:gd name="T103" fmla="*/ 472 h 638"/>
                <a:gd name="T104" fmla="*/ 538 w 538"/>
                <a:gd name="T105" fmla="*/ 536 h 638"/>
                <a:gd name="T106" fmla="*/ 426 w 538"/>
                <a:gd name="T107" fmla="*/ 540 h 638"/>
                <a:gd name="T108" fmla="*/ 428 w 538"/>
                <a:gd name="T109" fmla="*/ 558 h 638"/>
                <a:gd name="T110" fmla="*/ 446 w 538"/>
                <a:gd name="T111" fmla="*/ 580 h 638"/>
                <a:gd name="T112" fmla="*/ 436 w 538"/>
                <a:gd name="T113" fmla="*/ 598 h 638"/>
                <a:gd name="T114" fmla="*/ 402 w 538"/>
                <a:gd name="T115" fmla="*/ 568 h 638"/>
                <a:gd name="T116" fmla="*/ 368 w 538"/>
                <a:gd name="T117" fmla="*/ 566 h 638"/>
                <a:gd name="T118" fmla="*/ 348 w 538"/>
                <a:gd name="T119" fmla="*/ 604 h 638"/>
                <a:gd name="T120" fmla="*/ 336 w 538"/>
                <a:gd name="T121" fmla="*/ 634 h 6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38" h="638">
                  <a:moveTo>
                    <a:pt x="332" y="638"/>
                  </a:moveTo>
                  <a:lnTo>
                    <a:pt x="332" y="638"/>
                  </a:lnTo>
                  <a:lnTo>
                    <a:pt x="324" y="632"/>
                  </a:lnTo>
                  <a:lnTo>
                    <a:pt x="318" y="630"/>
                  </a:lnTo>
                  <a:lnTo>
                    <a:pt x="312" y="628"/>
                  </a:lnTo>
                  <a:lnTo>
                    <a:pt x="306" y="628"/>
                  </a:lnTo>
                  <a:lnTo>
                    <a:pt x="294" y="632"/>
                  </a:lnTo>
                  <a:lnTo>
                    <a:pt x="282" y="636"/>
                  </a:lnTo>
                  <a:lnTo>
                    <a:pt x="274" y="620"/>
                  </a:lnTo>
                  <a:lnTo>
                    <a:pt x="272" y="608"/>
                  </a:lnTo>
                  <a:lnTo>
                    <a:pt x="270" y="600"/>
                  </a:lnTo>
                  <a:lnTo>
                    <a:pt x="264" y="596"/>
                  </a:lnTo>
                  <a:lnTo>
                    <a:pt x="258" y="594"/>
                  </a:lnTo>
                  <a:lnTo>
                    <a:pt x="252" y="592"/>
                  </a:lnTo>
                  <a:lnTo>
                    <a:pt x="246" y="592"/>
                  </a:lnTo>
                  <a:lnTo>
                    <a:pt x="234" y="594"/>
                  </a:lnTo>
                  <a:lnTo>
                    <a:pt x="234" y="580"/>
                  </a:lnTo>
                  <a:lnTo>
                    <a:pt x="254" y="542"/>
                  </a:lnTo>
                  <a:lnTo>
                    <a:pt x="264" y="524"/>
                  </a:lnTo>
                  <a:lnTo>
                    <a:pt x="268" y="508"/>
                  </a:lnTo>
                  <a:lnTo>
                    <a:pt x="246" y="484"/>
                  </a:lnTo>
                  <a:lnTo>
                    <a:pt x="240" y="472"/>
                  </a:lnTo>
                  <a:lnTo>
                    <a:pt x="236" y="462"/>
                  </a:lnTo>
                  <a:lnTo>
                    <a:pt x="226" y="452"/>
                  </a:lnTo>
                  <a:lnTo>
                    <a:pt x="218" y="448"/>
                  </a:lnTo>
                  <a:lnTo>
                    <a:pt x="212" y="448"/>
                  </a:lnTo>
                  <a:lnTo>
                    <a:pt x="204" y="448"/>
                  </a:lnTo>
                  <a:lnTo>
                    <a:pt x="172" y="456"/>
                  </a:lnTo>
                  <a:lnTo>
                    <a:pt x="162" y="466"/>
                  </a:lnTo>
                  <a:lnTo>
                    <a:pt x="152" y="472"/>
                  </a:lnTo>
                  <a:lnTo>
                    <a:pt x="132" y="486"/>
                  </a:lnTo>
                  <a:lnTo>
                    <a:pt x="98" y="488"/>
                  </a:lnTo>
                  <a:lnTo>
                    <a:pt x="96" y="478"/>
                  </a:lnTo>
                  <a:lnTo>
                    <a:pt x="94" y="470"/>
                  </a:lnTo>
                  <a:lnTo>
                    <a:pt x="86" y="458"/>
                  </a:lnTo>
                  <a:lnTo>
                    <a:pt x="76" y="448"/>
                  </a:lnTo>
                  <a:lnTo>
                    <a:pt x="68" y="442"/>
                  </a:lnTo>
                  <a:lnTo>
                    <a:pt x="64" y="432"/>
                  </a:lnTo>
                  <a:lnTo>
                    <a:pt x="64" y="354"/>
                  </a:lnTo>
                  <a:lnTo>
                    <a:pt x="28" y="356"/>
                  </a:lnTo>
                  <a:lnTo>
                    <a:pt x="14" y="358"/>
                  </a:lnTo>
                  <a:lnTo>
                    <a:pt x="0" y="362"/>
                  </a:lnTo>
                  <a:lnTo>
                    <a:pt x="0" y="352"/>
                  </a:lnTo>
                  <a:lnTo>
                    <a:pt x="2" y="346"/>
                  </a:lnTo>
                  <a:lnTo>
                    <a:pt x="4" y="344"/>
                  </a:lnTo>
                  <a:lnTo>
                    <a:pt x="8" y="340"/>
                  </a:lnTo>
                  <a:lnTo>
                    <a:pt x="18" y="338"/>
                  </a:lnTo>
                  <a:lnTo>
                    <a:pt x="32" y="334"/>
                  </a:lnTo>
                  <a:lnTo>
                    <a:pt x="38" y="330"/>
                  </a:lnTo>
                  <a:lnTo>
                    <a:pt x="44" y="326"/>
                  </a:lnTo>
                  <a:lnTo>
                    <a:pt x="54" y="312"/>
                  </a:lnTo>
                  <a:lnTo>
                    <a:pt x="60" y="298"/>
                  </a:lnTo>
                  <a:lnTo>
                    <a:pt x="62" y="284"/>
                  </a:lnTo>
                  <a:lnTo>
                    <a:pt x="48" y="224"/>
                  </a:lnTo>
                  <a:lnTo>
                    <a:pt x="46" y="154"/>
                  </a:lnTo>
                  <a:lnTo>
                    <a:pt x="40" y="130"/>
                  </a:lnTo>
                  <a:lnTo>
                    <a:pt x="46" y="126"/>
                  </a:lnTo>
                  <a:lnTo>
                    <a:pt x="54" y="120"/>
                  </a:lnTo>
                  <a:lnTo>
                    <a:pt x="64" y="108"/>
                  </a:lnTo>
                  <a:lnTo>
                    <a:pt x="72" y="94"/>
                  </a:lnTo>
                  <a:lnTo>
                    <a:pt x="80" y="78"/>
                  </a:lnTo>
                  <a:lnTo>
                    <a:pt x="94" y="68"/>
                  </a:lnTo>
                  <a:lnTo>
                    <a:pt x="108" y="60"/>
                  </a:lnTo>
                  <a:lnTo>
                    <a:pt x="114" y="56"/>
                  </a:lnTo>
                  <a:lnTo>
                    <a:pt x="122" y="56"/>
                  </a:lnTo>
                  <a:lnTo>
                    <a:pt x="132" y="56"/>
                  </a:lnTo>
                  <a:lnTo>
                    <a:pt x="142" y="58"/>
                  </a:lnTo>
                  <a:lnTo>
                    <a:pt x="150" y="58"/>
                  </a:lnTo>
                  <a:lnTo>
                    <a:pt x="158" y="54"/>
                  </a:lnTo>
                  <a:lnTo>
                    <a:pt x="164" y="50"/>
                  </a:lnTo>
                  <a:lnTo>
                    <a:pt x="168" y="42"/>
                  </a:lnTo>
                  <a:lnTo>
                    <a:pt x="166" y="30"/>
                  </a:lnTo>
                  <a:lnTo>
                    <a:pt x="164" y="20"/>
                  </a:lnTo>
                  <a:lnTo>
                    <a:pt x="158" y="14"/>
                  </a:lnTo>
                  <a:lnTo>
                    <a:pt x="152" y="10"/>
                  </a:lnTo>
                  <a:lnTo>
                    <a:pt x="156" y="4"/>
                  </a:lnTo>
                  <a:lnTo>
                    <a:pt x="160" y="2"/>
                  </a:lnTo>
                  <a:lnTo>
                    <a:pt x="166" y="0"/>
                  </a:lnTo>
                  <a:lnTo>
                    <a:pt x="174" y="2"/>
                  </a:lnTo>
                  <a:lnTo>
                    <a:pt x="192" y="6"/>
                  </a:lnTo>
                  <a:lnTo>
                    <a:pt x="210" y="12"/>
                  </a:lnTo>
                  <a:lnTo>
                    <a:pt x="238" y="16"/>
                  </a:lnTo>
                  <a:lnTo>
                    <a:pt x="274" y="34"/>
                  </a:lnTo>
                  <a:lnTo>
                    <a:pt x="292" y="44"/>
                  </a:lnTo>
                  <a:lnTo>
                    <a:pt x="312" y="56"/>
                  </a:lnTo>
                  <a:lnTo>
                    <a:pt x="342" y="68"/>
                  </a:lnTo>
                  <a:lnTo>
                    <a:pt x="372" y="68"/>
                  </a:lnTo>
                  <a:lnTo>
                    <a:pt x="392" y="44"/>
                  </a:lnTo>
                  <a:lnTo>
                    <a:pt x="400" y="46"/>
                  </a:lnTo>
                  <a:lnTo>
                    <a:pt x="410" y="52"/>
                  </a:lnTo>
                  <a:lnTo>
                    <a:pt x="420" y="60"/>
                  </a:lnTo>
                  <a:lnTo>
                    <a:pt x="430" y="72"/>
                  </a:lnTo>
                  <a:lnTo>
                    <a:pt x="450" y="82"/>
                  </a:lnTo>
                  <a:lnTo>
                    <a:pt x="466" y="90"/>
                  </a:lnTo>
                  <a:lnTo>
                    <a:pt x="482" y="100"/>
                  </a:lnTo>
                  <a:lnTo>
                    <a:pt x="500" y="116"/>
                  </a:lnTo>
                  <a:lnTo>
                    <a:pt x="514" y="134"/>
                  </a:lnTo>
                  <a:lnTo>
                    <a:pt x="520" y="152"/>
                  </a:lnTo>
                  <a:lnTo>
                    <a:pt x="522" y="170"/>
                  </a:lnTo>
                  <a:lnTo>
                    <a:pt x="522" y="180"/>
                  </a:lnTo>
                  <a:lnTo>
                    <a:pt x="522" y="190"/>
                  </a:lnTo>
                  <a:lnTo>
                    <a:pt x="520" y="202"/>
                  </a:lnTo>
                  <a:lnTo>
                    <a:pt x="516" y="214"/>
                  </a:lnTo>
                  <a:lnTo>
                    <a:pt x="494" y="238"/>
                  </a:lnTo>
                  <a:lnTo>
                    <a:pt x="486" y="248"/>
                  </a:lnTo>
                  <a:lnTo>
                    <a:pt x="482" y="260"/>
                  </a:lnTo>
                  <a:lnTo>
                    <a:pt x="480" y="272"/>
                  </a:lnTo>
                  <a:lnTo>
                    <a:pt x="480" y="286"/>
                  </a:lnTo>
                  <a:lnTo>
                    <a:pt x="486" y="302"/>
                  </a:lnTo>
                  <a:lnTo>
                    <a:pt x="494" y="320"/>
                  </a:lnTo>
                  <a:lnTo>
                    <a:pt x="500" y="340"/>
                  </a:lnTo>
                  <a:lnTo>
                    <a:pt x="502" y="344"/>
                  </a:lnTo>
                  <a:lnTo>
                    <a:pt x="506" y="352"/>
                  </a:lnTo>
                  <a:lnTo>
                    <a:pt x="512" y="372"/>
                  </a:lnTo>
                  <a:lnTo>
                    <a:pt x="522" y="414"/>
                  </a:lnTo>
                  <a:lnTo>
                    <a:pt x="530" y="428"/>
                  </a:lnTo>
                  <a:lnTo>
                    <a:pt x="532" y="440"/>
                  </a:lnTo>
                  <a:lnTo>
                    <a:pt x="532" y="454"/>
                  </a:lnTo>
                  <a:lnTo>
                    <a:pt x="528" y="472"/>
                  </a:lnTo>
                  <a:lnTo>
                    <a:pt x="528" y="500"/>
                  </a:lnTo>
                  <a:lnTo>
                    <a:pt x="532" y="518"/>
                  </a:lnTo>
                  <a:lnTo>
                    <a:pt x="538" y="536"/>
                  </a:lnTo>
                  <a:lnTo>
                    <a:pt x="426" y="540"/>
                  </a:lnTo>
                  <a:lnTo>
                    <a:pt x="424" y="544"/>
                  </a:lnTo>
                  <a:lnTo>
                    <a:pt x="424" y="548"/>
                  </a:lnTo>
                  <a:lnTo>
                    <a:pt x="428" y="558"/>
                  </a:lnTo>
                  <a:lnTo>
                    <a:pt x="438" y="570"/>
                  </a:lnTo>
                  <a:lnTo>
                    <a:pt x="446" y="580"/>
                  </a:lnTo>
                  <a:lnTo>
                    <a:pt x="442" y="598"/>
                  </a:lnTo>
                  <a:lnTo>
                    <a:pt x="436" y="598"/>
                  </a:lnTo>
                  <a:lnTo>
                    <a:pt x="428" y="594"/>
                  </a:lnTo>
                  <a:lnTo>
                    <a:pt x="416" y="584"/>
                  </a:lnTo>
                  <a:lnTo>
                    <a:pt x="402" y="568"/>
                  </a:lnTo>
                  <a:lnTo>
                    <a:pt x="368" y="566"/>
                  </a:lnTo>
                  <a:lnTo>
                    <a:pt x="350" y="594"/>
                  </a:lnTo>
                  <a:lnTo>
                    <a:pt x="348" y="604"/>
                  </a:lnTo>
                  <a:lnTo>
                    <a:pt x="346" y="616"/>
                  </a:lnTo>
                  <a:lnTo>
                    <a:pt x="340" y="628"/>
                  </a:lnTo>
                  <a:lnTo>
                    <a:pt x="336" y="634"/>
                  </a:lnTo>
                  <a:lnTo>
                    <a:pt x="332" y="63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2" name="Freeform 18"/>
            <p:cNvSpPr>
              <a:spLocks/>
            </p:cNvSpPr>
            <p:nvPr/>
          </p:nvSpPr>
          <p:spPr bwMode="auto">
            <a:xfrm>
              <a:off x="6286500" y="4597400"/>
              <a:ext cx="739775" cy="1057275"/>
            </a:xfrm>
            <a:custGeom>
              <a:avLst/>
              <a:gdLst>
                <a:gd name="T0" fmla="*/ 112 w 466"/>
                <a:gd name="T1" fmla="*/ 660 h 666"/>
                <a:gd name="T2" fmla="*/ 94 w 466"/>
                <a:gd name="T3" fmla="*/ 656 h 666"/>
                <a:gd name="T4" fmla="*/ 134 w 466"/>
                <a:gd name="T5" fmla="*/ 598 h 666"/>
                <a:gd name="T6" fmla="*/ 128 w 466"/>
                <a:gd name="T7" fmla="*/ 566 h 666"/>
                <a:gd name="T8" fmla="*/ 104 w 466"/>
                <a:gd name="T9" fmla="*/ 568 h 666"/>
                <a:gd name="T10" fmla="*/ 88 w 466"/>
                <a:gd name="T11" fmla="*/ 576 h 666"/>
                <a:gd name="T12" fmla="*/ 48 w 466"/>
                <a:gd name="T13" fmla="*/ 536 h 666"/>
                <a:gd name="T14" fmla="*/ 52 w 466"/>
                <a:gd name="T15" fmla="*/ 494 h 666"/>
                <a:gd name="T16" fmla="*/ 52 w 466"/>
                <a:gd name="T17" fmla="*/ 456 h 666"/>
                <a:gd name="T18" fmla="*/ 42 w 466"/>
                <a:gd name="T19" fmla="*/ 446 h 666"/>
                <a:gd name="T20" fmla="*/ 30 w 466"/>
                <a:gd name="T21" fmla="*/ 398 h 666"/>
                <a:gd name="T22" fmla="*/ 16 w 466"/>
                <a:gd name="T23" fmla="*/ 356 h 666"/>
                <a:gd name="T24" fmla="*/ 2 w 466"/>
                <a:gd name="T25" fmla="*/ 316 h 666"/>
                <a:gd name="T26" fmla="*/ 6 w 466"/>
                <a:gd name="T27" fmla="*/ 292 h 666"/>
                <a:gd name="T28" fmla="*/ 16 w 466"/>
                <a:gd name="T29" fmla="*/ 280 h 666"/>
                <a:gd name="T30" fmla="*/ 42 w 466"/>
                <a:gd name="T31" fmla="*/ 240 h 666"/>
                <a:gd name="T32" fmla="*/ 42 w 466"/>
                <a:gd name="T33" fmla="*/ 188 h 666"/>
                <a:gd name="T34" fmla="*/ 22 w 466"/>
                <a:gd name="T35" fmla="*/ 146 h 666"/>
                <a:gd name="T36" fmla="*/ 46 w 466"/>
                <a:gd name="T37" fmla="*/ 126 h 666"/>
                <a:gd name="T38" fmla="*/ 78 w 466"/>
                <a:gd name="T39" fmla="*/ 116 h 666"/>
                <a:gd name="T40" fmla="*/ 88 w 466"/>
                <a:gd name="T41" fmla="*/ 114 h 666"/>
                <a:gd name="T42" fmla="*/ 102 w 466"/>
                <a:gd name="T43" fmla="*/ 98 h 666"/>
                <a:gd name="T44" fmla="*/ 160 w 466"/>
                <a:gd name="T45" fmla="*/ 60 h 666"/>
                <a:gd name="T46" fmla="*/ 176 w 466"/>
                <a:gd name="T47" fmla="*/ 46 h 666"/>
                <a:gd name="T48" fmla="*/ 226 w 466"/>
                <a:gd name="T49" fmla="*/ 32 h 666"/>
                <a:gd name="T50" fmla="*/ 250 w 466"/>
                <a:gd name="T51" fmla="*/ 22 h 666"/>
                <a:gd name="T52" fmla="*/ 260 w 466"/>
                <a:gd name="T53" fmla="*/ 2 h 666"/>
                <a:gd name="T54" fmla="*/ 284 w 466"/>
                <a:gd name="T55" fmla="*/ 0 h 666"/>
                <a:gd name="T56" fmla="*/ 292 w 466"/>
                <a:gd name="T57" fmla="*/ 52 h 666"/>
                <a:gd name="T58" fmla="*/ 314 w 466"/>
                <a:gd name="T59" fmla="*/ 56 h 666"/>
                <a:gd name="T60" fmla="*/ 326 w 466"/>
                <a:gd name="T61" fmla="*/ 34 h 666"/>
                <a:gd name="T62" fmla="*/ 334 w 466"/>
                <a:gd name="T63" fmla="*/ 14 h 666"/>
                <a:gd name="T64" fmla="*/ 344 w 466"/>
                <a:gd name="T65" fmla="*/ 36 h 666"/>
                <a:gd name="T66" fmla="*/ 362 w 466"/>
                <a:gd name="T67" fmla="*/ 50 h 666"/>
                <a:gd name="T68" fmla="*/ 384 w 466"/>
                <a:gd name="T69" fmla="*/ 54 h 666"/>
                <a:gd name="T70" fmla="*/ 424 w 466"/>
                <a:gd name="T71" fmla="*/ 42 h 666"/>
                <a:gd name="T72" fmla="*/ 442 w 466"/>
                <a:gd name="T73" fmla="*/ 42 h 666"/>
                <a:gd name="T74" fmla="*/ 422 w 466"/>
                <a:gd name="T75" fmla="*/ 66 h 666"/>
                <a:gd name="T76" fmla="*/ 414 w 466"/>
                <a:gd name="T77" fmla="*/ 88 h 666"/>
                <a:gd name="T78" fmla="*/ 428 w 466"/>
                <a:gd name="T79" fmla="*/ 112 h 666"/>
                <a:gd name="T80" fmla="*/ 466 w 466"/>
                <a:gd name="T81" fmla="*/ 168 h 666"/>
                <a:gd name="T82" fmla="*/ 464 w 466"/>
                <a:gd name="T83" fmla="*/ 192 h 666"/>
                <a:gd name="T84" fmla="*/ 450 w 466"/>
                <a:gd name="T85" fmla="*/ 218 h 666"/>
                <a:gd name="T86" fmla="*/ 430 w 466"/>
                <a:gd name="T87" fmla="*/ 236 h 666"/>
                <a:gd name="T88" fmla="*/ 396 w 466"/>
                <a:gd name="T89" fmla="*/ 244 h 666"/>
                <a:gd name="T90" fmla="*/ 376 w 466"/>
                <a:gd name="T91" fmla="*/ 250 h 666"/>
                <a:gd name="T92" fmla="*/ 348 w 466"/>
                <a:gd name="T93" fmla="*/ 276 h 666"/>
                <a:gd name="T94" fmla="*/ 348 w 466"/>
                <a:gd name="T95" fmla="*/ 304 h 666"/>
                <a:gd name="T96" fmla="*/ 354 w 466"/>
                <a:gd name="T97" fmla="*/ 332 h 666"/>
                <a:gd name="T98" fmla="*/ 328 w 466"/>
                <a:gd name="T99" fmla="*/ 366 h 666"/>
                <a:gd name="T100" fmla="*/ 302 w 466"/>
                <a:gd name="T101" fmla="*/ 386 h 666"/>
                <a:gd name="T102" fmla="*/ 296 w 466"/>
                <a:gd name="T103" fmla="*/ 408 h 666"/>
                <a:gd name="T104" fmla="*/ 292 w 466"/>
                <a:gd name="T105" fmla="*/ 468 h 666"/>
                <a:gd name="T106" fmla="*/ 270 w 466"/>
                <a:gd name="T107" fmla="*/ 490 h 666"/>
                <a:gd name="T108" fmla="*/ 264 w 466"/>
                <a:gd name="T109" fmla="*/ 522 h 666"/>
                <a:gd name="T110" fmla="*/ 266 w 466"/>
                <a:gd name="T111" fmla="*/ 546 h 666"/>
                <a:gd name="T112" fmla="*/ 254 w 466"/>
                <a:gd name="T113" fmla="*/ 596 h 666"/>
                <a:gd name="T114" fmla="*/ 260 w 466"/>
                <a:gd name="T115" fmla="*/ 630 h 666"/>
                <a:gd name="T116" fmla="*/ 224 w 466"/>
                <a:gd name="T117" fmla="*/ 650 h 666"/>
                <a:gd name="T118" fmla="*/ 196 w 466"/>
                <a:gd name="T119" fmla="*/ 636 h 666"/>
                <a:gd name="T120" fmla="*/ 168 w 466"/>
                <a:gd name="T121" fmla="*/ 646 h 666"/>
                <a:gd name="T122" fmla="*/ 134 w 466"/>
                <a:gd name="T123" fmla="*/ 660 h 66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66" h="666">
                  <a:moveTo>
                    <a:pt x="118" y="666"/>
                  </a:moveTo>
                  <a:lnTo>
                    <a:pt x="118" y="666"/>
                  </a:lnTo>
                  <a:lnTo>
                    <a:pt x="112" y="660"/>
                  </a:lnTo>
                  <a:lnTo>
                    <a:pt x="106" y="658"/>
                  </a:lnTo>
                  <a:lnTo>
                    <a:pt x="94" y="656"/>
                  </a:lnTo>
                  <a:lnTo>
                    <a:pt x="94" y="650"/>
                  </a:lnTo>
                  <a:lnTo>
                    <a:pt x="134" y="598"/>
                  </a:lnTo>
                  <a:lnTo>
                    <a:pt x="132" y="578"/>
                  </a:lnTo>
                  <a:lnTo>
                    <a:pt x="128" y="566"/>
                  </a:lnTo>
                  <a:lnTo>
                    <a:pt x="114" y="566"/>
                  </a:lnTo>
                  <a:lnTo>
                    <a:pt x="104" y="568"/>
                  </a:lnTo>
                  <a:lnTo>
                    <a:pt x="96" y="572"/>
                  </a:lnTo>
                  <a:lnTo>
                    <a:pt x="88" y="576"/>
                  </a:lnTo>
                  <a:lnTo>
                    <a:pt x="60" y="576"/>
                  </a:lnTo>
                  <a:lnTo>
                    <a:pt x="48" y="536"/>
                  </a:lnTo>
                  <a:lnTo>
                    <a:pt x="50" y="514"/>
                  </a:lnTo>
                  <a:lnTo>
                    <a:pt x="52" y="494"/>
                  </a:lnTo>
                  <a:lnTo>
                    <a:pt x="54" y="474"/>
                  </a:lnTo>
                  <a:lnTo>
                    <a:pt x="52" y="466"/>
                  </a:lnTo>
                  <a:lnTo>
                    <a:pt x="52" y="456"/>
                  </a:lnTo>
                  <a:lnTo>
                    <a:pt x="42" y="446"/>
                  </a:lnTo>
                  <a:lnTo>
                    <a:pt x="40" y="434"/>
                  </a:lnTo>
                  <a:lnTo>
                    <a:pt x="38" y="422"/>
                  </a:lnTo>
                  <a:lnTo>
                    <a:pt x="30" y="398"/>
                  </a:lnTo>
                  <a:lnTo>
                    <a:pt x="22" y="376"/>
                  </a:lnTo>
                  <a:lnTo>
                    <a:pt x="16" y="356"/>
                  </a:lnTo>
                  <a:lnTo>
                    <a:pt x="6" y="334"/>
                  </a:lnTo>
                  <a:lnTo>
                    <a:pt x="4" y="326"/>
                  </a:lnTo>
                  <a:lnTo>
                    <a:pt x="2" y="316"/>
                  </a:lnTo>
                  <a:lnTo>
                    <a:pt x="0" y="308"/>
                  </a:lnTo>
                  <a:lnTo>
                    <a:pt x="2" y="300"/>
                  </a:lnTo>
                  <a:lnTo>
                    <a:pt x="6" y="292"/>
                  </a:lnTo>
                  <a:lnTo>
                    <a:pt x="12" y="282"/>
                  </a:lnTo>
                  <a:lnTo>
                    <a:pt x="16" y="280"/>
                  </a:lnTo>
                  <a:lnTo>
                    <a:pt x="20" y="276"/>
                  </a:lnTo>
                  <a:lnTo>
                    <a:pt x="30" y="264"/>
                  </a:lnTo>
                  <a:lnTo>
                    <a:pt x="42" y="240"/>
                  </a:lnTo>
                  <a:lnTo>
                    <a:pt x="42" y="188"/>
                  </a:lnTo>
                  <a:lnTo>
                    <a:pt x="30" y="156"/>
                  </a:lnTo>
                  <a:lnTo>
                    <a:pt x="22" y="146"/>
                  </a:lnTo>
                  <a:lnTo>
                    <a:pt x="46" y="126"/>
                  </a:lnTo>
                  <a:lnTo>
                    <a:pt x="62" y="122"/>
                  </a:lnTo>
                  <a:lnTo>
                    <a:pt x="74" y="118"/>
                  </a:lnTo>
                  <a:lnTo>
                    <a:pt x="78" y="116"/>
                  </a:lnTo>
                  <a:lnTo>
                    <a:pt x="80" y="114"/>
                  </a:lnTo>
                  <a:lnTo>
                    <a:pt x="88" y="114"/>
                  </a:lnTo>
                  <a:lnTo>
                    <a:pt x="94" y="106"/>
                  </a:lnTo>
                  <a:lnTo>
                    <a:pt x="102" y="98"/>
                  </a:lnTo>
                  <a:lnTo>
                    <a:pt x="122" y="84"/>
                  </a:lnTo>
                  <a:lnTo>
                    <a:pt x="142" y="72"/>
                  </a:lnTo>
                  <a:lnTo>
                    <a:pt x="160" y="60"/>
                  </a:lnTo>
                  <a:lnTo>
                    <a:pt x="168" y="52"/>
                  </a:lnTo>
                  <a:lnTo>
                    <a:pt x="176" y="46"/>
                  </a:lnTo>
                  <a:lnTo>
                    <a:pt x="188" y="42"/>
                  </a:lnTo>
                  <a:lnTo>
                    <a:pt x="200" y="38"/>
                  </a:lnTo>
                  <a:lnTo>
                    <a:pt x="226" y="32"/>
                  </a:lnTo>
                  <a:lnTo>
                    <a:pt x="238" y="28"/>
                  </a:lnTo>
                  <a:lnTo>
                    <a:pt x="250" y="22"/>
                  </a:lnTo>
                  <a:lnTo>
                    <a:pt x="256" y="8"/>
                  </a:lnTo>
                  <a:lnTo>
                    <a:pt x="258" y="4"/>
                  </a:lnTo>
                  <a:lnTo>
                    <a:pt x="260" y="2"/>
                  </a:lnTo>
                  <a:lnTo>
                    <a:pt x="270" y="0"/>
                  </a:lnTo>
                  <a:lnTo>
                    <a:pt x="284" y="0"/>
                  </a:lnTo>
                  <a:lnTo>
                    <a:pt x="286" y="48"/>
                  </a:lnTo>
                  <a:lnTo>
                    <a:pt x="292" y="52"/>
                  </a:lnTo>
                  <a:lnTo>
                    <a:pt x="298" y="54"/>
                  </a:lnTo>
                  <a:lnTo>
                    <a:pt x="314" y="56"/>
                  </a:lnTo>
                  <a:lnTo>
                    <a:pt x="320" y="50"/>
                  </a:lnTo>
                  <a:lnTo>
                    <a:pt x="322" y="44"/>
                  </a:lnTo>
                  <a:lnTo>
                    <a:pt x="326" y="34"/>
                  </a:lnTo>
                  <a:lnTo>
                    <a:pt x="330" y="22"/>
                  </a:lnTo>
                  <a:lnTo>
                    <a:pt x="332" y="18"/>
                  </a:lnTo>
                  <a:lnTo>
                    <a:pt x="334" y="14"/>
                  </a:lnTo>
                  <a:lnTo>
                    <a:pt x="338" y="24"/>
                  </a:lnTo>
                  <a:lnTo>
                    <a:pt x="344" y="36"/>
                  </a:lnTo>
                  <a:lnTo>
                    <a:pt x="350" y="42"/>
                  </a:lnTo>
                  <a:lnTo>
                    <a:pt x="356" y="46"/>
                  </a:lnTo>
                  <a:lnTo>
                    <a:pt x="362" y="50"/>
                  </a:lnTo>
                  <a:lnTo>
                    <a:pt x="370" y="54"/>
                  </a:lnTo>
                  <a:lnTo>
                    <a:pt x="384" y="54"/>
                  </a:lnTo>
                  <a:lnTo>
                    <a:pt x="396" y="52"/>
                  </a:lnTo>
                  <a:lnTo>
                    <a:pt x="410" y="48"/>
                  </a:lnTo>
                  <a:lnTo>
                    <a:pt x="424" y="42"/>
                  </a:lnTo>
                  <a:lnTo>
                    <a:pt x="442" y="42"/>
                  </a:lnTo>
                  <a:lnTo>
                    <a:pt x="438" y="48"/>
                  </a:lnTo>
                  <a:lnTo>
                    <a:pt x="432" y="54"/>
                  </a:lnTo>
                  <a:lnTo>
                    <a:pt x="422" y="66"/>
                  </a:lnTo>
                  <a:lnTo>
                    <a:pt x="418" y="74"/>
                  </a:lnTo>
                  <a:lnTo>
                    <a:pt x="414" y="80"/>
                  </a:lnTo>
                  <a:lnTo>
                    <a:pt x="414" y="88"/>
                  </a:lnTo>
                  <a:lnTo>
                    <a:pt x="414" y="96"/>
                  </a:lnTo>
                  <a:lnTo>
                    <a:pt x="428" y="112"/>
                  </a:lnTo>
                  <a:lnTo>
                    <a:pt x="440" y="128"/>
                  </a:lnTo>
                  <a:lnTo>
                    <a:pt x="452" y="146"/>
                  </a:lnTo>
                  <a:lnTo>
                    <a:pt x="466" y="168"/>
                  </a:lnTo>
                  <a:lnTo>
                    <a:pt x="464" y="192"/>
                  </a:lnTo>
                  <a:lnTo>
                    <a:pt x="460" y="196"/>
                  </a:lnTo>
                  <a:lnTo>
                    <a:pt x="456" y="202"/>
                  </a:lnTo>
                  <a:lnTo>
                    <a:pt x="450" y="218"/>
                  </a:lnTo>
                  <a:lnTo>
                    <a:pt x="440" y="228"/>
                  </a:lnTo>
                  <a:lnTo>
                    <a:pt x="430" y="236"/>
                  </a:lnTo>
                  <a:lnTo>
                    <a:pt x="422" y="240"/>
                  </a:lnTo>
                  <a:lnTo>
                    <a:pt x="414" y="242"/>
                  </a:lnTo>
                  <a:lnTo>
                    <a:pt x="396" y="244"/>
                  </a:lnTo>
                  <a:lnTo>
                    <a:pt x="386" y="246"/>
                  </a:lnTo>
                  <a:lnTo>
                    <a:pt x="376" y="250"/>
                  </a:lnTo>
                  <a:lnTo>
                    <a:pt x="360" y="262"/>
                  </a:lnTo>
                  <a:lnTo>
                    <a:pt x="352" y="272"/>
                  </a:lnTo>
                  <a:lnTo>
                    <a:pt x="348" y="276"/>
                  </a:lnTo>
                  <a:lnTo>
                    <a:pt x="348" y="282"/>
                  </a:lnTo>
                  <a:lnTo>
                    <a:pt x="348" y="304"/>
                  </a:lnTo>
                  <a:lnTo>
                    <a:pt x="354" y="312"/>
                  </a:lnTo>
                  <a:lnTo>
                    <a:pt x="356" y="322"/>
                  </a:lnTo>
                  <a:lnTo>
                    <a:pt x="354" y="332"/>
                  </a:lnTo>
                  <a:lnTo>
                    <a:pt x="350" y="344"/>
                  </a:lnTo>
                  <a:lnTo>
                    <a:pt x="328" y="366"/>
                  </a:lnTo>
                  <a:lnTo>
                    <a:pt x="308" y="382"/>
                  </a:lnTo>
                  <a:lnTo>
                    <a:pt x="302" y="386"/>
                  </a:lnTo>
                  <a:lnTo>
                    <a:pt x="298" y="392"/>
                  </a:lnTo>
                  <a:lnTo>
                    <a:pt x="296" y="400"/>
                  </a:lnTo>
                  <a:lnTo>
                    <a:pt x="296" y="408"/>
                  </a:lnTo>
                  <a:lnTo>
                    <a:pt x="300" y="440"/>
                  </a:lnTo>
                  <a:lnTo>
                    <a:pt x="292" y="468"/>
                  </a:lnTo>
                  <a:lnTo>
                    <a:pt x="278" y="480"/>
                  </a:lnTo>
                  <a:lnTo>
                    <a:pt x="270" y="490"/>
                  </a:lnTo>
                  <a:lnTo>
                    <a:pt x="266" y="496"/>
                  </a:lnTo>
                  <a:lnTo>
                    <a:pt x="264" y="502"/>
                  </a:lnTo>
                  <a:lnTo>
                    <a:pt x="264" y="522"/>
                  </a:lnTo>
                  <a:lnTo>
                    <a:pt x="266" y="546"/>
                  </a:lnTo>
                  <a:lnTo>
                    <a:pt x="262" y="560"/>
                  </a:lnTo>
                  <a:lnTo>
                    <a:pt x="256" y="576"/>
                  </a:lnTo>
                  <a:lnTo>
                    <a:pt x="254" y="596"/>
                  </a:lnTo>
                  <a:lnTo>
                    <a:pt x="254" y="614"/>
                  </a:lnTo>
                  <a:lnTo>
                    <a:pt x="260" y="630"/>
                  </a:lnTo>
                  <a:lnTo>
                    <a:pt x="224" y="650"/>
                  </a:lnTo>
                  <a:lnTo>
                    <a:pt x="216" y="642"/>
                  </a:lnTo>
                  <a:lnTo>
                    <a:pt x="206" y="638"/>
                  </a:lnTo>
                  <a:lnTo>
                    <a:pt x="196" y="636"/>
                  </a:lnTo>
                  <a:lnTo>
                    <a:pt x="188" y="638"/>
                  </a:lnTo>
                  <a:lnTo>
                    <a:pt x="178" y="642"/>
                  </a:lnTo>
                  <a:lnTo>
                    <a:pt x="168" y="646"/>
                  </a:lnTo>
                  <a:lnTo>
                    <a:pt x="148" y="654"/>
                  </a:lnTo>
                  <a:lnTo>
                    <a:pt x="134" y="660"/>
                  </a:lnTo>
                  <a:lnTo>
                    <a:pt x="118" y="666"/>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3" name="Freeform 19"/>
            <p:cNvSpPr>
              <a:spLocks/>
            </p:cNvSpPr>
            <p:nvPr/>
          </p:nvSpPr>
          <p:spPr bwMode="auto">
            <a:xfrm>
              <a:off x="3746500" y="3927475"/>
              <a:ext cx="1543050" cy="1517650"/>
            </a:xfrm>
            <a:custGeom>
              <a:avLst/>
              <a:gdLst>
                <a:gd name="T0" fmla="*/ 392 w 972"/>
                <a:gd name="T1" fmla="*/ 934 h 956"/>
                <a:gd name="T2" fmla="*/ 354 w 972"/>
                <a:gd name="T3" fmla="*/ 888 h 956"/>
                <a:gd name="T4" fmla="*/ 366 w 972"/>
                <a:gd name="T5" fmla="*/ 840 h 956"/>
                <a:gd name="T6" fmla="*/ 324 w 972"/>
                <a:gd name="T7" fmla="*/ 780 h 956"/>
                <a:gd name="T8" fmla="*/ 290 w 972"/>
                <a:gd name="T9" fmla="*/ 722 h 956"/>
                <a:gd name="T10" fmla="*/ 248 w 972"/>
                <a:gd name="T11" fmla="*/ 712 h 956"/>
                <a:gd name="T12" fmla="*/ 192 w 972"/>
                <a:gd name="T13" fmla="*/ 608 h 956"/>
                <a:gd name="T14" fmla="*/ 160 w 972"/>
                <a:gd name="T15" fmla="*/ 662 h 956"/>
                <a:gd name="T16" fmla="*/ 140 w 972"/>
                <a:gd name="T17" fmla="*/ 634 h 956"/>
                <a:gd name="T18" fmla="*/ 138 w 972"/>
                <a:gd name="T19" fmla="*/ 590 h 956"/>
                <a:gd name="T20" fmla="*/ 130 w 972"/>
                <a:gd name="T21" fmla="*/ 500 h 956"/>
                <a:gd name="T22" fmla="*/ 150 w 972"/>
                <a:gd name="T23" fmla="*/ 442 h 956"/>
                <a:gd name="T24" fmla="*/ 110 w 972"/>
                <a:gd name="T25" fmla="*/ 312 h 956"/>
                <a:gd name="T26" fmla="*/ 50 w 972"/>
                <a:gd name="T27" fmla="*/ 222 h 956"/>
                <a:gd name="T28" fmla="*/ 6 w 972"/>
                <a:gd name="T29" fmla="*/ 178 h 956"/>
                <a:gd name="T30" fmla="*/ 2 w 972"/>
                <a:gd name="T31" fmla="*/ 134 h 956"/>
                <a:gd name="T32" fmla="*/ 26 w 972"/>
                <a:gd name="T33" fmla="*/ 80 h 956"/>
                <a:gd name="T34" fmla="*/ 74 w 972"/>
                <a:gd name="T35" fmla="*/ 24 h 956"/>
                <a:gd name="T36" fmla="*/ 112 w 972"/>
                <a:gd name="T37" fmla="*/ 64 h 956"/>
                <a:gd name="T38" fmla="*/ 166 w 972"/>
                <a:gd name="T39" fmla="*/ 152 h 956"/>
                <a:gd name="T40" fmla="*/ 200 w 972"/>
                <a:gd name="T41" fmla="*/ 172 h 956"/>
                <a:gd name="T42" fmla="*/ 236 w 972"/>
                <a:gd name="T43" fmla="*/ 158 h 956"/>
                <a:gd name="T44" fmla="*/ 250 w 972"/>
                <a:gd name="T45" fmla="*/ 170 h 956"/>
                <a:gd name="T46" fmla="*/ 290 w 972"/>
                <a:gd name="T47" fmla="*/ 188 h 956"/>
                <a:gd name="T48" fmla="*/ 374 w 972"/>
                <a:gd name="T49" fmla="*/ 166 h 956"/>
                <a:gd name="T50" fmla="*/ 378 w 972"/>
                <a:gd name="T51" fmla="*/ 128 h 956"/>
                <a:gd name="T52" fmla="*/ 370 w 972"/>
                <a:gd name="T53" fmla="*/ 66 h 956"/>
                <a:gd name="T54" fmla="*/ 412 w 972"/>
                <a:gd name="T55" fmla="*/ 100 h 956"/>
                <a:gd name="T56" fmla="*/ 468 w 972"/>
                <a:gd name="T57" fmla="*/ 100 h 956"/>
                <a:gd name="T58" fmla="*/ 472 w 972"/>
                <a:gd name="T59" fmla="*/ 30 h 956"/>
                <a:gd name="T60" fmla="*/ 516 w 972"/>
                <a:gd name="T61" fmla="*/ 0 h 956"/>
                <a:gd name="T62" fmla="*/ 562 w 972"/>
                <a:gd name="T63" fmla="*/ 50 h 956"/>
                <a:gd name="T64" fmla="*/ 628 w 972"/>
                <a:gd name="T65" fmla="*/ 98 h 956"/>
                <a:gd name="T66" fmla="*/ 656 w 972"/>
                <a:gd name="T67" fmla="*/ 150 h 956"/>
                <a:gd name="T68" fmla="*/ 764 w 972"/>
                <a:gd name="T69" fmla="*/ 184 h 956"/>
                <a:gd name="T70" fmla="*/ 812 w 972"/>
                <a:gd name="T71" fmla="*/ 168 h 956"/>
                <a:gd name="T72" fmla="*/ 932 w 972"/>
                <a:gd name="T73" fmla="*/ 208 h 956"/>
                <a:gd name="T74" fmla="*/ 972 w 972"/>
                <a:gd name="T75" fmla="*/ 278 h 956"/>
                <a:gd name="T76" fmla="*/ 908 w 972"/>
                <a:gd name="T77" fmla="*/ 388 h 956"/>
                <a:gd name="T78" fmla="*/ 840 w 972"/>
                <a:gd name="T79" fmla="*/ 418 h 956"/>
                <a:gd name="T80" fmla="*/ 788 w 972"/>
                <a:gd name="T81" fmla="*/ 376 h 956"/>
                <a:gd name="T82" fmla="*/ 764 w 972"/>
                <a:gd name="T83" fmla="*/ 422 h 956"/>
                <a:gd name="T84" fmla="*/ 772 w 972"/>
                <a:gd name="T85" fmla="*/ 478 h 956"/>
                <a:gd name="T86" fmla="*/ 784 w 972"/>
                <a:gd name="T87" fmla="*/ 564 h 956"/>
                <a:gd name="T88" fmla="*/ 810 w 972"/>
                <a:gd name="T89" fmla="*/ 602 h 956"/>
                <a:gd name="T90" fmla="*/ 780 w 972"/>
                <a:gd name="T91" fmla="*/ 646 h 956"/>
                <a:gd name="T92" fmla="*/ 788 w 972"/>
                <a:gd name="T93" fmla="*/ 686 h 956"/>
                <a:gd name="T94" fmla="*/ 848 w 972"/>
                <a:gd name="T95" fmla="*/ 740 h 956"/>
                <a:gd name="T96" fmla="*/ 796 w 972"/>
                <a:gd name="T97" fmla="*/ 758 h 956"/>
                <a:gd name="T98" fmla="*/ 756 w 972"/>
                <a:gd name="T99" fmla="*/ 712 h 956"/>
                <a:gd name="T100" fmla="*/ 716 w 972"/>
                <a:gd name="T101" fmla="*/ 718 h 956"/>
                <a:gd name="T102" fmla="*/ 662 w 972"/>
                <a:gd name="T103" fmla="*/ 706 h 956"/>
                <a:gd name="T104" fmla="*/ 630 w 972"/>
                <a:gd name="T105" fmla="*/ 636 h 956"/>
                <a:gd name="T106" fmla="*/ 578 w 972"/>
                <a:gd name="T107" fmla="*/ 648 h 956"/>
                <a:gd name="T108" fmla="*/ 550 w 972"/>
                <a:gd name="T109" fmla="*/ 682 h 956"/>
                <a:gd name="T110" fmla="*/ 558 w 972"/>
                <a:gd name="T111" fmla="*/ 726 h 956"/>
                <a:gd name="T112" fmla="*/ 558 w 972"/>
                <a:gd name="T113" fmla="*/ 766 h 956"/>
                <a:gd name="T114" fmla="*/ 500 w 972"/>
                <a:gd name="T115" fmla="*/ 810 h 956"/>
                <a:gd name="T116" fmla="*/ 522 w 972"/>
                <a:gd name="T117" fmla="*/ 870 h 956"/>
                <a:gd name="T118" fmla="*/ 522 w 972"/>
                <a:gd name="T119" fmla="*/ 918 h 95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972" h="956">
                  <a:moveTo>
                    <a:pt x="432" y="956"/>
                  </a:moveTo>
                  <a:lnTo>
                    <a:pt x="432" y="956"/>
                  </a:lnTo>
                  <a:lnTo>
                    <a:pt x="422" y="952"/>
                  </a:lnTo>
                  <a:lnTo>
                    <a:pt x="406" y="942"/>
                  </a:lnTo>
                  <a:lnTo>
                    <a:pt x="392" y="934"/>
                  </a:lnTo>
                  <a:lnTo>
                    <a:pt x="380" y="928"/>
                  </a:lnTo>
                  <a:lnTo>
                    <a:pt x="368" y="920"/>
                  </a:lnTo>
                  <a:lnTo>
                    <a:pt x="354" y="904"/>
                  </a:lnTo>
                  <a:lnTo>
                    <a:pt x="354" y="888"/>
                  </a:lnTo>
                  <a:lnTo>
                    <a:pt x="362" y="878"/>
                  </a:lnTo>
                  <a:lnTo>
                    <a:pt x="368" y="866"/>
                  </a:lnTo>
                  <a:lnTo>
                    <a:pt x="370" y="858"/>
                  </a:lnTo>
                  <a:lnTo>
                    <a:pt x="368" y="848"/>
                  </a:lnTo>
                  <a:lnTo>
                    <a:pt x="366" y="840"/>
                  </a:lnTo>
                  <a:lnTo>
                    <a:pt x="362" y="832"/>
                  </a:lnTo>
                  <a:lnTo>
                    <a:pt x="350" y="816"/>
                  </a:lnTo>
                  <a:lnTo>
                    <a:pt x="342" y="808"/>
                  </a:lnTo>
                  <a:lnTo>
                    <a:pt x="336" y="798"/>
                  </a:lnTo>
                  <a:lnTo>
                    <a:pt x="324" y="780"/>
                  </a:lnTo>
                  <a:lnTo>
                    <a:pt x="316" y="764"/>
                  </a:lnTo>
                  <a:lnTo>
                    <a:pt x="306" y="750"/>
                  </a:lnTo>
                  <a:lnTo>
                    <a:pt x="298" y="730"/>
                  </a:lnTo>
                  <a:lnTo>
                    <a:pt x="294" y="726"/>
                  </a:lnTo>
                  <a:lnTo>
                    <a:pt x="290" y="722"/>
                  </a:lnTo>
                  <a:lnTo>
                    <a:pt x="286" y="720"/>
                  </a:lnTo>
                  <a:lnTo>
                    <a:pt x="282" y="720"/>
                  </a:lnTo>
                  <a:lnTo>
                    <a:pt x="266" y="720"/>
                  </a:lnTo>
                  <a:lnTo>
                    <a:pt x="248" y="712"/>
                  </a:lnTo>
                  <a:lnTo>
                    <a:pt x="224" y="678"/>
                  </a:lnTo>
                  <a:lnTo>
                    <a:pt x="206" y="626"/>
                  </a:lnTo>
                  <a:lnTo>
                    <a:pt x="192" y="608"/>
                  </a:lnTo>
                  <a:lnTo>
                    <a:pt x="178" y="608"/>
                  </a:lnTo>
                  <a:lnTo>
                    <a:pt x="170" y="614"/>
                  </a:lnTo>
                  <a:lnTo>
                    <a:pt x="164" y="620"/>
                  </a:lnTo>
                  <a:lnTo>
                    <a:pt x="162" y="630"/>
                  </a:lnTo>
                  <a:lnTo>
                    <a:pt x="162" y="652"/>
                  </a:lnTo>
                  <a:lnTo>
                    <a:pt x="160" y="662"/>
                  </a:lnTo>
                  <a:lnTo>
                    <a:pt x="156" y="674"/>
                  </a:lnTo>
                  <a:lnTo>
                    <a:pt x="148" y="670"/>
                  </a:lnTo>
                  <a:lnTo>
                    <a:pt x="146" y="652"/>
                  </a:lnTo>
                  <a:lnTo>
                    <a:pt x="140" y="634"/>
                  </a:lnTo>
                  <a:lnTo>
                    <a:pt x="134" y="620"/>
                  </a:lnTo>
                  <a:lnTo>
                    <a:pt x="130" y="606"/>
                  </a:lnTo>
                  <a:lnTo>
                    <a:pt x="134" y="602"/>
                  </a:lnTo>
                  <a:lnTo>
                    <a:pt x="136" y="598"/>
                  </a:lnTo>
                  <a:lnTo>
                    <a:pt x="138" y="590"/>
                  </a:lnTo>
                  <a:lnTo>
                    <a:pt x="138" y="576"/>
                  </a:lnTo>
                  <a:lnTo>
                    <a:pt x="142" y="538"/>
                  </a:lnTo>
                  <a:lnTo>
                    <a:pt x="134" y="518"/>
                  </a:lnTo>
                  <a:lnTo>
                    <a:pt x="130" y="500"/>
                  </a:lnTo>
                  <a:lnTo>
                    <a:pt x="128" y="482"/>
                  </a:lnTo>
                  <a:lnTo>
                    <a:pt x="130" y="466"/>
                  </a:lnTo>
                  <a:lnTo>
                    <a:pt x="140" y="454"/>
                  </a:lnTo>
                  <a:lnTo>
                    <a:pt x="150" y="442"/>
                  </a:lnTo>
                  <a:lnTo>
                    <a:pt x="146" y="396"/>
                  </a:lnTo>
                  <a:lnTo>
                    <a:pt x="124" y="364"/>
                  </a:lnTo>
                  <a:lnTo>
                    <a:pt x="114" y="326"/>
                  </a:lnTo>
                  <a:lnTo>
                    <a:pt x="110" y="312"/>
                  </a:lnTo>
                  <a:lnTo>
                    <a:pt x="104" y="300"/>
                  </a:lnTo>
                  <a:lnTo>
                    <a:pt x="84" y="276"/>
                  </a:lnTo>
                  <a:lnTo>
                    <a:pt x="68" y="254"/>
                  </a:lnTo>
                  <a:lnTo>
                    <a:pt x="54" y="232"/>
                  </a:lnTo>
                  <a:lnTo>
                    <a:pt x="50" y="222"/>
                  </a:lnTo>
                  <a:lnTo>
                    <a:pt x="48" y="212"/>
                  </a:lnTo>
                  <a:lnTo>
                    <a:pt x="12" y="188"/>
                  </a:lnTo>
                  <a:lnTo>
                    <a:pt x="6" y="178"/>
                  </a:lnTo>
                  <a:lnTo>
                    <a:pt x="0" y="178"/>
                  </a:lnTo>
                  <a:lnTo>
                    <a:pt x="0" y="154"/>
                  </a:lnTo>
                  <a:lnTo>
                    <a:pt x="0" y="142"/>
                  </a:lnTo>
                  <a:lnTo>
                    <a:pt x="2" y="134"/>
                  </a:lnTo>
                  <a:lnTo>
                    <a:pt x="10" y="130"/>
                  </a:lnTo>
                  <a:lnTo>
                    <a:pt x="16" y="124"/>
                  </a:lnTo>
                  <a:lnTo>
                    <a:pt x="20" y="118"/>
                  </a:lnTo>
                  <a:lnTo>
                    <a:pt x="22" y="110"/>
                  </a:lnTo>
                  <a:lnTo>
                    <a:pt x="24" y="96"/>
                  </a:lnTo>
                  <a:lnTo>
                    <a:pt x="26" y="80"/>
                  </a:lnTo>
                  <a:lnTo>
                    <a:pt x="0" y="50"/>
                  </a:lnTo>
                  <a:lnTo>
                    <a:pt x="0" y="28"/>
                  </a:lnTo>
                  <a:lnTo>
                    <a:pt x="74" y="24"/>
                  </a:lnTo>
                  <a:lnTo>
                    <a:pt x="82" y="28"/>
                  </a:lnTo>
                  <a:lnTo>
                    <a:pt x="92" y="38"/>
                  </a:lnTo>
                  <a:lnTo>
                    <a:pt x="102" y="50"/>
                  </a:lnTo>
                  <a:lnTo>
                    <a:pt x="112" y="64"/>
                  </a:lnTo>
                  <a:lnTo>
                    <a:pt x="112" y="76"/>
                  </a:lnTo>
                  <a:lnTo>
                    <a:pt x="116" y="88"/>
                  </a:lnTo>
                  <a:lnTo>
                    <a:pt x="122" y="98"/>
                  </a:lnTo>
                  <a:lnTo>
                    <a:pt x="128" y="110"/>
                  </a:lnTo>
                  <a:lnTo>
                    <a:pt x="146" y="132"/>
                  </a:lnTo>
                  <a:lnTo>
                    <a:pt x="166" y="152"/>
                  </a:lnTo>
                  <a:lnTo>
                    <a:pt x="174" y="152"/>
                  </a:lnTo>
                  <a:lnTo>
                    <a:pt x="182" y="154"/>
                  </a:lnTo>
                  <a:lnTo>
                    <a:pt x="186" y="156"/>
                  </a:lnTo>
                  <a:lnTo>
                    <a:pt x="190" y="158"/>
                  </a:lnTo>
                  <a:lnTo>
                    <a:pt x="200" y="172"/>
                  </a:lnTo>
                  <a:lnTo>
                    <a:pt x="208" y="170"/>
                  </a:lnTo>
                  <a:lnTo>
                    <a:pt x="216" y="170"/>
                  </a:lnTo>
                  <a:lnTo>
                    <a:pt x="224" y="166"/>
                  </a:lnTo>
                  <a:lnTo>
                    <a:pt x="236" y="158"/>
                  </a:lnTo>
                  <a:lnTo>
                    <a:pt x="242" y="158"/>
                  </a:lnTo>
                  <a:lnTo>
                    <a:pt x="248" y="162"/>
                  </a:lnTo>
                  <a:lnTo>
                    <a:pt x="248" y="166"/>
                  </a:lnTo>
                  <a:lnTo>
                    <a:pt x="250" y="170"/>
                  </a:lnTo>
                  <a:lnTo>
                    <a:pt x="254" y="172"/>
                  </a:lnTo>
                  <a:lnTo>
                    <a:pt x="258" y="174"/>
                  </a:lnTo>
                  <a:lnTo>
                    <a:pt x="270" y="176"/>
                  </a:lnTo>
                  <a:lnTo>
                    <a:pt x="282" y="178"/>
                  </a:lnTo>
                  <a:lnTo>
                    <a:pt x="290" y="188"/>
                  </a:lnTo>
                  <a:lnTo>
                    <a:pt x="310" y="188"/>
                  </a:lnTo>
                  <a:lnTo>
                    <a:pt x="328" y="174"/>
                  </a:lnTo>
                  <a:lnTo>
                    <a:pt x="374" y="166"/>
                  </a:lnTo>
                  <a:lnTo>
                    <a:pt x="378" y="160"/>
                  </a:lnTo>
                  <a:lnTo>
                    <a:pt x="382" y="154"/>
                  </a:lnTo>
                  <a:lnTo>
                    <a:pt x="382" y="142"/>
                  </a:lnTo>
                  <a:lnTo>
                    <a:pt x="378" y="128"/>
                  </a:lnTo>
                  <a:lnTo>
                    <a:pt x="372" y="104"/>
                  </a:lnTo>
                  <a:lnTo>
                    <a:pt x="368" y="92"/>
                  </a:lnTo>
                  <a:lnTo>
                    <a:pt x="366" y="80"/>
                  </a:lnTo>
                  <a:lnTo>
                    <a:pt x="368" y="72"/>
                  </a:lnTo>
                  <a:lnTo>
                    <a:pt x="370" y="66"/>
                  </a:lnTo>
                  <a:lnTo>
                    <a:pt x="376" y="70"/>
                  </a:lnTo>
                  <a:lnTo>
                    <a:pt x="384" y="78"/>
                  </a:lnTo>
                  <a:lnTo>
                    <a:pt x="392" y="84"/>
                  </a:lnTo>
                  <a:lnTo>
                    <a:pt x="406" y="92"/>
                  </a:lnTo>
                  <a:lnTo>
                    <a:pt x="412" y="100"/>
                  </a:lnTo>
                  <a:lnTo>
                    <a:pt x="424" y="104"/>
                  </a:lnTo>
                  <a:lnTo>
                    <a:pt x="438" y="104"/>
                  </a:lnTo>
                  <a:lnTo>
                    <a:pt x="452" y="104"/>
                  </a:lnTo>
                  <a:lnTo>
                    <a:pt x="468" y="100"/>
                  </a:lnTo>
                  <a:lnTo>
                    <a:pt x="484" y="84"/>
                  </a:lnTo>
                  <a:lnTo>
                    <a:pt x="482" y="64"/>
                  </a:lnTo>
                  <a:lnTo>
                    <a:pt x="478" y="50"/>
                  </a:lnTo>
                  <a:lnTo>
                    <a:pt x="474" y="40"/>
                  </a:lnTo>
                  <a:lnTo>
                    <a:pt x="472" y="30"/>
                  </a:lnTo>
                  <a:lnTo>
                    <a:pt x="482" y="18"/>
                  </a:lnTo>
                  <a:lnTo>
                    <a:pt x="494" y="8"/>
                  </a:lnTo>
                  <a:lnTo>
                    <a:pt x="502" y="2"/>
                  </a:lnTo>
                  <a:lnTo>
                    <a:pt x="508" y="0"/>
                  </a:lnTo>
                  <a:lnTo>
                    <a:pt x="516" y="0"/>
                  </a:lnTo>
                  <a:lnTo>
                    <a:pt x="526" y="4"/>
                  </a:lnTo>
                  <a:lnTo>
                    <a:pt x="530" y="16"/>
                  </a:lnTo>
                  <a:lnTo>
                    <a:pt x="536" y="26"/>
                  </a:lnTo>
                  <a:lnTo>
                    <a:pt x="546" y="36"/>
                  </a:lnTo>
                  <a:lnTo>
                    <a:pt x="562" y="50"/>
                  </a:lnTo>
                  <a:lnTo>
                    <a:pt x="588" y="60"/>
                  </a:lnTo>
                  <a:lnTo>
                    <a:pt x="598" y="72"/>
                  </a:lnTo>
                  <a:lnTo>
                    <a:pt x="612" y="84"/>
                  </a:lnTo>
                  <a:lnTo>
                    <a:pt x="628" y="98"/>
                  </a:lnTo>
                  <a:lnTo>
                    <a:pt x="636" y="106"/>
                  </a:lnTo>
                  <a:lnTo>
                    <a:pt x="642" y="118"/>
                  </a:lnTo>
                  <a:lnTo>
                    <a:pt x="650" y="138"/>
                  </a:lnTo>
                  <a:lnTo>
                    <a:pt x="656" y="150"/>
                  </a:lnTo>
                  <a:lnTo>
                    <a:pt x="666" y="164"/>
                  </a:lnTo>
                  <a:lnTo>
                    <a:pt x="678" y="176"/>
                  </a:lnTo>
                  <a:lnTo>
                    <a:pt x="686" y="182"/>
                  </a:lnTo>
                  <a:lnTo>
                    <a:pt x="694" y="184"/>
                  </a:lnTo>
                  <a:lnTo>
                    <a:pt x="764" y="184"/>
                  </a:lnTo>
                  <a:lnTo>
                    <a:pt x="774" y="178"/>
                  </a:lnTo>
                  <a:lnTo>
                    <a:pt x="786" y="172"/>
                  </a:lnTo>
                  <a:lnTo>
                    <a:pt x="798" y="168"/>
                  </a:lnTo>
                  <a:lnTo>
                    <a:pt x="812" y="168"/>
                  </a:lnTo>
                  <a:lnTo>
                    <a:pt x="858" y="184"/>
                  </a:lnTo>
                  <a:lnTo>
                    <a:pt x="900" y="184"/>
                  </a:lnTo>
                  <a:lnTo>
                    <a:pt x="920" y="202"/>
                  </a:lnTo>
                  <a:lnTo>
                    <a:pt x="932" y="208"/>
                  </a:lnTo>
                  <a:lnTo>
                    <a:pt x="952" y="210"/>
                  </a:lnTo>
                  <a:lnTo>
                    <a:pt x="972" y="228"/>
                  </a:lnTo>
                  <a:lnTo>
                    <a:pt x="972" y="278"/>
                  </a:lnTo>
                  <a:lnTo>
                    <a:pt x="958" y="296"/>
                  </a:lnTo>
                  <a:lnTo>
                    <a:pt x="946" y="316"/>
                  </a:lnTo>
                  <a:lnTo>
                    <a:pt x="938" y="336"/>
                  </a:lnTo>
                  <a:lnTo>
                    <a:pt x="930" y="358"/>
                  </a:lnTo>
                  <a:lnTo>
                    <a:pt x="908" y="388"/>
                  </a:lnTo>
                  <a:lnTo>
                    <a:pt x="880" y="418"/>
                  </a:lnTo>
                  <a:lnTo>
                    <a:pt x="866" y="422"/>
                  </a:lnTo>
                  <a:lnTo>
                    <a:pt x="856" y="422"/>
                  </a:lnTo>
                  <a:lnTo>
                    <a:pt x="846" y="420"/>
                  </a:lnTo>
                  <a:lnTo>
                    <a:pt x="840" y="418"/>
                  </a:lnTo>
                  <a:lnTo>
                    <a:pt x="828" y="406"/>
                  </a:lnTo>
                  <a:lnTo>
                    <a:pt x="812" y="394"/>
                  </a:lnTo>
                  <a:lnTo>
                    <a:pt x="806" y="388"/>
                  </a:lnTo>
                  <a:lnTo>
                    <a:pt x="800" y="382"/>
                  </a:lnTo>
                  <a:lnTo>
                    <a:pt x="788" y="376"/>
                  </a:lnTo>
                  <a:lnTo>
                    <a:pt x="778" y="374"/>
                  </a:lnTo>
                  <a:lnTo>
                    <a:pt x="768" y="374"/>
                  </a:lnTo>
                  <a:lnTo>
                    <a:pt x="764" y="382"/>
                  </a:lnTo>
                  <a:lnTo>
                    <a:pt x="764" y="422"/>
                  </a:lnTo>
                  <a:lnTo>
                    <a:pt x="768" y="434"/>
                  </a:lnTo>
                  <a:lnTo>
                    <a:pt x="772" y="446"/>
                  </a:lnTo>
                  <a:lnTo>
                    <a:pt x="772" y="460"/>
                  </a:lnTo>
                  <a:lnTo>
                    <a:pt x="772" y="478"/>
                  </a:lnTo>
                  <a:lnTo>
                    <a:pt x="770" y="492"/>
                  </a:lnTo>
                  <a:lnTo>
                    <a:pt x="766" y="510"/>
                  </a:lnTo>
                  <a:lnTo>
                    <a:pt x="766" y="528"/>
                  </a:lnTo>
                  <a:lnTo>
                    <a:pt x="768" y="548"/>
                  </a:lnTo>
                  <a:lnTo>
                    <a:pt x="784" y="564"/>
                  </a:lnTo>
                  <a:lnTo>
                    <a:pt x="790" y="568"/>
                  </a:lnTo>
                  <a:lnTo>
                    <a:pt x="796" y="574"/>
                  </a:lnTo>
                  <a:lnTo>
                    <a:pt x="802" y="582"/>
                  </a:lnTo>
                  <a:lnTo>
                    <a:pt x="808" y="592"/>
                  </a:lnTo>
                  <a:lnTo>
                    <a:pt x="810" y="602"/>
                  </a:lnTo>
                  <a:lnTo>
                    <a:pt x="810" y="612"/>
                  </a:lnTo>
                  <a:lnTo>
                    <a:pt x="808" y="622"/>
                  </a:lnTo>
                  <a:lnTo>
                    <a:pt x="800" y="632"/>
                  </a:lnTo>
                  <a:lnTo>
                    <a:pt x="786" y="640"/>
                  </a:lnTo>
                  <a:lnTo>
                    <a:pt x="780" y="646"/>
                  </a:lnTo>
                  <a:lnTo>
                    <a:pt x="778" y="650"/>
                  </a:lnTo>
                  <a:lnTo>
                    <a:pt x="776" y="656"/>
                  </a:lnTo>
                  <a:lnTo>
                    <a:pt x="776" y="674"/>
                  </a:lnTo>
                  <a:lnTo>
                    <a:pt x="782" y="680"/>
                  </a:lnTo>
                  <a:lnTo>
                    <a:pt x="788" y="686"/>
                  </a:lnTo>
                  <a:lnTo>
                    <a:pt x="806" y="694"/>
                  </a:lnTo>
                  <a:lnTo>
                    <a:pt x="828" y="702"/>
                  </a:lnTo>
                  <a:lnTo>
                    <a:pt x="840" y="710"/>
                  </a:lnTo>
                  <a:lnTo>
                    <a:pt x="850" y="718"/>
                  </a:lnTo>
                  <a:lnTo>
                    <a:pt x="848" y="740"/>
                  </a:lnTo>
                  <a:lnTo>
                    <a:pt x="846" y="752"/>
                  </a:lnTo>
                  <a:lnTo>
                    <a:pt x="842" y="756"/>
                  </a:lnTo>
                  <a:lnTo>
                    <a:pt x="840" y="762"/>
                  </a:lnTo>
                  <a:lnTo>
                    <a:pt x="818" y="760"/>
                  </a:lnTo>
                  <a:lnTo>
                    <a:pt x="796" y="758"/>
                  </a:lnTo>
                  <a:lnTo>
                    <a:pt x="778" y="754"/>
                  </a:lnTo>
                  <a:lnTo>
                    <a:pt x="764" y="748"/>
                  </a:lnTo>
                  <a:lnTo>
                    <a:pt x="762" y="734"/>
                  </a:lnTo>
                  <a:lnTo>
                    <a:pt x="760" y="722"/>
                  </a:lnTo>
                  <a:lnTo>
                    <a:pt x="756" y="712"/>
                  </a:lnTo>
                  <a:lnTo>
                    <a:pt x="752" y="702"/>
                  </a:lnTo>
                  <a:lnTo>
                    <a:pt x="744" y="704"/>
                  </a:lnTo>
                  <a:lnTo>
                    <a:pt x="736" y="704"/>
                  </a:lnTo>
                  <a:lnTo>
                    <a:pt x="726" y="710"/>
                  </a:lnTo>
                  <a:lnTo>
                    <a:pt x="716" y="718"/>
                  </a:lnTo>
                  <a:lnTo>
                    <a:pt x="706" y="724"/>
                  </a:lnTo>
                  <a:lnTo>
                    <a:pt x="680" y="724"/>
                  </a:lnTo>
                  <a:lnTo>
                    <a:pt x="670" y="716"/>
                  </a:lnTo>
                  <a:lnTo>
                    <a:pt x="662" y="706"/>
                  </a:lnTo>
                  <a:lnTo>
                    <a:pt x="656" y="698"/>
                  </a:lnTo>
                  <a:lnTo>
                    <a:pt x="652" y="688"/>
                  </a:lnTo>
                  <a:lnTo>
                    <a:pt x="646" y="668"/>
                  </a:lnTo>
                  <a:lnTo>
                    <a:pt x="642" y="652"/>
                  </a:lnTo>
                  <a:lnTo>
                    <a:pt x="630" y="636"/>
                  </a:lnTo>
                  <a:lnTo>
                    <a:pt x="604" y="636"/>
                  </a:lnTo>
                  <a:lnTo>
                    <a:pt x="594" y="636"/>
                  </a:lnTo>
                  <a:lnTo>
                    <a:pt x="588" y="638"/>
                  </a:lnTo>
                  <a:lnTo>
                    <a:pt x="582" y="642"/>
                  </a:lnTo>
                  <a:lnTo>
                    <a:pt x="578" y="648"/>
                  </a:lnTo>
                  <a:lnTo>
                    <a:pt x="574" y="658"/>
                  </a:lnTo>
                  <a:lnTo>
                    <a:pt x="572" y="670"/>
                  </a:lnTo>
                  <a:lnTo>
                    <a:pt x="564" y="676"/>
                  </a:lnTo>
                  <a:lnTo>
                    <a:pt x="556" y="680"/>
                  </a:lnTo>
                  <a:lnTo>
                    <a:pt x="550" y="682"/>
                  </a:lnTo>
                  <a:lnTo>
                    <a:pt x="542" y="686"/>
                  </a:lnTo>
                  <a:lnTo>
                    <a:pt x="542" y="704"/>
                  </a:lnTo>
                  <a:lnTo>
                    <a:pt x="550" y="712"/>
                  </a:lnTo>
                  <a:lnTo>
                    <a:pt x="558" y="726"/>
                  </a:lnTo>
                  <a:lnTo>
                    <a:pt x="562" y="732"/>
                  </a:lnTo>
                  <a:lnTo>
                    <a:pt x="564" y="740"/>
                  </a:lnTo>
                  <a:lnTo>
                    <a:pt x="564" y="748"/>
                  </a:lnTo>
                  <a:lnTo>
                    <a:pt x="562" y="758"/>
                  </a:lnTo>
                  <a:lnTo>
                    <a:pt x="558" y="766"/>
                  </a:lnTo>
                  <a:lnTo>
                    <a:pt x="552" y="772"/>
                  </a:lnTo>
                  <a:lnTo>
                    <a:pt x="536" y="782"/>
                  </a:lnTo>
                  <a:lnTo>
                    <a:pt x="508" y="800"/>
                  </a:lnTo>
                  <a:lnTo>
                    <a:pt x="500" y="810"/>
                  </a:lnTo>
                  <a:lnTo>
                    <a:pt x="500" y="850"/>
                  </a:lnTo>
                  <a:lnTo>
                    <a:pt x="504" y="856"/>
                  </a:lnTo>
                  <a:lnTo>
                    <a:pt x="508" y="860"/>
                  </a:lnTo>
                  <a:lnTo>
                    <a:pt x="518" y="866"/>
                  </a:lnTo>
                  <a:lnTo>
                    <a:pt x="522" y="870"/>
                  </a:lnTo>
                  <a:lnTo>
                    <a:pt x="526" y="878"/>
                  </a:lnTo>
                  <a:lnTo>
                    <a:pt x="528" y="888"/>
                  </a:lnTo>
                  <a:lnTo>
                    <a:pt x="530" y="902"/>
                  </a:lnTo>
                  <a:lnTo>
                    <a:pt x="522" y="918"/>
                  </a:lnTo>
                  <a:lnTo>
                    <a:pt x="510" y="924"/>
                  </a:lnTo>
                  <a:lnTo>
                    <a:pt x="498" y="930"/>
                  </a:lnTo>
                  <a:lnTo>
                    <a:pt x="432" y="956"/>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4" name="Freeform 20"/>
            <p:cNvSpPr>
              <a:spLocks/>
            </p:cNvSpPr>
            <p:nvPr/>
          </p:nvSpPr>
          <p:spPr bwMode="auto">
            <a:xfrm>
              <a:off x="873125" y="3270250"/>
              <a:ext cx="3095625" cy="1895475"/>
            </a:xfrm>
            <a:custGeom>
              <a:avLst/>
              <a:gdLst>
                <a:gd name="T0" fmla="*/ 1244 w 1950"/>
                <a:gd name="T1" fmla="*/ 1192 h 1194"/>
                <a:gd name="T2" fmla="*/ 1218 w 1950"/>
                <a:gd name="T3" fmla="*/ 1156 h 1194"/>
                <a:gd name="T4" fmla="*/ 1200 w 1950"/>
                <a:gd name="T5" fmla="*/ 1100 h 1194"/>
                <a:gd name="T6" fmla="*/ 1152 w 1950"/>
                <a:gd name="T7" fmla="*/ 1058 h 1194"/>
                <a:gd name="T8" fmla="*/ 1050 w 1950"/>
                <a:gd name="T9" fmla="*/ 1000 h 1194"/>
                <a:gd name="T10" fmla="*/ 970 w 1950"/>
                <a:gd name="T11" fmla="*/ 1022 h 1194"/>
                <a:gd name="T12" fmla="*/ 928 w 1950"/>
                <a:gd name="T13" fmla="*/ 1096 h 1194"/>
                <a:gd name="T14" fmla="*/ 898 w 1950"/>
                <a:gd name="T15" fmla="*/ 1042 h 1194"/>
                <a:gd name="T16" fmla="*/ 872 w 1950"/>
                <a:gd name="T17" fmla="*/ 992 h 1194"/>
                <a:gd name="T18" fmla="*/ 754 w 1950"/>
                <a:gd name="T19" fmla="*/ 1010 h 1194"/>
                <a:gd name="T20" fmla="*/ 634 w 1950"/>
                <a:gd name="T21" fmla="*/ 966 h 1194"/>
                <a:gd name="T22" fmla="*/ 580 w 1950"/>
                <a:gd name="T23" fmla="*/ 900 h 1194"/>
                <a:gd name="T24" fmla="*/ 492 w 1950"/>
                <a:gd name="T25" fmla="*/ 842 h 1194"/>
                <a:gd name="T26" fmla="*/ 468 w 1950"/>
                <a:gd name="T27" fmla="*/ 764 h 1194"/>
                <a:gd name="T28" fmla="*/ 390 w 1950"/>
                <a:gd name="T29" fmla="*/ 726 h 1194"/>
                <a:gd name="T30" fmla="*/ 284 w 1950"/>
                <a:gd name="T31" fmla="*/ 610 h 1194"/>
                <a:gd name="T32" fmla="*/ 182 w 1950"/>
                <a:gd name="T33" fmla="*/ 630 h 1194"/>
                <a:gd name="T34" fmla="*/ 142 w 1950"/>
                <a:gd name="T35" fmla="*/ 552 h 1194"/>
                <a:gd name="T36" fmla="*/ 12 w 1950"/>
                <a:gd name="T37" fmla="*/ 454 h 1194"/>
                <a:gd name="T38" fmla="*/ 8 w 1950"/>
                <a:gd name="T39" fmla="*/ 412 h 1194"/>
                <a:gd name="T40" fmla="*/ 16 w 1950"/>
                <a:gd name="T41" fmla="*/ 290 h 1194"/>
                <a:gd name="T42" fmla="*/ 54 w 1950"/>
                <a:gd name="T43" fmla="*/ 300 h 1194"/>
                <a:gd name="T44" fmla="*/ 104 w 1950"/>
                <a:gd name="T45" fmla="*/ 280 h 1194"/>
                <a:gd name="T46" fmla="*/ 78 w 1950"/>
                <a:gd name="T47" fmla="*/ 126 h 1194"/>
                <a:gd name="T48" fmla="*/ 146 w 1950"/>
                <a:gd name="T49" fmla="*/ 98 h 1194"/>
                <a:gd name="T50" fmla="*/ 216 w 1950"/>
                <a:gd name="T51" fmla="*/ 72 h 1194"/>
                <a:gd name="T52" fmla="*/ 304 w 1950"/>
                <a:gd name="T53" fmla="*/ 6 h 1194"/>
                <a:gd name="T54" fmla="*/ 386 w 1950"/>
                <a:gd name="T55" fmla="*/ 48 h 1194"/>
                <a:gd name="T56" fmla="*/ 470 w 1950"/>
                <a:gd name="T57" fmla="*/ 10 h 1194"/>
                <a:gd name="T58" fmla="*/ 510 w 1950"/>
                <a:gd name="T59" fmla="*/ 56 h 1194"/>
                <a:gd name="T60" fmla="*/ 622 w 1950"/>
                <a:gd name="T61" fmla="*/ 72 h 1194"/>
                <a:gd name="T62" fmla="*/ 710 w 1950"/>
                <a:gd name="T63" fmla="*/ 56 h 1194"/>
                <a:gd name="T64" fmla="*/ 804 w 1950"/>
                <a:gd name="T65" fmla="*/ 44 h 1194"/>
                <a:gd name="T66" fmla="*/ 898 w 1950"/>
                <a:gd name="T67" fmla="*/ 30 h 1194"/>
                <a:gd name="T68" fmla="*/ 1046 w 1950"/>
                <a:gd name="T69" fmla="*/ 38 h 1194"/>
                <a:gd name="T70" fmla="*/ 1106 w 1950"/>
                <a:gd name="T71" fmla="*/ 114 h 1194"/>
                <a:gd name="T72" fmla="*/ 1092 w 1950"/>
                <a:gd name="T73" fmla="*/ 220 h 1194"/>
                <a:gd name="T74" fmla="*/ 1118 w 1950"/>
                <a:gd name="T75" fmla="*/ 378 h 1194"/>
                <a:gd name="T76" fmla="*/ 1192 w 1950"/>
                <a:gd name="T77" fmla="*/ 440 h 1194"/>
                <a:gd name="T78" fmla="*/ 1308 w 1950"/>
                <a:gd name="T79" fmla="*/ 502 h 1194"/>
                <a:gd name="T80" fmla="*/ 1406 w 1950"/>
                <a:gd name="T81" fmla="*/ 546 h 1194"/>
                <a:gd name="T82" fmla="*/ 1586 w 1950"/>
                <a:gd name="T83" fmla="*/ 576 h 1194"/>
                <a:gd name="T84" fmla="*/ 1666 w 1950"/>
                <a:gd name="T85" fmla="*/ 682 h 1194"/>
                <a:gd name="T86" fmla="*/ 1706 w 1950"/>
                <a:gd name="T87" fmla="*/ 676 h 1194"/>
                <a:gd name="T88" fmla="*/ 1794 w 1950"/>
                <a:gd name="T89" fmla="*/ 616 h 1194"/>
                <a:gd name="T90" fmla="*/ 1848 w 1950"/>
                <a:gd name="T91" fmla="*/ 632 h 1194"/>
                <a:gd name="T92" fmla="*/ 1926 w 1950"/>
                <a:gd name="T93" fmla="*/ 788 h 1194"/>
                <a:gd name="T94" fmla="*/ 1930 w 1950"/>
                <a:gd name="T95" fmla="*/ 878 h 1194"/>
                <a:gd name="T96" fmla="*/ 1940 w 1950"/>
                <a:gd name="T97" fmla="*/ 976 h 1194"/>
                <a:gd name="T98" fmla="*/ 1930 w 1950"/>
                <a:gd name="T99" fmla="*/ 1002 h 1194"/>
                <a:gd name="T100" fmla="*/ 1872 w 1950"/>
                <a:gd name="T101" fmla="*/ 1006 h 1194"/>
                <a:gd name="T102" fmla="*/ 1866 w 1950"/>
                <a:gd name="T103" fmla="*/ 1096 h 1194"/>
                <a:gd name="T104" fmla="*/ 1772 w 1950"/>
                <a:gd name="T105" fmla="*/ 1052 h 1194"/>
                <a:gd name="T106" fmla="*/ 1744 w 1950"/>
                <a:gd name="T107" fmla="*/ 1124 h 1194"/>
                <a:gd name="T108" fmla="*/ 1696 w 1950"/>
                <a:gd name="T109" fmla="*/ 1086 h 1194"/>
                <a:gd name="T110" fmla="*/ 1594 w 1950"/>
                <a:gd name="T111" fmla="*/ 1048 h 1194"/>
                <a:gd name="T112" fmla="*/ 1498 w 1950"/>
                <a:gd name="T113" fmla="*/ 1102 h 1194"/>
                <a:gd name="T114" fmla="*/ 1430 w 1950"/>
                <a:gd name="T115" fmla="*/ 1144 h 1194"/>
                <a:gd name="T116" fmla="*/ 1342 w 1950"/>
                <a:gd name="T117" fmla="*/ 1194 h 119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950" h="1194">
                  <a:moveTo>
                    <a:pt x="1342" y="1194"/>
                  </a:moveTo>
                  <a:lnTo>
                    <a:pt x="1342" y="1194"/>
                  </a:lnTo>
                  <a:lnTo>
                    <a:pt x="1336" y="1192"/>
                  </a:lnTo>
                  <a:lnTo>
                    <a:pt x="1324" y="1188"/>
                  </a:lnTo>
                  <a:lnTo>
                    <a:pt x="1298" y="1186"/>
                  </a:lnTo>
                  <a:lnTo>
                    <a:pt x="1258" y="1186"/>
                  </a:lnTo>
                  <a:lnTo>
                    <a:pt x="1244" y="1192"/>
                  </a:lnTo>
                  <a:lnTo>
                    <a:pt x="1226" y="1188"/>
                  </a:lnTo>
                  <a:lnTo>
                    <a:pt x="1216" y="1184"/>
                  </a:lnTo>
                  <a:lnTo>
                    <a:pt x="1212" y="1182"/>
                  </a:lnTo>
                  <a:lnTo>
                    <a:pt x="1210" y="1180"/>
                  </a:lnTo>
                  <a:lnTo>
                    <a:pt x="1210" y="1172"/>
                  </a:lnTo>
                  <a:lnTo>
                    <a:pt x="1214" y="1164"/>
                  </a:lnTo>
                  <a:lnTo>
                    <a:pt x="1218" y="1156"/>
                  </a:lnTo>
                  <a:lnTo>
                    <a:pt x="1224" y="1146"/>
                  </a:lnTo>
                  <a:lnTo>
                    <a:pt x="1228" y="1136"/>
                  </a:lnTo>
                  <a:lnTo>
                    <a:pt x="1228" y="1114"/>
                  </a:lnTo>
                  <a:lnTo>
                    <a:pt x="1216" y="1108"/>
                  </a:lnTo>
                  <a:lnTo>
                    <a:pt x="1206" y="1104"/>
                  </a:lnTo>
                  <a:lnTo>
                    <a:pt x="1200" y="1100"/>
                  </a:lnTo>
                  <a:lnTo>
                    <a:pt x="1194" y="1094"/>
                  </a:lnTo>
                  <a:lnTo>
                    <a:pt x="1192" y="1088"/>
                  </a:lnTo>
                  <a:lnTo>
                    <a:pt x="1190" y="1082"/>
                  </a:lnTo>
                  <a:lnTo>
                    <a:pt x="1186" y="1068"/>
                  </a:lnTo>
                  <a:lnTo>
                    <a:pt x="1180" y="1058"/>
                  </a:lnTo>
                  <a:lnTo>
                    <a:pt x="1152" y="1058"/>
                  </a:lnTo>
                  <a:lnTo>
                    <a:pt x="1128" y="1052"/>
                  </a:lnTo>
                  <a:lnTo>
                    <a:pt x="1112" y="1028"/>
                  </a:lnTo>
                  <a:lnTo>
                    <a:pt x="1092" y="1022"/>
                  </a:lnTo>
                  <a:lnTo>
                    <a:pt x="1074" y="1014"/>
                  </a:lnTo>
                  <a:lnTo>
                    <a:pt x="1060" y="1006"/>
                  </a:lnTo>
                  <a:lnTo>
                    <a:pt x="1050" y="1000"/>
                  </a:lnTo>
                  <a:lnTo>
                    <a:pt x="1038" y="994"/>
                  </a:lnTo>
                  <a:lnTo>
                    <a:pt x="1002" y="994"/>
                  </a:lnTo>
                  <a:lnTo>
                    <a:pt x="992" y="1002"/>
                  </a:lnTo>
                  <a:lnTo>
                    <a:pt x="982" y="1012"/>
                  </a:lnTo>
                  <a:lnTo>
                    <a:pt x="970" y="1022"/>
                  </a:lnTo>
                  <a:lnTo>
                    <a:pt x="956" y="1028"/>
                  </a:lnTo>
                  <a:lnTo>
                    <a:pt x="944" y="1040"/>
                  </a:lnTo>
                  <a:lnTo>
                    <a:pt x="936" y="1056"/>
                  </a:lnTo>
                  <a:lnTo>
                    <a:pt x="932" y="1076"/>
                  </a:lnTo>
                  <a:lnTo>
                    <a:pt x="928" y="1096"/>
                  </a:lnTo>
                  <a:lnTo>
                    <a:pt x="912" y="1092"/>
                  </a:lnTo>
                  <a:lnTo>
                    <a:pt x="906" y="1090"/>
                  </a:lnTo>
                  <a:lnTo>
                    <a:pt x="902" y="1086"/>
                  </a:lnTo>
                  <a:lnTo>
                    <a:pt x="896" y="1076"/>
                  </a:lnTo>
                  <a:lnTo>
                    <a:pt x="894" y="1066"/>
                  </a:lnTo>
                  <a:lnTo>
                    <a:pt x="894" y="1054"/>
                  </a:lnTo>
                  <a:lnTo>
                    <a:pt x="898" y="1042"/>
                  </a:lnTo>
                  <a:lnTo>
                    <a:pt x="902" y="1030"/>
                  </a:lnTo>
                  <a:lnTo>
                    <a:pt x="908" y="1020"/>
                  </a:lnTo>
                  <a:lnTo>
                    <a:pt x="908" y="1004"/>
                  </a:lnTo>
                  <a:lnTo>
                    <a:pt x="894" y="996"/>
                  </a:lnTo>
                  <a:lnTo>
                    <a:pt x="886" y="992"/>
                  </a:lnTo>
                  <a:lnTo>
                    <a:pt x="872" y="992"/>
                  </a:lnTo>
                  <a:lnTo>
                    <a:pt x="822" y="1002"/>
                  </a:lnTo>
                  <a:lnTo>
                    <a:pt x="802" y="1008"/>
                  </a:lnTo>
                  <a:lnTo>
                    <a:pt x="782" y="1018"/>
                  </a:lnTo>
                  <a:lnTo>
                    <a:pt x="772" y="1016"/>
                  </a:lnTo>
                  <a:lnTo>
                    <a:pt x="762" y="1014"/>
                  </a:lnTo>
                  <a:lnTo>
                    <a:pt x="754" y="1010"/>
                  </a:lnTo>
                  <a:lnTo>
                    <a:pt x="748" y="1006"/>
                  </a:lnTo>
                  <a:lnTo>
                    <a:pt x="736" y="994"/>
                  </a:lnTo>
                  <a:lnTo>
                    <a:pt x="728" y="982"/>
                  </a:lnTo>
                  <a:lnTo>
                    <a:pt x="714" y="966"/>
                  </a:lnTo>
                  <a:lnTo>
                    <a:pt x="634" y="966"/>
                  </a:lnTo>
                  <a:lnTo>
                    <a:pt x="626" y="960"/>
                  </a:lnTo>
                  <a:lnTo>
                    <a:pt x="620" y="954"/>
                  </a:lnTo>
                  <a:lnTo>
                    <a:pt x="612" y="938"/>
                  </a:lnTo>
                  <a:lnTo>
                    <a:pt x="606" y="922"/>
                  </a:lnTo>
                  <a:lnTo>
                    <a:pt x="600" y="908"/>
                  </a:lnTo>
                  <a:lnTo>
                    <a:pt x="584" y="904"/>
                  </a:lnTo>
                  <a:lnTo>
                    <a:pt x="580" y="900"/>
                  </a:lnTo>
                  <a:lnTo>
                    <a:pt x="576" y="894"/>
                  </a:lnTo>
                  <a:lnTo>
                    <a:pt x="554" y="878"/>
                  </a:lnTo>
                  <a:lnTo>
                    <a:pt x="514" y="864"/>
                  </a:lnTo>
                  <a:lnTo>
                    <a:pt x="500" y="852"/>
                  </a:lnTo>
                  <a:lnTo>
                    <a:pt x="492" y="842"/>
                  </a:lnTo>
                  <a:lnTo>
                    <a:pt x="486" y="832"/>
                  </a:lnTo>
                  <a:lnTo>
                    <a:pt x="482" y="824"/>
                  </a:lnTo>
                  <a:lnTo>
                    <a:pt x="480" y="816"/>
                  </a:lnTo>
                  <a:lnTo>
                    <a:pt x="480" y="808"/>
                  </a:lnTo>
                  <a:lnTo>
                    <a:pt x="478" y="784"/>
                  </a:lnTo>
                  <a:lnTo>
                    <a:pt x="468" y="764"/>
                  </a:lnTo>
                  <a:lnTo>
                    <a:pt x="424" y="766"/>
                  </a:lnTo>
                  <a:lnTo>
                    <a:pt x="406" y="758"/>
                  </a:lnTo>
                  <a:lnTo>
                    <a:pt x="400" y="754"/>
                  </a:lnTo>
                  <a:lnTo>
                    <a:pt x="396" y="750"/>
                  </a:lnTo>
                  <a:lnTo>
                    <a:pt x="392" y="740"/>
                  </a:lnTo>
                  <a:lnTo>
                    <a:pt x="390" y="726"/>
                  </a:lnTo>
                  <a:lnTo>
                    <a:pt x="380" y="716"/>
                  </a:lnTo>
                  <a:lnTo>
                    <a:pt x="372" y="710"/>
                  </a:lnTo>
                  <a:lnTo>
                    <a:pt x="358" y="700"/>
                  </a:lnTo>
                  <a:lnTo>
                    <a:pt x="318" y="666"/>
                  </a:lnTo>
                  <a:lnTo>
                    <a:pt x="284" y="610"/>
                  </a:lnTo>
                  <a:lnTo>
                    <a:pt x="260" y="610"/>
                  </a:lnTo>
                  <a:lnTo>
                    <a:pt x="252" y="612"/>
                  </a:lnTo>
                  <a:lnTo>
                    <a:pt x="242" y="616"/>
                  </a:lnTo>
                  <a:lnTo>
                    <a:pt x="230" y="622"/>
                  </a:lnTo>
                  <a:lnTo>
                    <a:pt x="218" y="630"/>
                  </a:lnTo>
                  <a:lnTo>
                    <a:pt x="182" y="630"/>
                  </a:lnTo>
                  <a:lnTo>
                    <a:pt x="170" y="620"/>
                  </a:lnTo>
                  <a:lnTo>
                    <a:pt x="162" y="612"/>
                  </a:lnTo>
                  <a:lnTo>
                    <a:pt x="156" y="602"/>
                  </a:lnTo>
                  <a:lnTo>
                    <a:pt x="150" y="592"/>
                  </a:lnTo>
                  <a:lnTo>
                    <a:pt x="144" y="572"/>
                  </a:lnTo>
                  <a:lnTo>
                    <a:pt x="142" y="552"/>
                  </a:lnTo>
                  <a:lnTo>
                    <a:pt x="112" y="506"/>
                  </a:lnTo>
                  <a:lnTo>
                    <a:pt x="100" y="494"/>
                  </a:lnTo>
                  <a:lnTo>
                    <a:pt x="88" y="486"/>
                  </a:lnTo>
                  <a:lnTo>
                    <a:pt x="74" y="478"/>
                  </a:lnTo>
                  <a:lnTo>
                    <a:pt x="62" y="472"/>
                  </a:lnTo>
                  <a:lnTo>
                    <a:pt x="36" y="462"/>
                  </a:lnTo>
                  <a:lnTo>
                    <a:pt x="12" y="454"/>
                  </a:lnTo>
                  <a:lnTo>
                    <a:pt x="4" y="448"/>
                  </a:lnTo>
                  <a:lnTo>
                    <a:pt x="0" y="442"/>
                  </a:lnTo>
                  <a:lnTo>
                    <a:pt x="0" y="436"/>
                  </a:lnTo>
                  <a:lnTo>
                    <a:pt x="0" y="430"/>
                  </a:lnTo>
                  <a:lnTo>
                    <a:pt x="2" y="420"/>
                  </a:lnTo>
                  <a:lnTo>
                    <a:pt x="8" y="412"/>
                  </a:lnTo>
                  <a:lnTo>
                    <a:pt x="14" y="406"/>
                  </a:lnTo>
                  <a:lnTo>
                    <a:pt x="18" y="400"/>
                  </a:lnTo>
                  <a:lnTo>
                    <a:pt x="22" y="388"/>
                  </a:lnTo>
                  <a:lnTo>
                    <a:pt x="26" y="316"/>
                  </a:lnTo>
                  <a:lnTo>
                    <a:pt x="18" y="296"/>
                  </a:lnTo>
                  <a:lnTo>
                    <a:pt x="16" y="290"/>
                  </a:lnTo>
                  <a:lnTo>
                    <a:pt x="14" y="286"/>
                  </a:lnTo>
                  <a:lnTo>
                    <a:pt x="16" y="284"/>
                  </a:lnTo>
                  <a:lnTo>
                    <a:pt x="20" y="282"/>
                  </a:lnTo>
                  <a:lnTo>
                    <a:pt x="36" y="280"/>
                  </a:lnTo>
                  <a:lnTo>
                    <a:pt x="48" y="288"/>
                  </a:lnTo>
                  <a:lnTo>
                    <a:pt x="54" y="300"/>
                  </a:lnTo>
                  <a:lnTo>
                    <a:pt x="58" y="308"/>
                  </a:lnTo>
                  <a:lnTo>
                    <a:pt x="64" y="314"/>
                  </a:lnTo>
                  <a:lnTo>
                    <a:pt x="70" y="318"/>
                  </a:lnTo>
                  <a:lnTo>
                    <a:pt x="78" y="320"/>
                  </a:lnTo>
                  <a:lnTo>
                    <a:pt x="86" y="316"/>
                  </a:lnTo>
                  <a:lnTo>
                    <a:pt x="94" y="308"/>
                  </a:lnTo>
                  <a:lnTo>
                    <a:pt x="104" y="280"/>
                  </a:lnTo>
                  <a:lnTo>
                    <a:pt x="98" y="216"/>
                  </a:lnTo>
                  <a:lnTo>
                    <a:pt x="80" y="166"/>
                  </a:lnTo>
                  <a:lnTo>
                    <a:pt x="76" y="144"/>
                  </a:lnTo>
                  <a:lnTo>
                    <a:pt x="76" y="134"/>
                  </a:lnTo>
                  <a:lnTo>
                    <a:pt x="78" y="126"/>
                  </a:lnTo>
                  <a:lnTo>
                    <a:pt x="80" y="118"/>
                  </a:lnTo>
                  <a:lnTo>
                    <a:pt x="84" y="112"/>
                  </a:lnTo>
                  <a:lnTo>
                    <a:pt x="90" y="104"/>
                  </a:lnTo>
                  <a:lnTo>
                    <a:pt x="98" y="98"/>
                  </a:lnTo>
                  <a:lnTo>
                    <a:pt x="108" y="82"/>
                  </a:lnTo>
                  <a:lnTo>
                    <a:pt x="146" y="98"/>
                  </a:lnTo>
                  <a:lnTo>
                    <a:pt x="182" y="98"/>
                  </a:lnTo>
                  <a:lnTo>
                    <a:pt x="190" y="92"/>
                  </a:lnTo>
                  <a:lnTo>
                    <a:pt x="198" y="86"/>
                  </a:lnTo>
                  <a:lnTo>
                    <a:pt x="206" y="80"/>
                  </a:lnTo>
                  <a:lnTo>
                    <a:pt x="216" y="72"/>
                  </a:lnTo>
                  <a:lnTo>
                    <a:pt x="226" y="48"/>
                  </a:lnTo>
                  <a:lnTo>
                    <a:pt x="238" y="30"/>
                  </a:lnTo>
                  <a:lnTo>
                    <a:pt x="244" y="22"/>
                  </a:lnTo>
                  <a:lnTo>
                    <a:pt x="254" y="14"/>
                  </a:lnTo>
                  <a:lnTo>
                    <a:pt x="276" y="0"/>
                  </a:lnTo>
                  <a:lnTo>
                    <a:pt x="286" y="0"/>
                  </a:lnTo>
                  <a:lnTo>
                    <a:pt x="304" y="6"/>
                  </a:lnTo>
                  <a:lnTo>
                    <a:pt x="350" y="34"/>
                  </a:lnTo>
                  <a:lnTo>
                    <a:pt x="352" y="42"/>
                  </a:lnTo>
                  <a:lnTo>
                    <a:pt x="356" y="48"/>
                  </a:lnTo>
                  <a:lnTo>
                    <a:pt x="362" y="50"/>
                  </a:lnTo>
                  <a:lnTo>
                    <a:pt x="368" y="50"/>
                  </a:lnTo>
                  <a:lnTo>
                    <a:pt x="386" y="48"/>
                  </a:lnTo>
                  <a:lnTo>
                    <a:pt x="402" y="42"/>
                  </a:lnTo>
                  <a:lnTo>
                    <a:pt x="438" y="36"/>
                  </a:lnTo>
                  <a:lnTo>
                    <a:pt x="454" y="20"/>
                  </a:lnTo>
                  <a:lnTo>
                    <a:pt x="458" y="14"/>
                  </a:lnTo>
                  <a:lnTo>
                    <a:pt x="464" y="10"/>
                  </a:lnTo>
                  <a:lnTo>
                    <a:pt x="470" y="10"/>
                  </a:lnTo>
                  <a:lnTo>
                    <a:pt x="476" y="10"/>
                  </a:lnTo>
                  <a:lnTo>
                    <a:pt x="486" y="14"/>
                  </a:lnTo>
                  <a:lnTo>
                    <a:pt x="496" y="22"/>
                  </a:lnTo>
                  <a:lnTo>
                    <a:pt x="498" y="38"/>
                  </a:lnTo>
                  <a:lnTo>
                    <a:pt x="498" y="44"/>
                  </a:lnTo>
                  <a:lnTo>
                    <a:pt x="500" y="48"/>
                  </a:lnTo>
                  <a:lnTo>
                    <a:pt x="510" y="56"/>
                  </a:lnTo>
                  <a:lnTo>
                    <a:pt x="528" y="68"/>
                  </a:lnTo>
                  <a:lnTo>
                    <a:pt x="564" y="82"/>
                  </a:lnTo>
                  <a:lnTo>
                    <a:pt x="594" y="82"/>
                  </a:lnTo>
                  <a:lnTo>
                    <a:pt x="608" y="76"/>
                  </a:lnTo>
                  <a:lnTo>
                    <a:pt x="622" y="72"/>
                  </a:lnTo>
                  <a:lnTo>
                    <a:pt x="638" y="68"/>
                  </a:lnTo>
                  <a:lnTo>
                    <a:pt x="658" y="66"/>
                  </a:lnTo>
                  <a:lnTo>
                    <a:pt x="678" y="56"/>
                  </a:lnTo>
                  <a:lnTo>
                    <a:pt x="686" y="54"/>
                  </a:lnTo>
                  <a:lnTo>
                    <a:pt x="694" y="54"/>
                  </a:lnTo>
                  <a:lnTo>
                    <a:pt x="700" y="54"/>
                  </a:lnTo>
                  <a:lnTo>
                    <a:pt x="710" y="56"/>
                  </a:lnTo>
                  <a:lnTo>
                    <a:pt x="734" y="68"/>
                  </a:lnTo>
                  <a:lnTo>
                    <a:pt x="776" y="68"/>
                  </a:lnTo>
                  <a:lnTo>
                    <a:pt x="784" y="60"/>
                  </a:lnTo>
                  <a:lnTo>
                    <a:pt x="788" y="54"/>
                  </a:lnTo>
                  <a:lnTo>
                    <a:pt x="794" y="48"/>
                  </a:lnTo>
                  <a:lnTo>
                    <a:pt x="804" y="44"/>
                  </a:lnTo>
                  <a:lnTo>
                    <a:pt x="824" y="28"/>
                  </a:lnTo>
                  <a:lnTo>
                    <a:pt x="834" y="22"/>
                  </a:lnTo>
                  <a:lnTo>
                    <a:pt x="844" y="18"/>
                  </a:lnTo>
                  <a:lnTo>
                    <a:pt x="854" y="18"/>
                  </a:lnTo>
                  <a:lnTo>
                    <a:pt x="866" y="18"/>
                  </a:lnTo>
                  <a:lnTo>
                    <a:pt x="882" y="24"/>
                  </a:lnTo>
                  <a:lnTo>
                    <a:pt x="898" y="30"/>
                  </a:lnTo>
                  <a:lnTo>
                    <a:pt x="926" y="30"/>
                  </a:lnTo>
                  <a:lnTo>
                    <a:pt x="956" y="26"/>
                  </a:lnTo>
                  <a:lnTo>
                    <a:pt x="986" y="24"/>
                  </a:lnTo>
                  <a:lnTo>
                    <a:pt x="1018" y="24"/>
                  </a:lnTo>
                  <a:lnTo>
                    <a:pt x="1046" y="38"/>
                  </a:lnTo>
                  <a:lnTo>
                    <a:pt x="1060" y="52"/>
                  </a:lnTo>
                  <a:lnTo>
                    <a:pt x="1072" y="60"/>
                  </a:lnTo>
                  <a:lnTo>
                    <a:pt x="1086" y="66"/>
                  </a:lnTo>
                  <a:lnTo>
                    <a:pt x="1088" y="90"/>
                  </a:lnTo>
                  <a:lnTo>
                    <a:pt x="1096" y="100"/>
                  </a:lnTo>
                  <a:lnTo>
                    <a:pt x="1106" y="114"/>
                  </a:lnTo>
                  <a:lnTo>
                    <a:pt x="1110" y="122"/>
                  </a:lnTo>
                  <a:lnTo>
                    <a:pt x="1112" y="130"/>
                  </a:lnTo>
                  <a:lnTo>
                    <a:pt x="1112" y="140"/>
                  </a:lnTo>
                  <a:lnTo>
                    <a:pt x="1110" y="152"/>
                  </a:lnTo>
                  <a:lnTo>
                    <a:pt x="1092" y="182"/>
                  </a:lnTo>
                  <a:lnTo>
                    <a:pt x="1092" y="220"/>
                  </a:lnTo>
                  <a:lnTo>
                    <a:pt x="1094" y="246"/>
                  </a:lnTo>
                  <a:lnTo>
                    <a:pt x="1096" y="270"/>
                  </a:lnTo>
                  <a:lnTo>
                    <a:pt x="1096" y="294"/>
                  </a:lnTo>
                  <a:lnTo>
                    <a:pt x="1100" y="320"/>
                  </a:lnTo>
                  <a:lnTo>
                    <a:pt x="1104" y="344"/>
                  </a:lnTo>
                  <a:lnTo>
                    <a:pt x="1112" y="368"/>
                  </a:lnTo>
                  <a:lnTo>
                    <a:pt x="1118" y="378"/>
                  </a:lnTo>
                  <a:lnTo>
                    <a:pt x="1126" y="390"/>
                  </a:lnTo>
                  <a:lnTo>
                    <a:pt x="1134" y="402"/>
                  </a:lnTo>
                  <a:lnTo>
                    <a:pt x="1144" y="412"/>
                  </a:lnTo>
                  <a:lnTo>
                    <a:pt x="1166" y="426"/>
                  </a:lnTo>
                  <a:lnTo>
                    <a:pt x="1178" y="432"/>
                  </a:lnTo>
                  <a:lnTo>
                    <a:pt x="1192" y="440"/>
                  </a:lnTo>
                  <a:lnTo>
                    <a:pt x="1236" y="446"/>
                  </a:lnTo>
                  <a:lnTo>
                    <a:pt x="1244" y="460"/>
                  </a:lnTo>
                  <a:lnTo>
                    <a:pt x="1254" y="472"/>
                  </a:lnTo>
                  <a:lnTo>
                    <a:pt x="1266" y="482"/>
                  </a:lnTo>
                  <a:lnTo>
                    <a:pt x="1278" y="490"/>
                  </a:lnTo>
                  <a:lnTo>
                    <a:pt x="1292" y="496"/>
                  </a:lnTo>
                  <a:lnTo>
                    <a:pt x="1308" y="502"/>
                  </a:lnTo>
                  <a:lnTo>
                    <a:pt x="1324" y="506"/>
                  </a:lnTo>
                  <a:lnTo>
                    <a:pt x="1344" y="510"/>
                  </a:lnTo>
                  <a:lnTo>
                    <a:pt x="1360" y="522"/>
                  </a:lnTo>
                  <a:lnTo>
                    <a:pt x="1376" y="534"/>
                  </a:lnTo>
                  <a:lnTo>
                    <a:pt x="1384" y="538"/>
                  </a:lnTo>
                  <a:lnTo>
                    <a:pt x="1394" y="542"/>
                  </a:lnTo>
                  <a:lnTo>
                    <a:pt x="1406" y="546"/>
                  </a:lnTo>
                  <a:lnTo>
                    <a:pt x="1420" y="548"/>
                  </a:lnTo>
                  <a:lnTo>
                    <a:pt x="1528" y="546"/>
                  </a:lnTo>
                  <a:lnTo>
                    <a:pt x="1552" y="554"/>
                  </a:lnTo>
                  <a:lnTo>
                    <a:pt x="1586" y="576"/>
                  </a:lnTo>
                  <a:lnTo>
                    <a:pt x="1606" y="622"/>
                  </a:lnTo>
                  <a:lnTo>
                    <a:pt x="1610" y="640"/>
                  </a:lnTo>
                  <a:lnTo>
                    <a:pt x="1616" y="652"/>
                  </a:lnTo>
                  <a:lnTo>
                    <a:pt x="1626" y="664"/>
                  </a:lnTo>
                  <a:lnTo>
                    <a:pt x="1644" y="682"/>
                  </a:lnTo>
                  <a:lnTo>
                    <a:pt x="1666" y="682"/>
                  </a:lnTo>
                  <a:lnTo>
                    <a:pt x="1678" y="664"/>
                  </a:lnTo>
                  <a:lnTo>
                    <a:pt x="1696" y="662"/>
                  </a:lnTo>
                  <a:lnTo>
                    <a:pt x="1698" y="666"/>
                  </a:lnTo>
                  <a:lnTo>
                    <a:pt x="1698" y="670"/>
                  </a:lnTo>
                  <a:lnTo>
                    <a:pt x="1706" y="676"/>
                  </a:lnTo>
                  <a:lnTo>
                    <a:pt x="1716" y="680"/>
                  </a:lnTo>
                  <a:lnTo>
                    <a:pt x="1728" y="682"/>
                  </a:lnTo>
                  <a:lnTo>
                    <a:pt x="1764" y="660"/>
                  </a:lnTo>
                  <a:lnTo>
                    <a:pt x="1774" y="646"/>
                  </a:lnTo>
                  <a:lnTo>
                    <a:pt x="1784" y="632"/>
                  </a:lnTo>
                  <a:lnTo>
                    <a:pt x="1794" y="616"/>
                  </a:lnTo>
                  <a:lnTo>
                    <a:pt x="1804" y="604"/>
                  </a:lnTo>
                  <a:lnTo>
                    <a:pt x="1808" y="602"/>
                  </a:lnTo>
                  <a:lnTo>
                    <a:pt x="1814" y="610"/>
                  </a:lnTo>
                  <a:lnTo>
                    <a:pt x="1824" y="616"/>
                  </a:lnTo>
                  <a:lnTo>
                    <a:pt x="1848" y="632"/>
                  </a:lnTo>
                  <a:lnTo>
                    <a:pt x="1850" y="642"/>
                  </a:lnTo>
                  <a:lnTo>
                    <a:pt x="1856" y="654"/>
                  </a:lnTo>
                  <a:lnTo>
                    <a:pt x="1868" y="676"/>
                  </a:lnTo>
                  <a:lnTo>
                    <a:pt x="1886" y="698"/>
                  </a:lnTo>
                  <a:lnTo>
                    <a:pt x="1906" y="722"/>
                  </a:lnTo>
                  <a:lnTo>
                    <a:pt x="1926" y="788"/>
                  </a:lnTo>
                  <a:lnTo>
                    <a:pt x="1934" y="800"/>
                  </a:lnTo>
                  <a:lnTo>
                    <a:pt x="1942" y="814"/>
                  </a:lnTo>
                  <a:lnTo>
                    <a:pt x="1948" y="830"/>
                  </a:lnTo>
                  <a:lnTo>
                    <a:pt x="1950" y="840"/>
                  </a:lnTo>
                  <a:lnTo>
                    <a:pt x="1950" y="850"/>
                  </a:lnTo>
                  <a:lnTo>
                    <a:pt x="1938" y="866"/>
                  </a:lnTo>
                  <a:lnTo>
                    <a:pt x="1930" y="878"/>
                  </a:lnTo>
                  <a:lnTo>
                    <a:pt x="1928" y="892"/>
                  </a:lnTo>
                  <a:lnTo>
                    <a:pt x="1928" y="918"/>
                  </a:lnTo>
                  <a:lnTo>
                    <a:pt x="1932" y="932"/>
                  </a:lnTo>
                  <a:lnTo>
                    <a:pt x="1938" y="948"/>
                  </a:lnTo>
                  <a:lnTo>
                    <a:pt x="1940" y="958"/>
                  </a:lnTo>
                  <a:lnTo>
                    <a:pt x="1942" y="966"/>
                  </a:lnTo>
                  <a:lnTo>
                    <a:pt x="1940" y="976"/>
                  </a:lnTo>
                  <a:lnTo>
                    <a:pt x="1938" y="986"/>
                  </a:lnTo>
                  <a:lnTo>
                    <a:pt x="1938" y="1008"/>
                  </a:lnTo>
                  <a:lnTo>
                    <a:pt x="1932" y="1008"/>
                  </a:lnTo>
                  <a:lnTo>
                    <a:pt x="1932" y="1004"/>
                  </a:lnTo>
                  <a:lnTo>
                    <a:pt x="1930" y="1002"/>
                  </a:lnTo>
                  <a:lnTo>
                    <a:pt x="1924" y="996"/>
                  </a:lnTo>
                  <a:lnTo>
                    <a:pt x="1918" y="992"/>
                  </a:lnTo>
                  <a:lnTo>
                    <a:pt x="1912" y="988"/>
                  </a:lnTo>
                  <a:lnTo>
                    <a:pt x="1896" y="990"/>
                  </a:lnTo>
                  <a:lnTo>
                    <a:pt x="1886" y="994"/>
                  </a:lnTo>
                  <a:lnTo>
                    <a:pt x="1880" y="998"/>
                  </a:lnTo>
                  <a:lnTo>
                    <a:pt x="1872" y="1006"/>
                  </a:lnTo>
                  <a:lnTo>
                    <a:pt x="1872" y="1018"/>
                  </a:lnTo>
                  <a:lnTo>
                    <a:pt x="1876" y="1032"/>
                  </a:lnTo>
                  <a:lnTo>
                    <a:pt x="1882" y="1066"/>
                  </a:lnTo>
                  <a:lnTo>
                    <a:pt x="1880" y="1092"/>
                  </a:lnTo>
                  <a:lnTo>
                    <a:pt x="1866" y="1096"/>
                  </a:lnTo>
                  <a:lnTo>
                    <a:pt x="1842" y="1096"/>
                  </a:lnTo>
                  <a:lnTo>
                    <a:pt x="1810" y="1054"/>
                  </a:lnTo>
                  <a:lnTo>
                    <a:pt x="1796" y="1050"/>
                  </a:lnTo>
                  <a:lnTo>
                    <a:pt x="1782" y="1048"/>
                  </a:lnTo>
                  <a:lnTo>
                    <a:pt x="1772" y="1052"/>
                  </a:lnTo>
                  <a:lnTo>
                    <a:pt x="1762" y="1058"/>
                  </a:lnTo>
                  <a:lnTo>
                    <a:pt x="1756" y="1068"/>
                  </a:lnTo>
                  <a:lnTo>
                    <a:pt x="1752" y="1078"/>
                  </a:lnTo>
                  <a:lnTo>
                    <a:pt x="1752" y="1092"/>
                  </a:lnTo>
                  <a:lnTo>
                    <a:pt x="1754" y="1108"/>
                  </a:lnTo>
                  <a:lnTo>
                    <a:pt x="1748" y="1116"/>
                  </a:lnTo>
                  <a:lnTo>
                    <a:pt x="1744" y="1124"/>
                  </a:lnTo>
                  <a:lnTo>
                    <a:pt x="1730" y="1122"/>
                  </a:lnTo>
                  <a:lnTo>
                    <a:pt x="1718" y="1118"/>
                  </a:lnTo>
                  <a:lnTo>
                    <a:pt x="1706" y="1112"/>
                  </a:lnTo>
                  <a:lnTo>
                    <a:pt x="1700" y="1108"/>
                  </a:lnTo>
                  <a:lnTo>
                    <a:pt x="1696" y="1086"/>
                  </a:lnTo>
                  <a:lnTo>
                    <a:pt x="1678" y="1076"/>
                  </a:lnTo>
                  <a:lnTo>
                    <a:pt x="1660" y="1070"/>
                  </a:lnTo>
                  <a:lnTo>
                    <a:pt x="1632" y="1060"/>
                  </a:lnTo>
                  <a:lnTo>
                    <a:pt x="1620" y="1046"/>
                  </a:lnTo>
                  <a:lnTo>
                    <a:pt x="1600" y="1046"/>
                  </a:lnTo>
                  <a:lnTo>
                    <a:pt x="1594" y="1048"/>
                  </a:lnTo>
                  <a:lnTo>
                    <a:pt x="1588" y="1050"/>
                  </a:lnTo>
                  <a:lnTo>
                    <a:pt x="1580" y="1058"/>
                  </a:lnTo>
                  <a:lnTo>
                    <a:pt x="1566" y="1070"/>
                  </a:lnTo>
                  <a:lnTo>
                    <a:pt x="1522" y="1094"/>
                  </a:lnTo>
                  <a:lnTo>
                    <a:pt x="1504" y="1100"/>
                  </a:lnTo>
                  <a:lnTo>
                    <a:pt x="1498" y="1102"/>
                  </a:lnTo>
                  <a:lnTo>
                    <a:pt x="1492" y="1106"/>
                  </a:lnTo>
                  <a:lnTo>
                    <a:pt x="1486" y="1116"/>
                  </a:lnTo>
                  <a:lnTo>
                    <a:pt x="1474" y="1132"/>
                  </a:lnTo>
                  <a:lnTo>
                    <a:pt x="1450" y="1134"/>
                  </a:lnTo>
                  <a:lnTo>
                    <a:pt x="1442" y="1138"/>
                  </a:lnTo>
                  <a:lnTo>
                    <a:pt x="1436" y="1140"/>
                  </a:lnTo>
                  <a:lnTo>
                    <a:pt x="1430" y="1144"/>
                  </a:lnTo>
                  <a:lnTo>
                    <a:pt x="1424" y="1150"/>
                  </a:lnTo>
                  <a:lnTo>
                    <a:pt x="1410" y="1170"/>
                  </a:lnTo>
                  <a:lnTo>
                    <a:pt x="1400" y="1178"/>
                  </a:lnTo>
                  <a:lnTo>
                    <a:pt x="1382" y="1182"/>
                  </a:lnTo>
                  <a:lnTo>
                    <a:pt x="1368" y="1186"/>
                  </a:lnTo>
                  <a:lnTo>
                    <a:pt x="1342" y="1194"/>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5" name="Freeform 21"/>
            <p:cNvSpPr>
              <a:spLocks/>
            </p:cNvSpPr>
            <p:nvPr/>
          </p:nvSpPr>
          <p:spPr bwMode="auto">
            <a:xfrm>
              <a:off x="6962775" y="4486275"/>
              <a:ext cx="577850" cy="571500"/>
            </a:xfrm>
            <a:custGeom>
              <a:avLst/>
              <a:gdLst>
                <a:gd name="T0" fmla="*/ 138 w 364"/>
                <a:gd name="T1" fmla="*/ 356 h 360"/>
                <a:gd name="T2" fmla="*/ 108 w 364"/>
                <a:gd name="T3" fmla="*/ 340 h 360"/>
                <a:gd name="T4" fmla="*/ 86 w 364"/>
                <a:gd name="T5" fmla="*/ 274 h 360"/>
                <a:gd name="T6" fmla="*/ 48 w 364"/>
                <a:gd name="T7" fmla="*/ 256 h 360"/>
                <a:gd name="T8" fmla="*/ 46 w 364"/>
                <a:gd name="T9" fmla="*/ 226 h 360"/>
                <a:gd name="T10" fmla="*/ 24 w 364"/>
                <a:gd name="T11" fmla="*/ 188 h 360"/>
                <a:gd name="T12" fmla="*/ 0 w 364"/>
                <a:gd name="T13" fmla="*/ 162 h 360"/>
                <a:gd name="T14" fmla="*/ 10 w 364"/>
                <a:gd name="T15" fmla="*/ 140 h 360"/>
                <a:gd name="T16" fmla="*/ 26 w 364"/>
                <a:gd name="T17" fmla="*/ 122 h 360"/>
                <a:gd name="T18" fmla="*/ 32 w 364"/>
                <a:gd name="T19" fmla="*/ 104 h 360"/>
                <a:gd name="T20" fmla="*/ 58 w 364"/>
                <a:gd name="T21" fmla="*/ 88 h 360"/>
                <a:gd name="T22" fmla="*/ 70 w 364"/>
                <a:gd name="T23" fmla="*/ 68 h 360"/>
                <a:gd name="T24" fmla="*/ 72 w 364"/>
                <a:gd name="T25" fmla="*/ 16 h 360"/>
                <a:gd name="T26" fmla="*/ 90 w 364"/>
                <a:gd name="T27" fmla="*/ 8 h 360"/>
                <a:gd name="T28" fmla="*/ 106 w 364"/>
                <a:gd name="T29" fmla="*/ 6 h 360"/>
                <a:gd name="T30" fmla="*/ 140 w 364"/>
                <a:gd name="T31" fmla="*/ 10 h 360"/>
                <a:gd name="T32" fmla="*/ 152 w 364"/>
                <a:gd name="T33" fmla="*/ 2 h 360"/>
                <a:gd name="T34" fmla="*/ 186 w 364"/>
                <a:gd name="T35" fmla="*/ 4 h 360"/>
                <a:gd name="T36" fmla="*/ 212 w 364"/>
                <a:gd name="T37" fmla="*/ 16 h 360"/>
                <a:gd name="T38" fmla="*/ 238 w 364"/>
                <a:gd name="T39" fmla="*/ 26 h 360"/>
                <a:gd name="T40" fmla="*/ 254 w 364"/>
                <a:gd name="T41" fmla="*/ 22 h 360"/>
                <a:gd name="T42" fmla="*/ 280 w 364"/>
                <a:gd name="T43" fmla="*/ 2 h 360"/>
                <a:gd name="T44" fmla="*/ 300 w 364"/>
                <a:gd name="T45" fmla="*/ 8 h 360"/>
                <a:gd name="T46" fmla="*/ 324 w 364"/>
                <a:gd name="T47" fmla="*/ 18 h 360"/>
                <a:gd name="T48" fmla="*/ 360 w 364"/>
                <a:gd name="T49" fmla="*/ 28 h 360"/>
                <a:gd name="T50" fmla="*/ 324 w 364"/>
                <a:gd name="T51" fmla="*/ 58 h 360"/>
                <a:gd name="T52" fmla="*/ 316 w 364"/>
                <a:gd name="T53" fmla="*/ 76 h 360"/>
                <a:gd name="T54" fmla="*/ 320 w 364"/>
                <a:gd name="T55" fmla="*/ 84 h 360"/>
                <a:gd name="T56" fmla="*/ 362 w 364"/>
                <a:gd name="T57" fmla="*/ 72 h 360"/>
                <a:gd name="T58" fmla="*/ 364 w 364"/>
                <a:gd name="T59" fmla="*/ 90 h 360"/>
                <a:gd name="T60" fmla="*/ 346 w 364"/>
                <a:gd name="T61" fmla="*/ 100 h 360"/>
                <a:gd name="T62" fmla="*/ 322 w 364"/>
                <a:gd name="T63" fmla="*/ 112 h 360"/>
                <a:gd name="T64" fmla="*/ 344 w 364"/>
                <a:gd name="T65" fmla="*/ 142 h 360"/>
                <a:gd name="T66" fmla="*/ 340 w 364"/>
                <a:gd name="T67" fmla="*/ 196 h 360"/>
                <a:gd name="T68" fmla="*/ 344 w 364"/>
                <a:gd name="T69" fmla="*/ 214 h 360"/>
                <a:gd name="T70" fmla="*/ 338 w 364"/>
                <a:gd name="T71" fmla="*/ 238 h 360"/>
                <a:gd name="T72" fmla="*/ 330 w 364"/>
                <a:gd name="T73" fmla="*/ 240 h 360"/>
                <a:gd name="T74" fmla="*/ 324 w 364"/>
                <a:gd name="T75" fmla="*/ 224 h 360"/>
                <a:gd name="T76" fmla="*/ 304 w 364"/>
                <a:gd name="T77" fmla="*/ 232 h 360"/>
                <a:gd name="T78" fmla="*/ 270 w 364"/>
                <a:gd name="T79" fmla="*/ 268 h 360"/>
                <a:gd name="T80" fmla="*/ 262 w 364"/>
                <a:gd name="T81" fmla="*/ 286 h 360"/>
                <a:gd name="T82" fmla="*/ 260 w 364"/>
                <a:gd name="T83" fmla="*/ 344 h 360"/>
                <a:gd name="T84" fmla="*/ 222 w 364"/>
                <a:gd name="T85" fmla="*/ 344 h 360"/>
                <a:gd name="T86" fmla="*/ 158 w 364"/>
                <a:gd name="T87" fmla="*/ 360 h 36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364" h="360">
                  <a:moveTo>
                    <a:pt x="158" y="360"/>
                  </a:moveTo>
                  <a:lnTo>
                    <a:pt x="158" y="360"/>
                  </a:lnTo>
                  <a:lnTo>
                    <a:pt x="138" y="356"/>
                  </a:lnTo>
                  <a:lnTo>
                    <a:pt x="126" y="352"/>
                  </a:lnTo>
                  <a:lnTo>
                    <a:pt x="116" y="346"/>
                  </a:lnTo>
                  <a:lnTo>
                    <a:pt x="108" y="340"/>
                  </a:lnTo>
                  <a:lnTo>
                    <a:pt x="86" y="274"/>
                  </a:lnTo>
                  <a:lnTo>
                    <a:pt x="66" y="258"/>
                  </a:lnTo>
                  <a:lnTo>
                    <a:pt x="48" y="256"/>
                  </a:lnTo>
                  <a:lnTo>
                    <a:pt x="50" y="240"/>
                  </a:lnTo>
                  <a:lnTo>
                    <a:pt x="46" y="226"/>
                  </a:lnTo>
                  <a:lnTo>
                    <a:pt x="40" y="212"/>
                  </a:lnTo>
                  <a:lnTo>
                    <a:pt x="34" y="200"/>
                  </a:lnTo>
                  <a:lnTo>
                    <a:pt x="24" y="188"/>
                  </a:lnTo>
                  <a:lnTo>
                    <a:pt x="14" y="178"/>
                  </a:lnTo>
                  <a:lnTo>
                    <a:pt x="0" y="162"/>
                  </a:lnTo>
                  <a:lnTo>
                    <a:pt x="0" y="156"/>
                  </a:lnTo>
                  <a:lnTo>
                    <a:pt x="2" y="150"/>
                  </a:lnTo>
                  <a:lnTo>
                    <a:pt x="10" y="140"/>
                  </a:lnTo>
                  <a:lnTo>
                    <a:pt x="18" y="130"/>
                  </a:lnTo>
                  <a:lnTo>
                    <a:pt x="26" y="122"/>
                  </a:lnTo>
                  <a:lnTo>
                    <a:pt x="26" y="114"/>
                  </a:lnTo>
                  <a:lnTo>
                    <a:pt x="28" y="110"/>
                  </a:lnTo>
                  <a:lnTo>
                    <a:pt x="32" y="104"/>
                  </a:lnTo>
                  <a:lnTo>
                    <a:pt x="36" y="102"/>
                  </a:lnTo>
                  <a:lnTo>
                    <a:pt x="48" y="94"/>
                  </a:lnTo>
                  <a:lnTo>
                    <a:pt x="58" y="88"/>
                  </a:lnTo>
                  <a:lnTo>
                    <a:pt x="70" y="68"/>
                  </a:lnTo>
                  <a:lnTo>
                    <a:pt x="70" y="38"/>
                  </a:lnTo>
                  <a:lnTo>
                    <a:pt x="70" y="24"/>
                  </a:lnTo>
                  <a:lnTo>
                    <a:pt x="72" y="16"/>
                  </a:lnTo>
                  <a:lnTo>
                    <a:pt x="80" y="14"/>
                  </a:lnTo>
                  <a:lnTo>
                    <a:pt x="90" y="8"/>
                  </a:lnTo>
                  <a:lnTo>
                    <a:pt x="94" y="6"/>
                  </a:lnTo>
                  <a:lnTo>
                    <a:pt x="100" y="6"/>
                  </a:lnTo>
                  <a:lnTo>
                    <a:pt x="106" y="6"/>
                  </a:lnTo>
                  <a:lnTo>
                    <a:pt x="112" y="10"/>
                  </a:lnTo>
                  <a:lnTo>
                    <a:pt x="140" y="10"/>
                  </a:lnTo>
                  <a:lnTo>
                    <a:pt x="146" y="6"/>
                  </a:lnTo>
                  <a:lnTo>
                    <a:pt x="152" y="2"/>
                  </a:lnTo>
                  <a:lnTo>
                    <a:pt x="160" y="0"/>
                  </a:lnTo>
                  <a:lnTo>
                    <a:pt x="168" y="0"/>
                  </a:lnTo>
                  <a:lnTo>
                    <a:pt x="186" y="4"/>
                  </a:lnTo>
                  <a:lnTo>
                    <a:pt x="202" y="8"/>
                  </a:lnTo>
                  <a:lnTo>
                    <a:pt x="212" y="16"/>
                  </a:lnTo>
                  <a:lnTo>
                    <a:pt x="224" y="22"/>
                  </a:lnTo>
                  <a:lnTo>
                    <a:pt x="230" y="24"/>
                  </a:lnTo>
                  <a:lnTo>
                    <a:pt x="238" y="26"/>
                  </a:lnTo>
                  <a:lnTo>
                    <a:pt x="246" y="24"/>
                  </a:lnTo>
                  <a:lnTo>
                    <a:pt x="254" y="22"/>
                  </a:lnTo>
                  <a:lnTo>
                    <a:pt x="264" y="14"/>
                  </a:lnTo>
                  <a:lnTo>
                    <a:pt x="274" y="4"/>
                  </a:lnTo>
                  <a:lnTo>
                    <a:pt x="280" y="2"/>
                  </a:lnTo>
                  <a:lnTo>
                    <a:pt x="286" y="0"/>
                  </a:lnTo>
                  <a:lnTo>
                    <a:pt x="292" y="2"/>
                  </a:lnTo>
                  <a:lnTo>
                    <a:pt x="300" y="8"/>
                  </a:lnTo>
                  <a:lnTo>
                    <a:pt x="324" y="18"/>
                  </a:lnTo>
                  <a:lnTo>
                    <a:pt x="364" y="22"/>
                  </a:lnTo>
                  <a:lnTo>
                    <a:pt x="360" y="28"/>
                  </a:lnTo>
                  <a:lnTo>
                    <a:pt x="352" y="34"/>
                  </a:lnTo>
                  <a:lnTo>
                    <a:pt x="332" y="48"/>
                  </a:lnTo>
                  <a:lnTo>
                    <a:pt x="324" y="58"/>
                  </a:lnTo>
                  <a:lnTo>
                    <a:pt x="318" y="66"/>
                  </a:lnTo>
                  <a:lnTo>
                    <a:pt x="316" y="72"/>
                  </a:lnTo>
                  <a:lnTo>
                    <a:pt x="316" y="76"/>
                  </a:lnTo>
                  <a:lnTo>
                    <a:pt x="316" y="80"/>
                  </a:lnTo>
                  <a:lnTo>
                    <a:pt x="320" y="84"/>
                  </a:lnTo>
                  <a:lnTo>
                    <a:pt x="350" y="84"/>
                  </a:lnTo>
                  <a:lnTo>
                    <a:pt x="362" y="72"/>
                  </a:lnTo>
                  <a:lnTo>
                    <a:pt x="364" y="82"/>
                  </a:lnTo>
                  <a:lnTo>
                    <a:pt x="364" y="90"/>
                  </a:lnTo>
                  <a:lnTo>
                    <a:pt x="360" y="96"/>
                  </a:lnTo>
                  <a:lnTo>
                    <a:pt x="346" y="100"/>
                  </a:lnTo>
                  <a:lnTo>
                    <a:pt x="338" y="104"/>
                  </a:lnTo>
                  <a:lnTo>
                    <a:pt x="322" y="112"/>
                  </a:lnTo>
                  <a:lnTo>
                    <a:pt x="324" y="132"/>
                  </a:lnTo>
                  <a:lnTo>
                    <a:pt x="344" y="142"/>
                  </a:lnTo>
                  <a:lnTo>
                    <a:pt x="340" y="166"/>
                  </a:lnTo>
                  <a:lnTo>
                    <a:pt x="340" y="196"/>
                  </a:lnTo>
                  <a:lnTo>
                    <a:pt x="342" y="204"/>
                  </a:lnTo>
                  <a:lnTo>
                    <a:pt x="344" y="214"/>
                  </a:lnTo>
                  <a:lnTo>
                    <a:pt x="342" y="228"/>
                  </a:lnTo>
                  <a:lnTo>
                    <a:pt x="340" y="232"/>
                  </a:lnTo>
                  <a:lnTo>
                    <a:pt x="338" y="238"/>
                  </a:lnTo>
                  <a:lnTo>
                    <a:pt x="330" y="240"/>
                  </a:lnTo>
                  <a:lnTo>
                    <a:pt x="328" y="226"/>
                  </a:lnTo>
                  <a:lnTo>
                    <a:pt x="324" y="224"/>
                  </a:lnTo>
                  <a:lnTo>
                    <a:pt x="320" y="224"/>
                  </a:lnTo>
                  <a:lnTo>
                    <a:pt x="312" y="226"/>
                  </a:lnTo>
                  <a:lnTo>
                    <a:pt x="304" y="232"/>
                  </a:lnTo>
                  <a:lnTo>
                    <a:pt x="296" y="240"/>
                  </a:lnTo>
                  <a:lnTo>
                    <a:pt x="280" y="256"/>
                  </a:lnTo>
                  <a:lnTo>
                    <a:pt x="270" y="268"/>
                  </a:lnTo>
                  <a:lnTo>
                    <a:pt x="266" y="278"/>
                  </a:lnTo>
                  <a:lnTo>
                    <a:pt x="262" y="286"/>
                  </a:lnTo>
                  <a:lnTo>
                    <a:pt x="260" y="344"/>
                  </a:lnTo>
                  <a:lnTo>
                    <a:pt x="250" y="342"/>
                  </a:lnTo>
                  <a:lnTo>
                    <a:pt x="222" y="344"/>
                  </a:lnTo>
                  <a:lnTo>
                    <a:pt x="200" y="346"/>
                  </a:lnTo>
                  <a:lnTo>
                    <a:pt x="180" y="352"/>
                  </a:lnTo>
                  <a:lnTo>
                    <a:pt x="158" y="360"/>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6" name="Freeform 22"/>
            <p:cNvSpPr>
              <a:spLocks/>
            </p:cNvSpPr>
            <p:nvPr/>
          </p:nvSpPr>
          <p:spPr bwMode="auto">
            <a:xfrm>
              <a:off x="4975225" y="4273550"/>
              <a:ext cx="733425" cy="762000"/>
            </a:xfrm>
            <a:custGeom>
              <a:avLst/>
              <a:gdLst>
                <a:gd name="T0" fmla="*/ 360 w 462"/>
                <a:gd name="T1" fmla="*/ 474 h 480"/>
                <a:gd name="T2" fmla="*/ 328 w 462"/>
                <a:gd name="T3" fmla="*/ 448 h 480"/>
                <a:gd name="T4" fmla="*/ 300 w 462"/>
                <a:gd name="T5" fmla="*/ 412 h 480"/>
                <a:gd name="T6" fmla="*/ 282 w 462"/>
                <a:gd name="T7" fmla="*/ 362 h 480"/>
                <a:gd name="T8" fmla="*/ 252 w 462"/>
                <a:gd name="T9" fmla="*/ 340 h 480"/>
                <a:gd name="T10" fmla="*/ 230 w 462"/>
                <a:gd name="T11" fmla="*/ 340 h 480"/>
                <a:gd name="T12" fmla="*/ 214 w 462"/>
                <a:gd name="T13" fmla="*/ 346 h 480"/>
                <a:gd name="T14" fmla="*/ 196 w 462"/>
                <a:gd name="T15" fmla="*/ 376 h 480"/>
                <a:gd name="T16" fmla="*/ 176 w 462"/>
                <a:gd name="T17" fmla="*/ 402 h 480"/>
                <a:gd name="T18" fmla="*/ 152 w 462"/>
                <a:gd name="T19" fmla="*/ 428 h 480"/>
                <a:gd name="T20" fmla="*/ 144 w 462"/>
                <a:gd name="T21" fmla="*/ 430 h 480"/>
                <a:gd name="T22" fmla="*/ 118 w 462"/>
                <a:gd name="T23" fmla="*/ 442 h 480"/>
                <a:gd name="T24" fmla="*/ 72 w 462"/>
                <a:gd name="T25" fmla="*/ 434 h 480"/>
                <a:gd name="T26" fmla="*/ 38 w 462"/>
                <a:gd name="T27" fmla="*/ 416 h 480"/>
                <a:gd name="T28" fmla="*/ 46 w 462"/>
                <a:gd name="T29" fmla="*/ 386 h 480"/>
                <a:gd name="T30" fmla="*/ 42 w 462"/>
                <a:gd name="T31" fmla="*/ 360 h 480"/>
                <a:gd name="T32" fmla="*/ 2 w 462"/>
                <a:gd name="T33" fmla="*/ 312 h 480"/>
                <a:gd name="T34" fmla="*/ 10 w 462"/>
                <a:gd name="T35" fmla="*/ 228 h 480"/>
                <a:gd name="T36" fmla="*/ 0 w 462"/>
                <a:gd name="T37" fmla="*/ 168 h 480"/>
                <a:gd name="T38" fmla="*/ 4 w 462"/>
                <a:gd name="T39" fmla="*/ 166 h 480"/>
                <a:gd name="T40" fmla="*/ 64 w 462"/>
                <a:gd name="T41" fmla="*/ 212 h 480"/>
                <a:gd name="T42" fmla="*/ 82 w 462"/>
                <a:gd name="T43" fmla="*/ 216 h 480"/>
                <a:gd name="T44" fmla="*/ 110 w 462"/>
                <a:gd name="T45" fmla="*/ 208 h 480"/>
                <a:gd name="T46" fmla="*/ 148 w 462"/>
                <a:gd name="T47" fmla="*/ 172 h 480"/>
                <a:gd name="T48" fmla="*/ 176 w 462"/>
                <a:gd name="T49" fmla="*/ 116 h 480"/>
                <a:gd name="T50" fmla="*/ 210 w 462"/>
                <a:gd name="T51" fmla="*/ 62 h 480"/>
                <a:gd name="T52" fmla="*/ 232 w 462"/>
                <a:gd name="T53" fmla="*/ 4 h 480"/>
                <a:gd name="T54" fmla="*/ 272 w 462"/>
                <a:gd name="T55" fmla="*/ 0 h 480"/>
                <a:gd name="T56" fmla="*/ 306 w 462"/>
                <a:gd name="T57" fmla="*/ 10 h 480"/>
                <a:gd name="T58" fmla="*/ 352 w 462"/>
                <a:gd name="T59" fmla="*/ 50 h 480"/>
                <a:gd name="T60" fmla="*/ 394 w 462"/>
                <a:gd name="T61" fmla="*/ 60 h 480"/>
                <a:gd name="T62" fmla="*/ 444 w 462"/>
                <a:gd name="T63" fmla="*/ 98 h 480"/>
                <a:gd name="T64" fmla="*/ 462 w 462"/>
                <a:gd name="T65" fmla="*/ 134 h 480"/>
                <a:gd name="T66" fmla="*/ 430 w 462"/>
                <a:gd name="T67" fmla="*/ 158 h 480"/>
                <a:gd name="T68" fmla="*/ 402 w 462"/>
                <a:gd name="T69" fmla="*/ 182 h 480"/>
                <a:gd name="T70" fmla="*/ 336 w 462"/>
                <a:gd name="T71" fmla="*/ 188 h 480"/>
                <a:gd name="T72" fmla="*/ 292 w 462"/>
                <a:gd name="T73" fmla="*/ 192 h 480"/>
                <a:gd name="T74" fmla="*/ 284 w 462"/>
                <a:gd name="T75" fmla="*/ 218 h 480"/>
                <a:gd name="T76" fmla="*/ 288 w 462"/>
                <a:gd name="T77" fmla="*/ 236 h 480"/>
                <a:gd name="T78" fmla="*/ 284 w 462"/>
                <a:gd name="T79" fmla="*/ 276 h 480"/>
                <a:gd name="T80" fmla="*/ 304 w 462"/>
                <a:gd name="T81" fmla="*/ 296 h 480"/>
                <a:gd name="T82" fmla="*/ 362 w 462"/>
                <a:gd name="T83" fmla="*/ 364 h 480"/>
                <a:gd name="T84" fmla="*/ 372 w 462"/>
                <a:gd name="T85" fmla="*/ 400 h 48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462" h="480">
                  <a:moveTo>
                    <a:pt x="372" y="480"/>
                  </a:moveTo>
                  <a:lnTo>
                    <a:pt x="372" y="480"/>
                  </a:lnTo>
                  <a:lnTo>
                    <a:pt x="360" y="474"/>
                  </a:lnTo>
                  <a:lnTo>
                    <a:pt x="348" y="466"/>
                  </a:lnTo>
                  <a:lnTo>
                    <a:pt x="338" y="458"/>
                  </a:lnTo>
                  <a:lnTo>
                    <a:pt x="328" y="448"/>
                  </a:lnTo>
                  <a:lnTo>
                    <a:pt x="312" y="430"/>
                  </a:lnTo>
                  <a:lnTo>
                    <a:pt x="300" y="412"/>
                  </a:lnTo>
                  <a:lnTo>
                    <a:pt x="296" y="394"/>
                  </a:lnTo>
                  <a:lnTo>
                    <a:pt x="290" y="376"/>
                  </a:lnTo>
                  <a:lnTo>
                    <a:pt x="282" y="362"/>
                  </a:lnTo>
                  <a:lnTo>
                    <a:pt x="272" y="350"/>
                  </a:lnTo>
                  <a:lnTo>
                    <a:pt x="258" y="342"/>
                  </a:lnTo>
                  <a:lnTo>
                    <a:pt x="252" y="340"/>
                  </a:lnTo>
                  <a:lnTo>
                    <a:pt x="246" y="338"/>
                  </a:lnTo>
                  <a:lnTo>
                    <a:pt x="238" y="338"/>
                  </a:lnTo>
                  <a:lnTo>
                    <a:pt x="230" y="340"/>
                  </a:lnTo>
                  <a:lnTo>
                    <a:pt x="222" y="342"/>
                  </a:lnTo>
                  <a:lnTo>
                    <a:pt x="214" y="346"/>
                  </a:lnTo>
                  <a:lnTo>
                    <a:pt x="202" y="358"/>
                  </a:lnTo>
                  <a:lnTo>
                    <a:pt x="198" y="364"/>
                  </a:lnTo>
                  <a:lnTo>
                    <a:pt x="196" y="376"/>
                  </a:lnTo>
                  <a:lnTo>
                    <a:pt x="188" y="390"/>
                  </a:lnTo>
                  <a:lnTo>
                    <a:pt x="176" y="402"/>
                  </a:lnTo>
                  <a:lnTo>
                    <a:pt x="152" y="424"/>
                  </a:lnTo>
                  <a:lnTo>
                    <a:pt x="152" y="428"/>
                  </a:lnTo>
                  <a:lnTo>
                    <a:pt x="146" y="428"/>
                  </a:lnTo>
                  <a:lnTo>
                    <a:pt x="144" y="430"/>
                  </a:lnTo>
                  <a:lnTo>
                    <a:pt x="140" y="434"/>
                  </a:lnTo>
                  <a:lnTo>
                    <a:pt x="118" y="442"/>
                  </a:lnTo>
                  <a:lnTo>
                    <a:pt x="94" y="440"/>
                  </a:lnTo>
                  <a:lnTo>
                    <a:pt x="72" y="434"/>
                  </a:lnTo>
                  <a:lnTo>
                    <a:pt x="54" y="426"/>
                  </a:lnTo>
                  <a:lnTo>
                    <a:pt x="46" y="422"/>
                  </a:lnTo>
                  <a:lnTo>
                    <a:pt x="38" y="416"/>
                  </a:lnTo>
                  <a:lnTo>
                    <a:pt x="46" y="400"/>
                  </a:lnTo>
                  <a:lnTo>
                    <a:pt x="46" y="386"/>
                  </a:lnTo>
                  <a:lnTo>
                    <a:pt x="44" y="374"/>
                  </a:lnTo>
                  <a:lnTo>
                    <a:pt x="42" y="360"/>
                  </a:lnTo>
                  <a:lnTo>
                    <a:pt x="16" y="336"/>
                  </a:lnTo>
                  <a:lnTo>
                    <a:pt x="8" y="324"/>
                  </a:lnTo>
                  <a:lnTo>
                    <a:pt x="2" y="312"/>
                  </a:lnTo>
                  <a:lnTo>
                    <a:pt x="10" y="228"/>
                  </a:lnTo>
                  <a:lnTo>
                    <a:pt x="2" y="194"/>
                  </a:lnTo>
                  <a:lnTo>
                    <a:pt x="0" y="182"/>
                  </a:lnTo>
                  <a:lnTo>
                    <a:pt x="0" y="168"/>
                  </a:lnTo>
                  <a:lnTo>
                    <a:pt x="4" y="166"/>
                  </a:lnTo>
                  <a:lnTo>
                    <a:pt x="38" y="188"/>
                  </a:lnTo>
                  <a:lnTo>
                    <a:pt x="64" y="212"/>
                  </a:lnTo>
                  <a:lnTo>
                    <a:pt x="74" y="216"/>
                  </a:lnTo>
                  <a:lnTo>
                    <a:pt x="82" y="216"/>
                  </a:lnTo>
                  <a:lnTo>
                    <a:pt x="92" y="216"/>
                  </a:lnTo>
                  <a:lnTo>
                    <a:pt x="102" y="212"/>
                  </a:lnTo>
                  <a:lnTo>
                    <a:pt x="110" y="208"/>
                  </a:lnTo>
                  <a:lnTo>
                    <a:pt x="118" y="204"/>
                  </a:lnTo>
                  <a:lnTo>
                    <a:pt x="134" y="190"/>
                  </a:lnTo>
                  <a:lnTo>
                    <a:pt x="148" y="172"/>
                  </a:lnTo>
                  <a:lnTo>
                    <a:pt x="158" y="154"/>
                  </a:lnTo>
                  <a:lnTo>
                    <a:pt x="168" y="134"/>
                  </a:lnTo>
                  <a:lnTo>
                    <a:pt x="176" y="116"/>
                  </a:lnTo>
                  <a:lnTo>
                    <a:pt x="210" y="62"/>
                  </a:lnTo>
                  <a:lnTo>
                    <a:pt x="210" y="16"/>
                  </a:lnTo>
                  <a:lnTo>
                    <a:pt x="232" y="4"/>
                  </a:lnTo>
                  <a:lnTo>
                    <a:pt x="252" y="2"/>
                  </a:lnTo>
                  <a:lnTo>
                    <a:pt x="272" y="0"/>
                  </a:lnTo>
                  <a:lnTo>
                    <a:pt x="284" y="2"/>
                  </a:lnTo>
                  <a:lnTo>
                    <a:pt x="294" y="4"/>
                  </a:lnTo>
                  <a:lnTo>
                    <a:pt x="306" y="10"/>
                  </a:lnTo>
                  <a:lnTo>
                    <a:pt x="318" y="18"/>
                  </a:lnTo>
                  <a:lnTo>
                    <a:pt x="352" y="50"/>
                  </a:lnTo>
                  <a:lnTo>
                    <a:pt x="394" y="60"/>
                  </a:lnTo>
                  <a:lnTo>
                    <a:pt x="412" y="70"/>
                  </a:lnTo>
                  <a:lnTo>
                    <a:pt x="434" y="88"/>
                  </a:lnTo>
                  <a:lnTo>
                    <a:pt x="444" y="98"/>
                  </a:lnTo>
                  <a:lnTo>
                    <a:pt x="454" y="110"/>
                  </a:lnTo>
                  <a:lnTo>
                    <a:pt x="460" y="122"/>
                  </a:lnTo>
                  <a:lnTo>
                    <a:pt x="462" y="134"/>
                  </a:lnTo>
                  <a:lnTo>
                    <a:pt x="444" y="146"/>
                  </a:lnTo>
                  <a:lnTo>
                    <a:pt x="430" y="158"/>
                  </a:lnTo>
                  <a:lnTo>
                    <a:pt x="416" y="170"/>
                  </a:lnTo>
                  <a:lnTo>
                    <a:pt x="402" y="182"/>
                  </a:lnTo>
                  <a:lnTo>
                    <a:pt x="386" y="186"/>
                  </a:lnTo>
                  <a:lnTo>
                    <a:pt x="368" y="188"/>
                  </a:lnTo>
                  <a:lnTo>
                    <a:pt x="336" y="188"/>
                  </a:lnTo>
                  <a:lnTo>
                    <a:pt x="322" y="186"/>
                  </a:lnTo>
                  <a:lnTo>
                    <a:pt x="306" y="188"/>
                  </a:lnTo>
                  <a:lnTo>
                    <a:pt x="292" y="192"/>
                  </a:lnTo>
                  <a:lnTo>
                    <a:pt x="280" y="198"/>
                  </a:lnTo>
                  <a:lnTo>
                    <a:pt x="284" y="218"/>
                  </a:lnTo>
                  <a:lnTo>
                    <a:pt x="288" y="228"/>
                  </a:lnTo>
                  <a:lnTo>
                    <a:pt x="288" y="236"/>
                  </a:lnTo>
                  <a:lnTo>
                    <a:pt x="284" y="256"/>
                  </a:lnTo>
                  <a:lnTo>
                    <a:pt x="282" y="266"/>
                  </a:lnTo>
                  <a:lnTo>
                    <a:pt x="284" y="276"/>
                  </a:lnTo>
                  <a:lnTo>
                    <a:pt x="290" y="286"/>
                  </a:lnTo>
                  <a:lnTo>
                    <a:pt x="304" y="296"/>
                  </a:lnTo>
                  <a:lnTo>
                    <a:pt x="334" y="324"/>
                  </a:lnTo>
                  <a:lnTo>
                    <a:pt x="362" y="364"/>
                  </a:lnTo>
                  <a:lnTo>
                    <a:pt x="372" y="400"/>
                  </a:lnTo>
                  <a:lnTo>
                    <a:pt x="372" y="480"/>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7" name="Freeform 23"/>
            <p:cNvSpPr>
              <a:spLocks/>
            </p:cNvSpPr>
            <p:nvPr/>
          </p:nvSpPr>
          <p:spPr bwMode="auto">
            <a:xfrm>
              <a:off x="5438775" y="4105275"/>
              <a:ext cx="1196975" cy="739775"/>
            </a:xfrm>
            <a:custGeom>
              <a:avLst/>
              <a:gdLst>
                <a:gd name="T0" fmla="*/ 72 w 754"/>
                <a:gd name="T1" fmla="*/ 452 h 466"/>
                <a:gd name="T2" fmla="*/ 4 w 754"/>
                <a:gd name="T3" fmla="*/ 380 h 466"/>
                <a:gd name="T4" fmla="*/ 2 w 754"/>
                <a:gd name="T5" fmla="*/ 362 h 466"/>
                <a:gd name="T6" fmla="*/ 6 w 754"/>
                <a:gd name="T7" fmla="*/ 348 h 466"/>
                <a:gd name="T8" fmla="*/ 0 w 754"/>
                <a:gd name="T9" fmla="*/ 310 h 466"/>
                <a:gd name="T10" fmla="*/ 18 w 754"/>
                <a:gd name="T11" fmla="*/ 304 h 466"/>
                <a:gd name="T12" fmla="*/ 96 w 754"/>
                <a:gd name="T13" fmla="*/ 304 h 466"/>
                <a:gd name="T14" fmla="*/ 138 w 754"/>
                <a:gd name="T15" fmla="*/ 276 h 466"/>
                <a:gd name="T16" fmla="*/ 178 w 754"/>
                <a:gd name="T17" fmla="*/ 244 h 466"/>
                <a:gd name="T18" fmla="*/ 180 w 754"/>
                <a:gd name="T19" fmla="*/ 226 h 466"/>
                <a:gd name="T20" fmla="*/ 126 w 754"/>
                <a:gd name="T21" fmla="*/ 166 h 466"/>
                <a:gd name="T22" fmla="*/ 100 w 754"/>
                <a:gd name="T23" fmla="*/ 144 h 466"/>
                <a:gd name="T24" fmla="*/ 98 w 754"/>
                <a:gd name="T25" fmla="*/ 96 h 466"/>
                <a:gd name="T26" fmla="*/ 136 w 754"/>
                <a:gd name="T27" fmla="*/ 66 h 466"/>
                <a:gd name="T28" fmla="*/ 146 w 754"/>
                <a:gd name="T29" fmla="*/ 54 h 466"/>
                <a:gd name="T30" fmla="*/ 140 w 754"/>
                <a:gd name="T31" fmla="*/ 30 h 466"/>
                <a:gd name="T32" fmla="*/ 118 w 754"/>
                <a:gd name="T33" fmla="*/ 10 h 466"/>
                <a:gd name="T34" fmla="*/ 108 w 754"/>
                <a:gd name="T35" fmla="*/ 0 h 466"/>
                <a:gd name="T36" fmla="*/ 234 w 754"/>
                <a:gd name="T37" fmla="*/ 6 h 466"/>
                <a:gd name="T38" fmla="*/ 246 w 754"/>
                <a:gd name="T39" fmla="*/ 22 h 466"/>
                <a:gd name="T40" fmla="*/ 276 w 754"/>
                <a:gd name="T41" fmla="*/ 46 h 466"/>
                <a:gd name="T42" fmla="*/ 314 w 754"/>
                <a:gd name="T43" fmla="*/ 62 h 466"/>
                <a:gd name="T44" fmla="*/ 338 w 754"/>
                <a:gd name="T45" fmla="*/ 72 h 466"/>
                <a:gd name="T46" fmla="*/ 494 w 754"/>
                <a:gd name="T47" fmla="*/ 100 h 466"/>
                <a:gd name="T48" fmla="*/ 504 w 754"/>
                <a:gd name="T49" fmla="*/ 116 h 466"/>
                <a:gd name="T50" fmla="*/ 524 w 754"/>
                <a:gd name="T51" fmla="*/ 136 h 466"/>
                <a:gd name="T52" fmla="*/ 618 w 754"/>
                <a:gd name="T53" fmla="*/ 158 h 466"/>
                <a:gd name="T54" fmla="*/ 626 w 754"/>
                <a:gd name="T55" fmla="*/ 160 h 466"/>
                <a:gd name="T56" fmla="*/ 660 w 754"/>
                <a:gd name="T57" fmla="*/ 164 h 466"/>
                <a:gd name="T58" fmla="*/ 670 w 754"/>
                <a:gd name="T59" fmla="*/ 174 h 466"/>
                <a:gd name="T60" fmla="*/ 684 w 754"/>
                <a:gd name="T61" fmla="*/ 192 h 466"/>
                <a:gd name="T62" fmla="*/ 702 w 754"/>
                <a:gd name="T63" fmla="*/ 196 h 466"/>
                <a:gd name="T64" fmla="*/ 718 w 754"/>
                <a:gd name="T65" fmla="*/ 208 h 466"/>
                <a:gd name="T66" fmla="*/ 708 w 754"/>
                <a:gd name="T67" fmla="*/ 228 h 466"/>
                <a:gd name="T68" fmla="*/ 702 w 754"/>
                <a:gd name="T69" fmla="*/ 250 h 466"/>
                <a:gd name="T70" fmla="*/ 724 w 754"/>
                <a:gd name="T71" fmla="*/ 274 h 466"/>
                <a:gd name="T72" fmla="*/ 732 w 754"/>
                <a:gd name="T73" fmla="*/ 298 h 466"/>
                <a:gd name="T74" fmla="*/ 740 w 754"/>
                <a:gd name="T75" fmla="*/ 320 h 466"/>
                <a:gd name="T76" fmla="*/ 754 w 754"/>
                <a:gd name="T77" fmla="*/ 330 h 466"/>
                <a:gd name="T78" fmla="*/ 734 w 754"/>
                <a:gd name="T79" fmla="*/ 338 h 466"/>
                <a:gd name="T80" fmla="*/ 692 w 754"/>
                <a:gd name="T81" fmla="*/ 354 h 466"/>
                <a:gd name="T82" fmla="*/ 640 w 754"/>
                <a:gd name="T83" fmla="*/ 392 h 466"/>
                <a:gd name="T84" fmla="*/ 616 w 754"/>
                <a:gd name="T85" fmla="*/ 414 h 466"/>
                <a:gd name="T86" fmla="*/ 582 w 754"/>
                <a:gd name="T87" fmla="*/ 424 h 466"/>
                <a:gd name="T88" fmla="*/ 562 w 754"/>
                <a:gd name="T89" fmla="*/ 434 h 466"/>
                <a:gd name="T90" fmla="*/ 544 w 754"/>
                <a:gd name="T91" fmla="*/ 448 h 466"/>
                <a:gd name="T92" fmla="*/ 512 w 754"/>
                <a:gd name="T93" fmla="*/ 422 h 466"/>
                <a:gd name="T94" fmla="*/ 482 w 754"/>
                <a:gd name="T95" fmla="*/ 408 h 466"/>
                <a:gd name="T96" fmla="*/ 450 w 754"/>
                <a:gd name="T97" fmla="*/ 380 h 466"/>
                <a:gd name="T98" fmla="*/ 426 w 754"/>
                <a:gd name="T99" fmla="*/ 384 h 466"/>
                <a:gd name="T100" fmla="*/ 410 w 754"/>
                <a:gd name="T101" fmla="*/ 404 h 466"/>
                <a:gd name="T102" fmla="*/ 358 w 754"/>
                <a:gd name="T103" fmla="*/ 392 h 466"/>
                <a:gd name="T104" fmla="*/ 286 w 754"/>
                <a:gd name="T105" fmla="*/ 352 h 466"/>
                <a:gd name="T106" fmla="*/ 252 w 754"/>
                <a:gd name="T107" fmla="*/ 346 h 466"/>
                <a:gd name="T108" fmla="*/ 200 w 754"/>
                <a:gd name="T109" fmla="*/ 338 h 466"/>
                <a:gd name="T110" fmla="*/ 184 w 754"/>
                <a:gd name="T111" fmla="*/ 350 h 466"/>
                <a:gd name="T112" fmla="*/ 202 w 754"/>
                <a:gd name="T113" fmla="*/ 380 h 466"/>
                <a:gd name="T114" fmla="*/ 196 w 754"/>
                <a:gd name="T115" fmla="*/ 392 h 466"/>
                <a:gd name="T116" fmla="*/ 164 w 754"/>
                <a:gd name="T117" fmla="*/ 390 h 466"/>
                <a:gd name="T118" fmla="*/ 128 w 754"/>
                <a:gd name="T119" fmla="*/ 406 h 466"/>
                <a:gd name="T120" fmla="*/ 96 w 754"/>
                <a:gd name="T121" fmla="*/ 454 h 466"/>
                <a:gd name="T122" fmla="*/ 80 w 754"/>
                <a:gd name="T123" fmla="*/ 466 h 46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54" h="466">
                  <a:moveTo>
                    <a:pt x="80" y="466"/>
                  </a:moveTo>
                  <a:lnTo>
                    <a:pt x="80" y="466"/>
                  </a:lnTo>
                  <a:lnTo>
                    <a:pt x="72" y="452"/>
                  </a:lnTo>
                  <a:lnTo>
                    <a:pt x="64" y="440"/>
                  </a:lnTo>
                  <a:lnTo>
                    <a:pt x="44" y="418"/>
                  </a:lnTo>
                  <a:lnTo>
                    <a:pt x="4" y="380"/>
                  </a:lnTo>
                  <a:lnTo>
                    <a:pt x="2" y="368"/>
                  </a:lnTo>
                  <a:lnTo>
                    <a:pt x="2" y="362"/>
                  </a:lnTo>
                  <a:lnTo>
                    <a:pt x="4" y="356"/>
                  </a:lnTo>
                  <a:lnTo>
                    <a:pt x="6" y="348"/>
                  </a:lnTo>
                  <a:lnTo>
                    <a:pt x="8" y="328"/>
                  </a:lnTo>
                  <a:lnTo>
                    <a:pt x="0" y="310"/>
                  </a:lnTo>
                  <a:lnTo>
                    <a:pt x="6" y="306"/>
                  </a:lnTo>
                  <a:lnTo>
                    <a:pt x="18" y="304"/>
                  </a:lnTo>
                  <a:lnTo>
                    <a:pt x="44" y="302"/>
                  </a:lnTo>
                  <a:lnTo>
                    <a:pt x="96" y="304"/>
                  </a:lnTo>
                  <a:lnTo>
                    <a:pt x="112" y="298"/>
                  </a:lnTo>
                  <a:lnTo>
                    <a:pt x="126" y="288"/>
                  </a:lnTo>
                  <a:lnTo>
                    <a:pt x="138" y="276"/>
                  </a:lnTo>
                  <a:lnTo>
                    <a:pt x="152" y="264"/>
                  </a:lnTo>
                  <a:lnTo>
                    <a:pt x="178" y="244"/>
                  </a:lnTo>
                  <a:lnTo>
                    <a:pt x="180" y="226"/>
                  </a:lnTo>
                  <a:lnTo>
                    <a:pt x="162" y="200"/>
                  </a:lnTo>
                  <a:lnTo>
                    <a:pt x="144" y="182"/>
                  </a:lnTo>
                  <a:lnTo>
                    <a:pt x="126" y="166"/>
                  </a:lnTo>
                  <a:lnTo>
                    <a:pt x="106" y="156"/>
                  </a:lnTo>
                  <a:lnTo>
                    <a:pt x="100" y="144"/>
                  </a:lnTo>
                  <a:lnTo>
                    <a:pt x="98" y="96"/>
                  </a:lnTo>
                  <a:lnTo>
                    <a:pt x="114" y="80"/>
                  </a:lnTo>
                  <a:lnTo>
                    <a:pt x="124" y="72"/>
                  </a:lnTo>
                  <a:lnTo>
                    <a:pt x="136" y="66"/>
                  </a:lnTo>
                  <a:lnTo>
                    <a:pt x="142" y="60"/>
                  </a:lnTo>
                  <a:lnTo>
                    <a:pt x="146" y="54"/>
                  </a:lnTo>
                  <a:lnTo>
                    <a:pt x="146" y="48"/>
                  </a:lnTo>
                  <a:lnTo>
                    <a:pt x="146" y="42"/>
                  </a:lnTo>
                  <a:lnTo>
                    <a:pt x="140" y="30"/>
                  </a:lnTo>
                  <a:lnTo>
                    <a:pt x="134" y="22"/>
                  </a:lnTo>
                  <a:lnTo>
                    <a:pt x="118" y="10"/>
                  </a:lnTo>
                  <a:lnTo>
                    <a:pt x="112" y="6"/>
                  </a:lnTo>
                  <a:lnTo>
                    <a:pt x="108" y="0"/>
                  </a:lnTo>
                  <a:lnTo>
                    <a:pt x="196" y="0"/>
                  </a:lnTo>
                  <a:lnTo>
                    <a:pt x="234" y="6"/>
                  </a:lnTo>
                  <a:lnTo>
                    <a:pt x="238" y="14"/>
                  </a:lnTo>
                  <a:lnTo>
                    <a:pt x="246" y="22"/>
                  </a:lnTo>
                  <a:lnTo>
                    <a:pt x="254" y="30"/>
                  </a:lnTo>
                  <a:lnTo>
                    <a:pt x="264" y="38"/>
                  </a:lnTo>
                  <a:lnTo>
                    <a:pt x="276" y="46"/>
                  </a:lnTo>
                  <a:lnTo>
                    <a:pt x="288" y="52"/>
                  </a:lnTo>
                  <a:lnTo>
                    <a:pt x="300" y="58"/>
                  </a:lnTo>
                  <a:lnTo>
                    <a:pt x="314" y="62"/>
                  </a:lnTo>
                  <a:lnTo>
                    <a:pt x="338" y="72"/>
                  </a:lnTo>
                  <a:lnTo>
                    <a:pt x="456" y="74"/>
                  </a:lnTo>
                  <a:lnTo>
                    <a:pt x="494" y="100"/>
                  </a:lnTo>
                  <a:lnTo>
                    <a:pt x="498" y="108"/>
                  </a:lnTo>
                  <a:lnTo>
                    <a:pt x="504" y="116"/>
                  </a:lnTo>
                  <a:lnTo>
                    <a:pt x="512" y="126"/>
                  </a:lnTo>
                  <a:lnTo>
                    <a:pt x="524" y="136"/>
                  </a:lnTo>
                  <a:lnTo>
                    <a:pt x="578" y="140"/>
                  </a:lnTo>
                  <a:lnTo>
                    <a:pt x="618" y="158"/>
                  </a:lnTo>
                  <a:lnTo>
                    <a:pt x="622" y="160"/>
                  </a:lnTo>
                  <a:lnTo>
                    <a:pt x="626" y="160"/>
                  </a:lnTo>
                  <a:lnTo>
                    <a:pt x="638" y="160"/>
                  </a:lnTo>
                  <a:lnTo>
                    <a:pt x="652" y="162"/>
                  </a:lnTo>
                  <a:lnTo>
                    <a:pt x="660" y="164"/>
                  </a:lnTo>
                  <a:lnTo>
                    <a:pt x="668" y="170"/>
                  </a:lnTo>
                  <a:lnTo>
                    <a:pt x="670" y="174"/>
                  </a:lnTo>
                  <a:lnTo>
                    <a:pt x="672" y="180"/>
                  </a:lnTo>
                  <a:lnTo>
                    <a:pt x="676" y="186"/>
                  </a:lnTo>
                  <a:lnTo>
                    <a:pt x="684" y="192"/>
                  </a:lnTo>
                  <a:lnTo>
                    <a:pt x="690" y="194"/>
                  </a:lnTo>
                  <a:lnTo>
                    <a:pt x="702" y="196"/>
                  </a:lnTo>
                  <a:lnTo>
                    <a:pt x="710" y="198"/>
                  </a:lnTo>
                  <a:lnTo>
                    <a:pt x="714" y="202"/>
                  </a:lnTo>
                  <a:lnTo>
                    <a:pt x="718" y="208"/>
                  </a:lnTo>
                  <a:lnTo>
                    <a:pt x="720" y="214"/>
                  </a:lnTo>
                  <a:lnTo>
                    <a:pt x="708" y="228"/>
                  </a:lnTo>
                  <a:lnTo>
                    <a:pt x="706" y="236"/>
                  </a:lnTo>
                  <a:lnTo>
                    <a:pt x="702" y="250"/>
                  </a:lnTo>
                  <a:lnTo>
                    <a:pt x="708" y="256"/>
                  </a:lnTo>
                  <a:lnTo>
                    <a:pt x="716" y="264"/>
                  </a:lnTo>
                  <a:lnTo>
                    <a:pt x="724" y="274"/>
                  </a:lnTo>
                  <a:lnTo>
                    <a:pt x="732" y="290"/>
                  </a:lnTo>
                  <a:lnTo>
                    <a:pt x="732" y="298"/>
                  </a:lnTo>
                  <a:lnTo>
                    <a:pt x="734" y="310"/>
                  </a:lnTo>
                  <a:lnTo>
                    <a:pt x="736" y="316"/>
                  </a:lnTo>
                  <a:lnTo>
                    <a:pt x="740" y="320"/>
                  </a:lnTo>
                  <a:lnTo>
                    <a:pt x="746" y="326"/>
                  </a:lnTo>
                  <a:lnTo>
                    <a:pt x="754" y="330"/>
                  </a:lnTo>
                  <a:lnTo>
                    <a:pt x="754" y="334"/>
                  </a:lnTo>
                  <a:lnTo>
                    <a:pt x="734" y="338"/>
                  </a:lnTo>
                  <a:lnTo>
                    <a:pt x="718" y="342"/>
                  </a:lnTo>
                  <a:lnTo>
                    <a:pt x="704" y="348"/>
                  </a:lnTo>
                  <a:lnTo>
                    <a:pt x="692" y="354"/>
                  </a:lnTo>
                  <a:lnTo>
                    <a:pt x="670" y="372"/>
                  </a:lnTo>
                  <a:lnTo>
                    <a:pt x="640" y="392"/>
                  </a:lnTo>
                  <a:lnTo>
                    <a:pt x="634" y="396"/>
                  </a:lnTo>
                  <a:lnTo>
                    <a:pt x="626" y="400"/>
                  </a:lnTo>
                  <a:lnTo>
                    <a:pt x="616" y="414"/>
                  </a:lnTo>
                  <a:lnTo>
                    <a:pt x="598" y="420"/>
                  </a:lnTo>
                  <a:lnTo>
                    <a:pt x="582" y="424"/>
                  </a:lnTo>
                  <a:lnTo>
                    <a:pt x="576" y="426"/>
                  </a:lnTo>
                  <a:lnTo>
                    <a:pt x="570" y="430"/>
                  </a:lnTo>
                  <a:lnTo>
                    <a:pt x="562" y="434"/>
                  </a:lnTo>
                  <a:lnTo>
                    <a:pt x="556" y="442"/>
                  </a:lnTo>
                  <a:lnTo>
                    <a:pt x="544" y="448"/>
                  </a:lnTo>
                  <a:lnTo>
                    <a:pt x="512" y="422"/>
                  </a:lnTo>
                  <a:lnTo>
                    <a:pt x="500" y="418"/>
                  </a:lnTo>
                  <a:lnTo>
                    <a:pt x="490" y="414"/>
                  </a:lnTo>
                  <a:lnTo>
                    <a:pt x="482" y="408"/>
                  </a:lnTo>
                  <a:lnTo>
                    <a:pt x="474" y="402"/>
                  </a:lnTo>
                  <a:lnTo>
                    <a:pt x="462" y="390"/>
                  </a:lnTo>
                  <a:lnTo>
                    <a:pt x="450" y="380"/>
                  </a:lnTo>
                  <a:lnTo>
                    <a:pt x="434" y="382"/>
                  </a:lnTo>
                  <a:lnTo>
                    <a:pt x="426" y="384"/>
                  </a:lnTo>
                  <a:lnTo>
                    <a:pt x="420" y="392"/>
                  </a:lnTo>
                  <a:lnTo>
                    <a:pt x="410" y="404"/>
                  </a:lnTo>
                  <a:lnTo>
                    <a:pt x="392" y="402"/>
                  </a:lnTo>
                  <a:lnTo>
                    <a:pt x="374" y="398"/>
                  </a:lnTo>
                  <a:lnTo>
                    <a:pt x="358" y="392"/>
                  </a:lnTo>
                  <a:lnTo>
                    <a:pt x="342" y="384"/>
                  </a:lnTo>
                  <a:lnTo>
                    <a:pt x="312" y="366"/>
                  </a:lnTo>
                  <a:lnTo>
                    <a:pt x="286" y="352"/>
                  </a:lnTo>
                  <a:lnTo>
                    <a:pt x="268" y="348"/>
                  </a:lnTo>
                  <a:lnTo>
                    <a:pt x="252" y="346"/>
                  </a:lnTo>
                  <a:lnTo>
                    <a:pt x="228" y="338"/>
                  </a:lnTo>
                  <a:lnTo>
                    <a:pt x="200" y="338"/>
                  </a:lnTo>
                  <a:lnTo>
                    <a:pt x="192" y="342"/>
                  </a:lnTo>
                  <a:lnTo>
                    <a:pt x="186" y="344"/>
                  </a:lnTo>
                  <a:lnTo>
                    <a:pt x="184" y="350"/>
                  </a:lnTo>
                  <a:lnTo>
                    <a:pt x="186" y="358"/>
                  </a:lnTo>
                  <a:lnTo>
                    <a:pt x="192" y="368"/>
                  </a:lnTo>
                  <a:lnTo>
                    <a:pt x="202" y="380"/>
                  </a:lnTo>
                  <a:lnTo>
                    <a:pt x="196" y="392"/>
                  </a:lnTo>
                  <a:lnTo>
                    <a:pt x="182" y="390"/>
                  </a:lnTo>
                  <a:lnTo>
                    <a:pt x="164" y="390"/>
                  </a:lnTo>
                  <a:lnTo>
                    <a:pt x="150" y="394"/>
                  </a:lnTo>
                  <a:lnTo>
                    <a:pt x="138" y="398"/>
                  </a:lnTo>
                  <a:lnTo>
                    <a:pt x="128" y="406"/>
                  </a:lnTo>
                  <a:lnTo>
                    <a:pt x="118" y="414"/>
                  </a:lnTo>
                  <a:lnTo>
                    <a:pt x="112" y="426"/>
                  </a:lnTo>
                  <a:lnTo>
                    <a:pt x="96" y="454"/>
                  </a:lnTo>
                  <a:lnTo>
                    <a:pt x="88" y="460"/>
                  </a:lnTo>
                  <a:lnTo>
                    <a:pt x="80" y="466"/>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8" name="Freeform 24"/>
            <p:cNvSpPr>
              <a:spLocks/>
            </p:cNvSpPr>
            <p:nvPr/>
          </p:nvSpPr>
          <p:spPr bwMode="auto">
            <a:xfrm>
              <a:off x="6423025" y="3759200"/>
              <a:ext cx="739775" cy="911225"/>
            </a:xfrm>
            <a:custGeom>
              <a:avLst/>
              <a:gdLst>
                <a:gd name="T0" fmla="*/ 212 w 466"/>
                <a:gd name="T1" fmla="*/ 570 h 574"/>
                <a:gd name="T2" fmla="*/ 202 w 466"/>
                <a:gd name="T3" fmla="*/ 516 h 574"/>
                <a:gd name="T4" fmla="*/ 166 w 466"/>
                <a:gd name="T5" fmla="*/ 522 h 574"/>
                <a:gd name="T6" fmla="*/ 148 w 466"/>
                <a:gd name="T7" fmla="*/ 546 h 574"/>
                <a:gd name="T8" fmla="*/ 140 w 466"/>
                <a:gd name="T9" fmla="*/ 538 h 574"/>
                <a:gd name="T10" fmla="*/ 122 w 466"/>
                <a:gd name="T11" fmla="*/ 520 h 574"/>
                <a:gd name="T12" fmla="*/ 114 w 466"/>
                <a:gd name="T13" fmla="*/ 490 h 574"/>
                <a:gd name="T14" fmla="*/ 102 w 466"/>
                <a:gd name="T15" fmla="*/ 470 h 574"/>
                <a:gd name="T16" fmla="*/ 100 w 466"/>
                <a:gd name="T17" fmla="*/ 446 h 574"/>
                <a:gd name="T18" fmla="*/ 106 w 466"/>
                <a:gd name="T19" fmla="*/ 416 h 574"/>
                <a:gd name="T20" fmla="*/ 68 w 466"/>
                <a:gd name="T21" fmla="*/ 398 h 574"/>
                <a:gd name="T22" fmla="*/ 58 w 466"/>
                <a:gd name="T23" fmla="*/ 380 h 574"/>
                <a:gd name="T24" fmla="*/ 56 w 466"/>
                <a:gd name="T25" fmla="*/ 366 h 574"/>
                <a:gd name="T26" fmla="*/ 86 w 466"/>
                <a:gd name="T27" fmla="*/ 346 h 574"/>
                <a:gd name="T28" fmla="*/ 96 w 466"/>
                <a:gd name="T29" fmla="*/ 284 h 574"/>
                <a:gd name="T30" fmla="*/ 78 w 466"/>
                <a:gd name="T31" fmla="*/ 252 h 574"/>
                <a:gd name="T32" fmla="*/ 48 w 466"/>
                <a:gd name="T33" fmla="*/ 262 h 574"/>
                <a:gd name="T34" fmla="*/ 30 w 466"/>
                <a:gd name="T35" fmla="*/ 252 h 574"/>
                <a:gd name="T36" fmla="*/ 0 w 466"/>
                <a:gd name="T37" fmla="*/ 202 h 574"/>
                <a:gd name="T38" fmla="*/ 10 w 466"/>
                <a:gd name="T39" fmla="*/ 180 h 574"/>
                <a:gd name="T40" fmla="*/ 42 w 466"/>
                <a:gd name="T41" fmla="*/ 148 h 574"/>
                <a:gd name="T42" fmla="*/ 44 w 466"/>
                <a:gd name="T43" fmla="*/ 72 h 574"/>
                <a:gd name="T44" fmla="*/ 58 w 466"/>
                <a:gd name="T45" fmla="*/ 74 h 574"/>
                <a:gd name="T46" fmla="*/ 76 w 466"/>
                <a:gd name="T47" fmla="*/ 110 h 574"/>
                <a:gd name="T48" fmla="*/ 110 w 466"/>
                <a:gd name="T49" fmla="*/ 120 h 574"/>
                <a:gd name="T50" fmla="*/ 126 w 466"/>
                <a:gd name="T51" fmla="*/ 80 h 574"/>
                <a:gd name="T52" fmla="*/ 134 w 466"/>
                <a:gd name="T53" fmla="*/ 54 h 574"/>
                <a:gd name="T54" fmla="*/ 102 w 466"/>
                <a:gd name="T55" fmla="*/ 6 h 574"/>
                <a:gd name="T56" fmla="*/ 118 w 466"/>
                <a:gd name="T57" fmla="*/ 0 h 574"/>
                <a:gd name="T58" fmla="*/ 150 w 466"/>
                <a:gd name="T59" fmla="*/ 40 h 574"/>
                <a:gd name="T60" fmla="*/ 176 w 466"/>
                <a:gd name="T61" fmla="*/ 80 h 574"/>
                <a:gd name="T62" fmla="*/ 264 w 466"/>
                <a:gd name="T63" fmla="*/ 106 h 574"/>
                <a:gd name="T64" fmla="*/ 294 w 466"/>
                <a:gd name="T65" fmla="*/ 174 h 574"/>
                <a:gd name="T66" fmla="*/ 318 w 466"/>
                <a:gd name="T67" fmla="*/ 202 h 574"/>
                <a:gd name="T68" fmla="*/ 358 w 466"/>
                <a:gd name="T69" fmla="*/ 194 h 574"/>
                <a:gd name="T70" fmla="*/ 362 w 466"/>
                <a:gd name="T71" fmla="*/ 180 h 574"/>
                <a:gd name="T72" fmla="*/ 388 w 466"/>
                <a:gd name="T73" fmla="*/ 194 h 574"/>
                <a:gd name="T74" fmla="*/ 382 w 466"/>
                <a:gd name="T75" fmla="*/ 224 h 574"/>
                <a:gd name="T76" fmla="*/ 338 w 466"/>
                <a:gd name="T77" fmla="*/ 250 h 574"/>
                <a:gd name="T78" fmla="*/ 330 w 466"/>
                <a:gd name="T79" fmla="*/ 280 h 574"/>
                <a:gd name="T80" fmla="*/ 326 w 466"/>
                <a:gd name="T81" fmla="*/ 302 h 574"/>
                <a:gd name="T82" fmla="*/ 380 w 466"/>
                <a:gd name="T83" fmla="*/ 346 h 574"/>
                <a:gd name="T84" fmla="*/ 392 w 466"/>
                <a:gd name="T85" fmla="*/ 360 h 574"/>
                <a:gd name="T86" fmla="*/ 456 w 466"/>
                <a:gd name="T87" fmla="*/ 378 h 574"/>
                <a:gd name="T88" fmla="*/ 466 w 466"/>
                <a:gd name="T89" fmla="*/ 402 h 574"/>
                <a:gd name="T90" fmla="*/ 426 w 466"/>
                <a:gd name="T91" fmla="*/ 420 h 574"/>
                <a:gd name="T92" fmla="*/ 416 w 466"/>
                <a:gd name="T93" fmla="*/ 440 h 574"/>
                <a:gd name="T94" fmla="*/ 420 w 466"/>
                <a:gd name="T95" fmla="*/ 460 h 574"/>
                <a:gd name="T96" fmla="*/ 400 w 466"/>
                <a:gd name="T97" fmla="*/ 522 h 574"/>
                <a:gd name="T98" fmla="*/ 378 w 466"/>
                <a:gd name="T99" fmla="*/ 546 h 574"/>
                <a:gd name="T100" fmla="*/ 330 w 466"/>
                <a:gd name="T101" fmla="*/ 560 h 574"/>
                <a:gd name="T102" fmla="*/ 278 w 466"/>
                <a:gd name="T103" fmla="*/ 566 h 574"/>
                <a:gd name="T104" fmla="*/ 256 w 466"/>
                <a:gd name="T105" fmla="*/ 536 h 574"/>
                <a:gd name="T106" fmla="*/ 238 w 466"/>
                <a:gd name="T107" fmla="*/ 532 h 574"/>
                <a:gd name="T108" fmla="*/ 226 w 466"/>
                <a:gd name="T109" fmla="*/ 574 h 57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66" h="574">
                  <a:moveTo>
                    <a:pt x="216" y="574"/>
                  </a:moveTo>
                  <a:lnTo>
                    <a:pt x="216" y="574"/>
                  </a:lnTo>
                  <a:lnTo>
                    <a:pt x="212" y="570"/>
                  </a:lnTo>
                  <a:lnTo>
                    <a:pt x="212" y="524"/>
                  </a:lnTo>
                  <a:lnTo>
                    <a:pt x="202" y="516"/>
                  </a:lnTo>
                  <a:lnTo>
                    <a:pt x="182" y="516"/>
                  </a:lnTo>
                  <a:lnTo>
                    <a:pt x="176" y="518"/>
                  </a:lnTo>
                  <a:lnTo>
                    <a:pt x="170" y="520"/>
                  </a:lnTo>
                  <a:lnTo>
                    <a:pt x="166" y="522"/>
                  </a:lnTo>
                  <a:lnTo>
                    <a:pt x="162" y="528"/>
                  </a:lnTo>
                  <a:lnTo>
                    <a:pt x="154" y="542"/>
                  </a:lnTo>
                  <a:lnTo>
                    <a:pt x="148" y="546"/>
                  </a:lnTo>
                  <a:lnTo>
                    <a:pt x="144" y="548"/>
                  </a:lnTo>
                  <a:lnTo>
                    <a:pt x="142" y="542"/>
                  </a:lnTo>
                  <a:lnTo>
                    <a:pt x="140" y="538"/>
                  </a:lnTo>
                  <a:lnTo>
                    <a:pt x="130" y="532"/>
                  </a:lnTo>
                  <a:lnTo>
                    <a:pt x="122" y="520"/>
                  </a:lnTo>
                  <a:lnTo>
                    <a:pt x="122" y="510"/>
                  </a:lnTo>
                  <a:lnTo>
                    <a:pt x="120" y="502"/>
                  </a:lnTo>
                  <a:lnTo>
                    <a:pt x="118" y="494"/>
                  </a:lnTo>
                  <a:lnTo>
                    <a:pt x="114" y="490"/>
                  </a:lnTo>
                  <a:lnTo>
                    <a:pt x="108" y="480"/>
                  </a:lnTo>
                  <a:lnTo>
                    <a:pt x="104" y="476"/>
                  </a:lnTo>
                  <a:lnTo>
                    <a:pt x="102" y="470"/>
                  </a:lnTo>
                  <a:lnTo>
                    <a:pt x="94" y="462"/>
                  </a:lnTo>
                  <a:lnTo>
                    <a:pt x="94" y="452"/>
                  </a:lnTo>
                  <a:lnTo>
                    <a:pt x="100" y="446"/>
                  </a:lnTo>
                  <a:lnTo>
                    <a:pt x="112" y="436"/>
                  </a:lnTo>
                  <a:lnTo>
                    <a:pt x="110" y="424"/>
                  </a:lnTo>
                  <a:lnTo>
                    <a:pt x="106" y="416"/>
                  </a:lnTo>
                  <a:lnTo>
                    <a:pt x="100" y="410"/>
                  </a:lnTo>
                  <a:lnTo>
                    <a:pt x="92" y="406"/>
                  </a:lnTo>
                  <a:lnTo>
                    <a:pt x="74" y="400"/>
                  </a:lnTo>
                  <a:lnTo>
                    <a:pt x="68" y="398"/>
                  </a:lnTo>
                  <a:lnTo>
                    <a:pt x="60" y="394"/>
                  </a:lnTo>
                  <a:lnTo>
                    <a:pt x="58" y="380"/>
                  </a:lnTo>
                  <a:lnTo>
                    <a:pt x="54" y="376"/>
                  </a:lnTo>
                  <a:lnTo>
                    <a:pt x="54" y="370"/>
                  </a:lnTo>
                  <a:lnTo>
                    <a:pt x="56" y="366"/>
                  </a:lnTo>
                  <a:lnTo>
                    <a:pt x="64" y="356"/>
                  </a:lnTo>
                  <a:lnTo>
                    <a:pt x="74" y="350"/>
                  </a:lnTo>
                  <a:lnTo>
                    <a:pt x="86" y="346"/>
                  </a:lnTo>
                  <a:lnTo>
                    <a:pt x="102" y="326"/>
                  </a:lnTo>
                  <a:lnTo>
                    <a:pt x="100" y="304"/>
                  </a:lnTo>
                  <a:lnTo>
                    <a:pt x="96" y="284"/>
                  </a:lnTo>
                  <a:lnTo>
                    <a:pt x="88" y="266"/>
                  </a:lnTo>
                  <a:lnTo>
                    <a:pt x="84" y="260"/>
                  </a:lnTo>
                  <a:lnTo>
                    <a:pt x="78" y="252"/>
                  </a:lnTo>
                  <a:lnTo>
                    <a:pt x="56" y="252"/>
                  </a:lnTo>
                  <a:lnTo>
                    <a:pt x="48" y="262"/>
                  </a:lnTo>
                  <a:lnTo>
                    <a:pt x="40" y="264"/>
                  </a:lnTo>
                  <a:lnTo>
                    <a:pt x="34" y="258"/>
                  </a:lnTo>
                  <a:lnTo>
                    <a:pt x="30" y="252"/>
                  </a:lnTo>
                  <a:lnTo>
                    <a:pt x="24" y="238"/>
                  </a:lnTo>
                  <a:lnTo>
                    <a:pt x="20" y="216"/>
                  </a:lnTo>
                  <a:lnTo>
                    <a:pt x="0" y="202"/>
                  </a:lnTo>
                  <a:lnTo>
                    <a:pt x="2" y="194"/>
                  </a:lnTo>
                  <a:lnTo>
                    <a:pt x="6" y="186"/>
                  </a:lnTo>
                  <a:lnTo>
                    <a:pt x="10" y="180"/>
                  </a:lnTo>
                  <a:lnTo>
                    <a:pt x="16" y="172"/>
                  </a:lnTo>
                  <a:lnTo>
                    <a:pt x="30" y="160"/>
                  </a:lnTo>
                  <a:lnTo>
                    <a:pt x="42" y="148"/>
                  </a:lnTo>
                  <a:lnTo>
                    <a:pt x="46" y="128"/>
                  </a:lnTo>
                  <a:lnTo>
                    <a:pt x="46" y="108"/>
                  </a:lnTo>
                  <a:lnTo>
                    <a:pt x="44" y="72"/>
                  </a:lnTo>
                  <a:lnTo>
                    <a:pt x="48" y="70"/>
                  </a:lnTo>
                  <a:lnTo>
                    <a:pt x="58" y="74"/>
                  </a:lnTo>
                  <a:lnTo>
                    <a:pt x="60" y="82"/>
                  </a:lnTo>
                  <a:lnTo>
                    <a:pt x="66" y="96"/>
                  </a:lnTo>
                  <a:lnTo>
                    <a:pt x="72" y="104"/>
                  </a:lnTo>
                  <a:lnTo>
                    <a:pt x="76" y="110"/>
                  </a:lnTo>
                  <a:lnTo>
                    <a:pt x="82" y="116"/>
                  </a:lnTo>
                  <a:lnTo>
                    <a:pt x="90" y="120"/>
                  </a:lnTo>
                  <a:lnTo>
                    <a:pt x="110" y="120"/>
                  </a:lnTo>
                  <a:lnTo>
                    <a:pt x="118" y="104"/>
                  </a:lnTo>
                  <a:lnTo>
                    <a:pt x="122" y="92"/>
                  </a:lnTo>
                  <a:lnTo>
                    <a:pt x="126" y="80"/>
                  </a:lnTo>
                  <a:lnTo>
                    <a:pt x="132" y="66"/>
                  </a:lnTo>
                  <a:lnTo>
                    <a:pt x="134" y="54"/>
                  </a:lnTo>
                  <a:lnTo>
                    <a:pt x="96" y="18"/>
                  </a:lnTo>
                  <a:lnTo>
                    <a:pt x="98" y="10"/>
                  </a:lnTo>
                  <a:lnTo>
                    <a:pt x="102" y="6"/>
                  </a:lnTo>
                  <a:lnTo>
                    <a:pt x="106" y="4"/>
                  </a:lnTo>
                  <a:lnTo>
                    <a:pt x="112" y="0"/>
                  </a:lnTo>
                  <a:lnTo>
                    <a:pt x="118" y="0"/>
                  </a:lnTo>
                  <a:lnTo>
                    <a:pt x="128" y="12"/>
                  </a:lnTo>
                  <a:lnTo>
                    <a:pt x="140" y="24"/>
                  </a:lnTo>
                  <a:lnTo>
                    <a:pt x="150" y="40"/>
                  </a:lnTo>
                  <a:lnTo>
                    <a:pt x="160" y="60"/>
                  </a:lnTo>
                  <a:lnTo>
                    <a:pt x="176" y="80"/>
                  </a:lnTo>
                  <a:lnTo>
                    <a:pt x="248" y="94"/>
                  </a:lnTo>
                  <a:lnTo>
                    <a:pt x="264" y="106"/>
                  </a:lnTo>
                  <a:lnTo>
                    <a:pt x="272" y="126"/>
                  </a:lnTo>
                  <a:lnTo>
                    <a:pt x="280" y="150"/>
                  </a:lnTo>
                  <a:lnTo>
                    <a:pt x="286" y="162"/>
                  </a:lnTo>
                  <a:lnTo>
                    <a:pt x="294" y="174"/>
                  </a:lnTo>
                  <a:lnTo>
                    <a:pt x="302" y="184"/>
                  </a:lnTo>
                  <a:lnTo>
                    <a:pt x="314" y="194"/>
                  </a:lnTo>
                  <a:lnTo>
                    <a:pt x="318" y="202"/>
                  </a:lnTo>
                  <a:lnTo>
                    <a:pt x="336" y="200"/>
                  </a:lnTo>
                  <a:lnTo>
                    <a:pt x="348" y="198"/>
                  </a:lnTo>
                  <a:lnTo>
                    <a:pt x="358" y="194"/>
                  </a:lnTo>
                  <a:lnTo>
                    <a:pt x="360" y="182"/>
                  </a:lnTo>
                  <a:lnTo>
                    <a:pt x="360" y="180"/>
                  </a:lnTo>
                  <a:lnTo>
                    <a:pt x="362" y="180"/>
                  </a:lnTo>
                  <a:lnTo>
                    <a:pt x="366" y="180"/>
                  </a:lnTo>
                  <a:lnTo>
                    <a:pt x="380" y="180"/>
                  </a:lnTo>
                  <a:lnTo>
                    <a:pt x="388" y="194"/>
                  </a:lnTo>
                  <a:lnTo>
                    <a:pt x="392" y="206"/>
                  </a:lnTo>
                  <a:lnTo>
                    <a:pt x="394" y="220"/>
                  </a:lnTo>
                  <a:lnTo>
                    <a:pt x="382" y="224"/>
                  </a:lnTo>
                  <a:lnTo>
                    <a:pt x="370" y="226"/>
                  </a:lnTo>
                  <a:lnTo>
                    <a:pt x="348" y="226"/>
                  </a:lnTo>
                  <a:lnTo>
                    <a:pt x="338" y="250"/>
                  </a:lnTo>
                  <a:lnTo>
                    <a:pt x="334" y="274"/>
                  </a:lnTo>
                  <a:lnTo>
                    <a:pt x="330" y="280"/>
                  </a:lnTo>
                  <a:lnTo>
                    <a:pt x="326" y="284"/>
                  </a:lnTo>
                  <a:lnTo>
                    <a:pt x="326" y="292"/>
                  </a:lnTo>
                  <a:lnTo>
                    <a:pt x="326" y="302"/>
                  </a:lnTo>
                  <a:lnTo>
                    <a:pt x="368" y="342"/>
                  </a:lnTo>
                  <a:lnTo>
                    <a:pt x="372" y="344"/>
                  </a:lnTo>
                  <a:lnTo>
                    <a:pt x="380" y="346"/>
                  </a:lnTo>
                  <a:lnTo>
                    <a:pt x="388" y="350"/>
                  </a:lnTo>
                  <a:lnTo>
                    <a:pt x="390" y="354"/>
                  </a:lnTo>
                  <a:lnTo>
                    <a:pt x="392" y="360"/>
                  </a:lnTo>
                  <a:lnTo>
                    <a:pt x="408" y="374"/>
                  </a:lnTo>
                  <a:lnTo>
                    <a:pt x="456" y="378"/>
                  </a:lnTo>
                  <a:lnTo>
                    <a:pt x="466" y="386"/>
                  </a:lnTo>
                  <a:lnTo>
                    <a:pt x="466" y="402"/>
                  </a:lnTo>
                  <a:lnTo>
                    <a:pt x="458" y="408"/>
                  </a:lnTo>
                  <a:lnTo>
                    <a:pt x="450" y="412"/>
                  </a:lnTo>
                  <a:lnTo>
                    <a:pt x="434" y="416"/>
                  </a:lnTo>
                  <a:lnTo>
                    <a:pt x="426" y="420"/>
                  </a:lnTo>
                  <a:lnTo>
                    <a:pt x="422" y="424"/>
                  </a:lnTo>
                  <a:lnTo>
                    <a:pt x="418" y="430"/>
                  </a:lnTo>
                  <a:lnTo>
                    <a:pt x="416" y="440"/>
                  </a:lnTo>
                  <a:lnTo>
                    <a:pt x="420" y="450"/>
                  </a:lnTo>
                  <a:lnTo>
                    <a:pt x="420" y="456"/>
                  </a:lnTo>
                  <a:lnTo>
                    <a:pt x="420" y="460"/>
                  </a:lnTo>
                  <a:lnTo>
                    <a:pt x="408" y="466"/>
                  </a:lnTo>
                  <a:lnTo>
                    <a:pt x="400" y="472"/>
                  </a:lnTo>
                  <a:lnTo>
                    <a:pt x="400" y="522"/>
                  </a:lnTo>
                  <a:lnTo>
                    <a:pt x="392" y="532"/>
                  </a:lnTo>
                  <a:lnTo>
                    <a:pt x="384" y="540"/>
                  </a:lnTo>
                  <a:lnTo>
                    <a:pt x="378" y="546"/>
                  </a:lnTo>
                  <a:lnTo>
                    <a:pt x="368" y="550"/>
                  </a:lnTo>
                  <a:lnTo>
                    <a:pt x="352" y="556"/>
                  </a:lnTo>
                  <a:lnTo>
                    <a:pt x="330" y="560"/>
                  </a:lnTo>
                  <a:lnTo>
                    <a:pt x="316" y="566"/>
                  </a:lnTo>
                  <a:lnTo>
                    <a:pt x="302" y="570"/>
                  </a:lnTo>
                  <a:lnTo>
                    <a:pt x="290" y="570"/>
                  </a:lnTo>
                  <a:lnTo>
                    <a:pt x="278" y="566"/>
                  </a:lnTo>
                  <a:lnTo>
                    <a:pt x="268" y="556"/>
                  </a:lnTo>
                  <a:lnTo>
                    <a:pt x="260" y="546"/>
                  </a:lnTo>
                  <a:lnTo>
                    <a:pt x="256" y="536"/>
                  </a:lnTo>
                  <a:lnTo>
                    <a:pt x="250" y="530"/>
                  </a:lnTo>
                  <a:lnTo>
                    <a:pt x="242" y="530"/>
                  </a:lnTo>
                  <a:lnTo>
                    <a:pt x="238" y="532"/>
                  </a:lnTo>
                  <a:lnTo>
                    <a:pt x="234" y="542"/>
                  </a:lnTo>
                  <a:lnTo>
                    <a:pt x="226" y="574"/>
                  </a:lnTo>
                  <a:lnTo>
                    <a:pt x="216" y="574"/>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9" name="Freeform 25"/>
            <p:cNvSpPr>
              <a:spLocks/>
            </p:cNvSpPr>
            <p:nvPr/>
          </p:nvSpPr>
          <p:spPr bwMode="auto">
            <a:xfrm>
              <a:off x="6619875" y="3635375"/>
              <a:ext cx="863600" cy="854075"/>
            </a:xfrm>
            <a:custGeom>
              <a:avLst/>
              <a:gdLst>
                <a:gd name="T0" fmla="*/ 322 w 544"/>
                <a:gd name="T1" fmla="*/ 532 h 538"/>
                <a:gd name="T2" fmla="*/ 308 w 544"/>
                <a:gd name="T3" fmla="*/ 518 h 538"/>
                <a:gd name="T4" fmla="*/ 308 w 544"/>
                <a:gd name="T5" fmla="*/ 508 h 538"/>
                <a:gd name="T6" fmla="*/ 354 w 544"/>
                <a:gd name="T7" fmla="*/ 484 h 538"/>
                <a:gd name="T8" fmla="*/ 342 w 544"/>
                <a:gd name="T9" fmla="*/ 450 h 538"/>
                <a:gd name="T10" fmla="*/ 298 w 544"/>
                <a:gd name="T11" fmla="*/ 444 h 538"/>
                <a:gd name="T12" fmla="*/ 272 w 544"/>
                <a:gd name="T13" fmla="*/ 420 h 538"/>
                <a:gd name="T14" fmla="*/ 240 w 544"/>
                <a:gd name="T15" fmla="*/ 400 h 538"/>
                <a:gd name="T16" fmla="*/ 216 w 544"/>
                <a:gd name="T17" fmla="*/ 380 h 538"/>
                <a:gd name="T18" fmla="*/ 216 w 544"/>
                <a:gd name="T19" fmla="*/ 364 h 538"/>
                <a:gd name="T20" fmla="*/ 224 w 544"/>
                <a:gd name="T21" fmla="*/ 334 h 538"/>
                <a:gd name="T22" fmla="*/ 254 w 544"/>
                <a:gd name="T23" fmla="*/ 314 h 538"/>
                <a:gd name="T24" fmla="*/ 280 w 544"/>
                <a:gd name="T25" fmla="*/ 304 h 538"/>
                <a:gd name="T26" fmla="*/ 264 w 544"/>
                <a:gd name="T27" fmla="*/ 250 h 538"/>
                <a:gd name="T28" fmla="*/ 228 w 544"/>
                <a:gd name="T29" fmla="*/ 252 h 538"/>
                <a:gd name="T30" fmla="*/ 202 w 544"/>
                <a:gd name="T31" fmla="*/ 272 h 538"/>
                <a:gd name="T32" fmla="*/ 186 w 544"/>
                <a:gd name="T33" fmla="*/ 256 h 538"/>
                <a:gd name="T34" fmla="*/ 152 w 544"/>
                <a:gd name="T35" fmla="*/ 186 h 538"/>
                <a:gd name="T36" fmla="*/ 116 w 544"/>
                <a:gd name="T37" fmla="*/ 158 h 538"/>
                <a:gd name="T38" fmla="*/ 58 w 544"/>
                <a:gd name="T39" fmla="*/ 146 h 538"/>
                <a:gd name="T40" fmla="*/ 26 w 544"/>
                <a:gd name="T41" fmla="*/ 98 h 538"/>
                <a:gd name="T42" fmla="*/ 0 w 544"/>
                <a:gd name="T43" fmla="*/ 56 h 538"/>
                <a:gd name="T44" fmla="*/ 10 w 544"/>
                <a:gd name="T45" fmla="*/ 36 h 538"/>
                <a:gd name="T46" fmla="*/ 30 w 544"/>
                <a:gd name="T47" fmla="*/ 52 h 538"/>
                <a:gd name="T48" fmla="*/ 36 w 544"/>
                <a:gd name="T49" fmla="*/ 60 h 538"/>
                <a:gd name="T50" fmla="*/ 60 w 544"/>
                <a:gd name="T51" fmla="*/ 90 h 538"/>
                <a:gd name="T52" fmla="*/ 112 w 544"/>
                <a:gd name="T53" fmla="*/ 98 h 538"/>
                <a:gd name="T54" fmla="*/ 140 w 544"/>
                <a:gd name="T55" fmla="*/ 68 h 538"/>
                <a:gd name="T56" fmla="*/ 160 w 544"/>
                <a:gd name="T57" fmla="*/ 76 h 538"/>
                <a:gd name="T58" fmla="*/ 200 w 544"/>
                <a:gd name="T59" fmla="*/ 50 h 538"/>
                <a:gd name="T60" fmla="*/ 212 w 544"/>
                <a:gd name="T61" fmla="*/ 10 h 538"/>
                <a:gd name="T62" fmla="*/ 236 w 544"/>
                <a:gd name="T63" fmla="*/ 0 h 538"/>
                <a:gd name="T64" fmla="*/ 268 w 544"/>
                <a:gd name="T65" fmla="*/ 52 h 538"/>
                <a:gd name="T66" fmla="*/ 338 w 544"/>
                <a:gd name="T67" fmla="*/ 88 h 538"/>
                <a:gd name="T68" fmla="*/ 412 w 544"/>
                <a:gd name="T69" fmla="*/ 218 h 538"/>
                <a:gd name="T70" fmla="*/ 424 w 544"/>
                <a:gd name="T71" fmla="*/ 258 h 538"/>
                <a:gd name="T72" fmla="*/ 500 w 544"/>
                <a:gd name="T73" fmla="*/ 312 h 538"/>
                <a:gd name="T74" fmla="*/ 526 w 544"/>
                <a:gd name="T75" fmla="*/ 336 h 538"/>
                <a:gd name="T76" fmla="*/ 470 w 544"/>
                <a:gd name="T77" fmla="*/ 340 h 538"/>
                <a:gd name="T78" fmla="*/ 504 w 544"/>
                <a:gd name="T79" fmla="*/ 374 h 538"/>
                <a:gd name="T80" fmla="*/ 498 w 544"/>
                <a:gd name="T81" fmla="*/ 392 h 538"/>
                <a:gd name="T82" fmla="*/ 540 w 544"/>
                <a:gd name="T83" fmla="*/ 420 h 538"/>
                <a:gd name="T84" fmla="*/ 540 w 544"/>
                <a:gd name="T85" fmla="*/ 440 h 538"/>
                <a:gd name="T86" fmla="*/ 502 w 544"/>
                <a:gd name="T87" fmla="*/ 468 h 538"/>
                <a:gd name="T88" fmla="*/ 498 w 544"/>
                <a:gd name="T89" fmla="*/ 474 h 538"/>
                <a:gd name="T90" fmla="*/ 452 w 544"/>
                <a:gd name="T91" fmla="*/ 514 h 538"/>
                <a:gd name="T92" fmla="*/ 416 w 544"/>
                <a:gd name="T93" fmla="*/ 530 h 538"/>
                <a:gd name="T94" fmla="*/ 342 w 544"/>
                <a:gd name="T95" fmla="*/ 538 h 53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44" h="538">
                  <a:moveTo>
                    <a:pt x="342" y="538"/>
                  </a:moveTo>
                  <a:lnTo>
                    <a:pt x="342" y="538"/>
                  </a:lnTo>
                  <a:lnTo>
                    <a:pt x="330" y="534"/>
                  </a:lnTo>
                  <a:lnTo>
                    <a:pt x="322" y="532"/>
                  </a:lnTo>
                  <a:lnTo>
                    <a:pt x="308" y="532"/>
                  </a:lnTo>
                  <a:lnTo>
                    <a:pt x="308" y="518"/>
                  </a:lnTo>
                  <a:lnTo>
                    <a:pt x="304" y="516"/>
                  </a:lnTo>
                  <a:lnTo>
                    <a:pt x="304" y="514"/>
                  </a:lnTo>
                  <a:lnTo>
                    <a:pt x="304" y="512"/>
                  </a:lnTo>
                  <a:lnTo>
                    <a:pt x="308" y="508"/>
                  </a:lnTo>
                  <a:lnTo>
                    <a:pt x="316" y="506"/>
                  </a:lnTo>
                  <a:lnTo>
                    <a:pt x="344" y="496"/>
                  </a:lnTo>
                  <a:lnTo>
                    <a:pt x="354" y="484"/>
                  </a:lnTo>
                  <a:lnTo>
                    <a:pt x="352" y="468"/>
                  </a:lnTo>
                  <a:lnTo>
                    <a:pt x="348" y="458"/>
                  </a:lnTo>
                  <a:lnTo>
                    <a:pt x="342" y="450"/>
                  </a:lnTo>
                  <a:lnTo>
                    <a:pt x="336" y="446"/>
                  </a:lnTo>
                  <a:lnTo>
                    <a:pt x="326" y="444"/>
                  </a:lnTo>
                  <a:lnTo>
                    <a:pt x="318" y="444"/>
                  </a:lnTo>
                  <a:lnTo>
                    <a:pt x="298" y="444"/>
                  </a:lnTo>
                  <a:lnTo>
                    <a:pt x="286" y="438"/>
                  </a:lnTo>
                  <a:lnTo>
                    <a:pt x="280" y="432"/>
                  </a:lnTo>
                  <a:lnTo>
                    <a:pt x="272" y="420"/>
                  </a:lnTo>
                  <a:lnTo>
                    <a:pt x="258" y="414"/>
                  </a:lnTo>
                  <a:lnTo>
                    <a:pt x="248" y="408"/>
                  </a:lnTo>
                  <a:lnTo>
                    <a:pt x="240" y="400"/>
                  </a:lnTo>
                  <a:lnTo>
                    <a:pt x="234" y="394"/>
                  </a:lnTo>
                  <a:lnTo>
                    <a:pt x="222" y="386"/>
                  </a:lnTo>
                  <a:lnTo>
                    <a:pt x="216" y="380"/>
                  </a:lnTo>
                  <a:lnTo>
                    <a:pt x="214" y="374"/>
                  </a:lnTo>
                  <a:lnTo>
                    <a:pt x="210" y="368"/>
                  </a:lnTo>
                  <a:lnTo>
                    <a:pt x="216" y="364"/>
                  </a:lnTo>
                  <a:lnTo>
                    <a:pt x="220" y="360"/>
                  </a:lnTo>
                  <a:lnTo>
                    <a:pt x="222" y="350"/>
                  </a:lnTo>
                  <a:lnTo>
                    <a:pt x="224" y="334"/>
                  </a:lnTo>
                  <a:lnTo>
                    <a:pt x="230" y="314"/>
                  </a:lnTo>
                  <a:lnTo>
                    <a:pt x="242" y="314"/>
                  </a:lnTo>
                  <a:lnTo>
                    <a:pt x="254" y="314"/>
                  </a:lnTo>
                  <a:lnTo>
                    <a:pt x="266" y="312"/>
                  </a:lnTo>
                  <a:lnTo>
                    <a:pt x="274" y="308"/>
                  </a:lnTo>
                  <a:lnTo>
                    <a:pt x="280" y="304"/>
                  </a:lnTo>
                  <a:lnTo>
                    <a:pt x="278" y="286"/>
                  </a:lnTo>
                  <a:lnTo>
                    <a:pt x="276" y="268"/>
                  </a:lnTo>
                  <a:lnTo>
                    <a:pt x="268" y="256"/>
                  </a:lnTo>
                  <a:lnTo>
                    <a:pt x="264" y="250"/>
                  </a:lnTo>
                  <a:lnTo>
                    <a:pt x="260" y="246"/>
                  </a:lnTo>
                  <a:lnTo>
                    <a:pt x="240" y="248"/>
                  </a:lnTo>
                  <a:lnTo>
                    <a:pt x="228" y="252"/>
                  </a:lnTo>
                  <a:lnTo>
                    <a:pt x="224" y="268"/>
                  </a:lnTo>
                  <a:lnTo>
                    <a:pt x="202" y="272"/>
                  </a:lnTo>
                  <a:lnTo>
                    <a:pt x="198" y="264"/>
                  </a:lnTo>
                  <a:lnTo>
                    <a:pt x="194" y="260"/>
                  </a:lnTo>
                  <a:lnTo>
                    <a:pt x="186" y="256"/>
                  </a:lnTo>
                  <a:lnTo>
                    <a:pt x="172" y="230"/>
                  </a:lnTo>
                  <a:lnTo>
                    <a:pt x="162" y="206"/>
                  </a:lnTo>
                  <a:lnTo>
                    <a:pt x="152" y="186"/>
                  </a:lnTo>
                  <a:lnTo>
                    <a:pt x="140" y="168"/>
                  </a:lnTo>
                  <a:lnTo>
                    <a:pt x="128" y="162"/>
                  </a:lnTo>
                  <a:lnTo>
                    <a:pt x="116" y="158"/>
                  </a:lnTo>
                  <a:lnTo>
                    <a:pt x="96" y="158"/>
                  </a:lnTo>
                  <a:lnTo>
                    <a:pt x="58" y="146"/>
                  </a:lnTo>
                  <a:lnTo>
                    <a:pt x="50" y="136"/>
                  </a:lnTo>
                  <a:lnTo>
                    <a:pt x="40" y="116"/>
                  </a:lnTo>
                  <a:lnTo>
                    <a:pt x="26" y="98"/>
                  </a:lnTo>
                  <a:lnTo>
                    <a:pt x="12" y="80"/>
                  </a:lnTo>
                  <a:lnTo>
                    <a:pt x="0" y="70"/>
                  </a:lnTo>
                  <a:lnTo>
                    <a:pt x="0" y="56"/>
                  </a:lnTo>
                  <a:lnTo>
                    <a:pt x="0" y="42"/>
                  </a:lnTo>
                  <a:lnTo>
                    <a:pt x="0" y="38"/>
                  </a:lnTo>
                  <a:lnTo>
                    <a:pt x="4" y="36"/>
                  </a:lnTo>
                  <a:lnTo>
                    <a:pt x="10" y="36"/>
                  </a:lnTo>
                  <a:lnTo>
                    <a:pt x="18" y="40"/>
                  </a:lnTo>
                  <a:lnTo>
                    <a:pt x="22" y="48"/>
                  </a:lnTo>
                  <a:lnTo>
                    <a:pt x="30" y="52"/>
                  </a:lnTo>
                  <a:lnTo>
                    <a:pt x="30" y="56"/>
                  </a:lnTo>
                  <a:lnTo>
                    <a:pt x="36" y="60"/>
                  </a:lnTo>
                  <a:lnTo>
                    <a:pt x="44" y="68"/>
                  </a:lnTo>
                  <a:lnTo>
                    <a:pt x="50" y="76"/>
                  </a:lnTo>
                  <a:lnTo>
                    <a:pt x="60" y="90"/>
                  </a:lnTo>
                  <a:lnTo>
                    <a:pt x="68" y="92"/>
                  </a:lnTo>
                  <a:lnTo>
                    <a:pt x="80" y="96"/>
                  </a:lnTo>
                  <a:lnTo>
                    <a:pt x="112" y="98"/>
                  </a:lnTo>
                  <a:lnTo>
                    <a:pt x="118" y="94"/>
                  </a:lnTo>
                  <a:lnTo>
                    <a:pt x="124" y="88"/>
                  </a:lnTo>
                  <a:lnTo>
                    <a:pt x="134" y="74"/>
                  </a:lnTo>
                  <a:lnTo>
                    <a:pt x="140" y="68"/>
                  </a:lnTo>
                  <a:lnTo>
                    <a:pt x="146" y="66"/>
                  </a:lnTo>
                  <a:lnTo>
                    <a:pt x="150" y="66"/>
                  </a:lnTo>
                  <a:lnTo>
                    <a:pt x="154" y="68"/>
                  </a:lnTo>
                  <a:lnTo>
                    <a:pt x="160" y="76"/>
                  </a:lnTo>
                  <a:lnTo>
                    <a:pt x="178" y="78"/>
                  </a:lnTo>
                  <a:lnTo>
                    <a:pt x="200" y="50"/>
                  </a:lnTo>
                  <a:lnTo>
                    <a:pt x="202" y="32"/>
                  </a:lnTo>
                  <a:lnTo>
                    <a:pt x="208" y="16"/>
                  </a:lnTo>
                  <a:lnTo>
                    <a:pt x="212" y="10"/>
                  </a:lnTo>
                  <a:lnTo>
                    <a:pt x="218" y="4"/>
                  </a:lnTo>
                  <a:lnTo>
                    <a:pt x="226" y="2"/>
                  </a:lnTo>
                  <a:lnTo>
                    <a:pt x="236" y="0"/>
                  </a:lnTo>
                  <a:lnTo>
                    <a:pt x="236" y="26"/>
                  </a:lnTo>
                  <a:lnTo>
                    <a:pt x="268" y="52"/>
                  </a:lnTo>
                  <a:lnTo>
                    <a:pt x="284" y="58"/>
                  </a:lnTo>
                  <a:lnTo>
                    <a:pt x="300" y="68"/>
                  </a:lnTo>
                  <a:lnTo>
                    <a:pt x="318" y="78"/>
                  </a:lnTo>
                  <a:lnTo>
                    <a:pt x="338" y="88"/>
                  </a:lnTo>
                  <a:lnTo>
                    <a:pt x="372" y="150"/>
                  </a:lnTo>
                  <a:lnTo>
                    <a:pt x="390" y="184"/>
                  </a:lnTo>
                  <a:lnTo>
                    <a:pt x="412" y="218"/>
                  </a:lnTo>
                  <a:lnTo>
                    <a:pt x="414" y="230"/>
                  </a:lnTo>
                  <a:lnTo>
                    <a:pt x="418" y="244"/>
                  </a:lnTo>
                  <a:lnTo>
                    <a:pt x="424" y="258"/>
                  </a:lnTo>
                  <a:lnTo>
                    <a:pt x="432" y="274"/>
                  </a:lnTo>
                  <a:lnTo>
                    <a:pt x="478" y="298"/>
                  </a:lnTo>
                  <a:lnTo>
                    <a:pt x="500" y="312"/>
                  </a:lnTo>
                  <a:lnTo>
                    <a:pt x="526" y="330"/>
                  </a:lnTo>
                  <a:lnTo>
                    <a:pt x="526" y="336"/>
                  </a:lnTo>
                  <a:lnTo>
                    <a:pt x="522" y="340"/>
                  </a:lnTo>
                  <a:lnTo>
                    <a:pt x="514" y="340"/>
                  </a:lnTo>
                  <a:lnTo>
                    <a:pt x="496" y="342"/>
                  </a:lnTo>
                  <a:lnTo>
                    <a:pt x="470" y="340"/>
                  </a:lnTo>
                  <a:lnTo>
                    <a:pt x="470" y="362"/>
                  </a:lnTo>
                  <a:lnTo>
                    <a:pt x="504" y="374"/>
                  </a:lnTo>
                  <a:lnTo>
                    <a:pt x="500" y="380"/>
                  </a:lnTo>
                  <a:lnTo>
                    <a:pt x="498" y="386"/>
                  </a:lnTo>
                  <a:lnTo>
                    <a:pt x="498" y="392"/>
                  </a:lnTo>
                  <a:lnTo>
                    <a:pt x="500" y="400"/>
                  </a:lnTo>
                  <a:lnTo>
                    <a:pt x="540" y="420"/>
                  </a:lnTo>
                  <a:lnTo>
                    <a:pt x="544" y="426"/>
                  </a:lnTo>
                  <a:lnTo>
                    <a:pt x="542" y="434"/>
                  </a:lnTo>
                  <a:lnTo>
                    <a:pt x="540" y="440"/>
                  </a:lnTo>
                  <a:lnTo>
                    <a:pt x="536" y="446"/>
                  </a:lnTo>
                  <a:lnTo>
                    <a:pt x="530" y="450"/>
                  </a:lnTo>
                  <a:lnTo>
                    <a:pt x="516" y="460"/>
                  </a:lnTo>
                  <a:lnTo>
                    <a:pt x="502" y="468"/>
                  </a:lnTo>
                  <a:lnTo>
                    <a:pt x="502" y="472"/>
                  </a:lnTo>
                  <a:lnTo>
                    <a:pt x="498" y="474"/>
                  </a:lnTo>
                  <a:lnTo>
                    <a:pt x="492" y="478"/>
                  </a:lnTo>
                  <a:lnTo>
                    <a:pt x="478" y="490"/>
                  </a:lnTo>
                  <a:lnTo>
                    <a:pt x="452" y="514"/>
                  </a:lnTo>
                  <a:lnTo>
                    <a:pt x="418" y="526"/>
                  </a:lnTo>
                  <a:lnTo>
                    <a:pt x="416" y="530"/>
                  </a:lnTo>
                  <a:lnTo>
                    <a:pt x="366" y="528"/>
                  </a:lnTo>
                  <a:lnTo>
                    <a:pt x="354" y="532"/>
                  </a:lnTo>
                  <a:lnTo>
                    <a:pt x="342" y="53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0" name="Freeform 26"/>
            <p:cNvSpPr>
              <a:spLocks/>
            </p:cNvSpPr>
            <p:nvPr/>
          </p:nvSpPr>
          <p:spPr bwMode="auto">
            <a:xfrm>
              <a:off x="5727700" y="3489325"/>
              <a:ext cx="889000" cy="860425"/>
            </a:xfrm>
            <a:custGeom>
              <a:avLst/>
              <a:gdLst>
                <a:gd name="T0" fmla="*/ 434 w 560"/>
                <a:gd name="T1" fmla="*/ 536 h 542"/>
                <a:gd name="T2" fmla="*/ 400 w 560"/>
                <a:gd name="T3" fmla="*/ 518 h 542"/>
                <a:gd name="T4" fmla="*/ 346 w 560"/>
                <a:gd name="T5" fmla="*/ 512 h 542"/>
                <a:gd name="T6" fmla="*/ 316 w 560"/>
                <a:gd name="T7" fmla="*/ 476 h 542"/>
                <a:gd name="T8" fmla="*/ 282 w 560"/>
                <a:gd name="T9" fmla="*/ 454 h 542"/>
                <a:gd name="T10" fmla="*/ 116 w 560"/>
                <a:gd name="T11" fmla="*/ 434 h 542"/>
                <a:gd name="T12" fmla="*/ 84 w 560"/>
                <a:gd name="T13" fmla="*/ 412 h 542"/>
                <a:gd name="T14" fmla="*/ 68 w 560"/>
                <a:gd name="T15" fmla="*/ 398 h 542"/>
                <a:gd name="T16" fmla="*/ 58 w 560"/>
                <a:gd name="T17" fmla="*/ 370 h 542"/>
                <a:gd name="T18" fmla="*/ 18 w 560"/>
                <a:gd name="T19" fmla="*/ 292 h 542"/>
                <a:gd name="T20" fmla="*/ 2 w 560"/>
                <a:gd name="T21" fmla="*/ 246 h 542"/>
                <a:gd name="T22" fmla="*/ 14 w 560"/>
                <a:gd name="T23" fmla="*/ 206 h 542"/>
                <a:gd name="T24" fmla="*/ 50 w 560"/>
                <a:gd name="T25" fmla="*/ 182 h 542"/>
                <a:gd name="T26" fmla="*/ 68 w 560"/>
                <a:gd name="T27" fmla="*/ 172 h 542"/>
                <a:gd name="T28" fmla="*/ 104 w 560"/>
                <a:gd name="T29" fmla="*/ 164 h 542"/>
                <a:gd name="T30" fmla="*/ 138 w 560"/>
                <a:gd name="T31" fmla="*/ 144 h 542"/>
                <a:gd name="T32" fmla="*/ 208 w 560"/>
                <a:gd name="T33" fmla="*/ 128 h 542"/>
                <a:gd name="T34" fmla="*/ 234 w 560"/>
                <a:gd name="T35" fmla="*/ 106 h 542"/>
                <a:gd name="T36" fmla="*/ 266 w 560"/>
                <a:gd name="T37" fmla="*/ 74 h 542"/>
                <a:gd name="T38" fmla="*/ 280 w 560"/>
                <a:gd name="T39" fmla="*/ 44 h 542"/>
                <a:gd name="T40" fmla="*/ 284 w 560"/>
                <a:gd name="T41" fmla="*/ 0 h 542"/>
                <a:gd name="T42" fmla="*/ 414 w 560"/>
                <a:gd name="T43" fmla="*/ 12 h 542"/>
                <a:gd name="T44" fmla="*/ 428 w 560"/>
                <a:gd name="T45" fmla="*/ 32 h 542"/>
                <a:gd name="T46" fmla="*/ 444 w 560"/>
                <a:gd name="T47" fmla="*/ 58 h 542"/>
                <a:gd name="T48" fmla="*/ 438 w 560"/>
                <a:gd name="T49" fmla="*/ 82 h 542"/>
                <a:gd name="T50" fmla="*/ 418 w 560"/>
                <a:gd name="T51" fmla="*/ 96 h 542"/>
                <a:gd name="T52" fmla="*/ 408 w 560"/>
                <a:gd name="T53" fmla="*/ 118 h 542"/>
                <a:gd name="T54" fmla="*/ 396 w 560"/>
                <a:gd name="T55" fmla="*/ 122 h 542"/>
                <a:gd name="T56" fmla="*/ 432 w 560"/>
                <a:gd name="T57" fmla="*/ 156 h 542"/>
                <a:gd name="T58" fmla="*/ 434 w 560"/>
                <a:gd name="T59" fmla="*/ 162 h 542"/>
                <a:gd name="T60" fmla="*/ 466 w 560"/>
                <a:gd name="T61" fmla="*/ 186 h 542"/>
                <a:gd name="T62" fmla="*/ 498 w 560"/>
                <a:gd name="T63" fmla="*/ 192 h 542"/>
                <a:gd name="T64" fmla="*/ 516 w 560"/>
                <a:gd name="T65" fmla="*/ 188 h 542"/>
                <a:gd name="T66" fmla="*/ 532 w 560"/>
                <a:gd name="T67" fmla="*/ 204 h 542"/>
                <a:gd name="T68" fmla="*/ 558 w 560"/>
                <a:gd name="T69" fmla="*/ 234 h 542"/>
                <a:gd name="T70" fmla="*/ 554 w 560"/>
                <a:gd name="T71" fmla="*/ 244 h 542"/>
                <a:gd name="T72" fmla="*/ 544 w 560"/>
                <a:gd name="T73" fmla="*/ 282 h 542"/>
                <a:gd name="T74" fmla="*/ 528 w 560"/>
                <a:gd name="T75" fmla="*/ 276 h 542"/>
                <a:gd name="T76" fmla="*/ 500 w 560"/>
                <a:gd name="T77" fmla="*/ 234 h 542"/>
                <a:gd name="T78" fmla="*/ 472 w 560"/>
                <a:gd name="T79" fmla="*/ 232 h 542"/>
                <a:gd name="T80" fmla="*/ 474 w 560"/>
                <a:gd name="T81" fmla="*/ 302 h 542"/>
                <a:gd name="T82" fmla="*/ 442 w 560"/>
                <a:gd name="T83" fmla="*/ 344 h 542"/>
                <a:gd name="T84" fmla="*/ 428 w 560"/>
                <a:gd name="T85" fmla="*/ 376 h 542"/>
                <a:gd name="T86" fmla="*/ 450 w 560"/>
                <a:gd name="T87" fmla="*/ 392 h 542"/>
                <a:gd name="T88" fmla="*/ 460 w 560"/>
                <a:gd name="T89" fmla="*/ 430 h 542"/>
                <a:gd name="T90" fmla="*/ 474 w 560"/>
                <a:gd name="T91" fmla="*/ 444 h 542"/>
                <a:gd name="T92" fmla="*/ 486 w 560"/>
                <a:gd name="T93" fmla="*/ 446 h 542"/>
                <a:gd name="T94" fmla="*/ 504 w 560"/>
                <a:gd name="T95" fmla="*/ 434 h 542"/>
                <a:gd name="T96" fmla="*/ 520 w 560"/>
                <a:gd name="T97" fmla="*/ 448 h 542"/>
                <a:gd name="T98" fmla="*/ 530 w 560"/>
                <a:gd name="T99" fmla="*/ 484 h 542"/>
                <a:gd name="T100" fmla="*/ 526 w 560"/>
                <a:gd name="T101" fmla="*/ 502 h 542"/>
                <a:gd name="T102" fmla="*/ 492 w 560"/>
                <a:gd name="T103" fmla="*/ 522 h 542"/>
                <a:gd name="T104" fmla="*/ 478 w 560"/>
                <a:gd name="T105" fmla="*/ 542 h 54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60" h="542">
                  <a:moveTo>
                    <a:pt x="478" y="542"/>
                  </a:moveTo>
                  <a:lnTo>
                    <a:pt x="478" y="542"/>
                  </a:lnTo>
                  <a:lnTo>
                    <a:pt x="434" y="536"/>
                  </a:lnTo>
                  <a:lnTo>
                    <a:pt x="400" y="518"/>
                  </a:lnTo>
                  <a:lnTo>
                    <a:pt x="376" y="518"/>
                  </a:lnTo>
                  <a:lnTo>
                    <a:pt x="360" y="516"/>
                  </a:lnTo>
                  <a:lnTo>
                    <a:pt x="346" y="512"/>
                  </a:lnTo>
                  <a:lnTo>
                    <a:pt x="334" y="502"/>
                  </a:lnTo>
                  <a:lnTo>
                    <a:pt x="316" y="476"/>
                  </a:lnTo>
                  <a:lnTo>
                    <a:pt x="282" y="454"/>
                  </a:lnTo>
                  <a:lnTo>
                    <a:pt x="162" y="452"/>
                  </a:lnTo>
                  <a:lnTo>
                    <a:pt x="116" y="434"/>
                  </a:lnTo>
                  <a:lnTo>
                    <a:pt x="96" y="424"/>
                  </a:lnTo>
                  <a:lnTo>
                    <a:pt x="90" y="418"/>
                  </a:lnTo>
                  <a:lnTo>
                    <a:pt x="84" y="412"/>
                  </a:lnTo>
                  <a:lnTo>
                    <a:pt x="74" y="406"/>
                  </a:lnTo>
                  <a:lnTo>
                    <a:pt x="68" y="398"/>
                  </a:lnTo>
                  <a:lnTo>
                    <a:pt x="60" y="386"/>
                  </a:lnTo>
                  <a:lnTo>
                    <a:pt x="58" y="370"/>
                  </a:lnTo>
                  <a:lnTo>
                    <a:pt x="54" y="356"/>
                  </a:lnTo>
                  <a:lnTo>
                    <a:pt x="42" y="332"/>
                  </a:lnTo>
                  <a:lnTo>
                    <a:pt x="18" y="292"/>
                  </a:lnTo>
                  <a:lnTo>
                    <a:pt x="2" y="246"/>
                  </a:lnTo>
                  <a:lnTo>
                    <a:pt x="0" y="208"/>
                  </a:lnTo>
                  <a:lnTo>
                    <a:pt x="14" y="206"/>
                  </a:lnTo>
                  <a:lnTo>
                    <a:pt x="26" y="198"/>
                  </a:lnTo>
                  <a:lnTo>
                    <a:pt x="40" y="190"/>
                  </a:lnTo>
                  <a:lnTo>
                    <a:pt x="50" y="182"/>
                  </a:lnTo>
                  <a:lnTo>
                    <a:pt x="58" y="176"/>
                  </a:lnTo>
                  <a:lnTo>
                    <a:pt x="68" y="172"/>
                  </a:lnTo>
                  <a:lnTo>
                    <a:pt x="86" y="170"/>
                  </a:lnTo>
                  <a:lnTo>
                    <a:pt x="104" y="164"/>
                  </a:lnTo>
                  <a:lnTo>
                    <a:pt x="120" y="156"/>
                  </a:lnTo>
                  <a:lnTo>
                    <a:pt x="138" y="144"/>
                  </a:lnTo>
                  <a:lnTo>
                    <a:pt x="154" y="142"/>
                  </a:lnTo>
                  <a:lnTo>
                    <a:pt x="172" y="138"/>
                  </a:lnTo>
                  <a:lnTo>
                    <a:pt x="208" y="128"/>
                  </a:lnTo>
                  <a:lnTo>
                    <a:pt x="222" y="118"/>
                  </a:lnTo>
                  <a:lnTo>
                    <a:pt x="234" y="106"/>
                  </a:lnTo>
                  <a:lnTo>
                    <a:pt x="258" y="82"/>
                  </a:lnTo>
                  <a:lnTo>
                    <a:pt x="266" y="74"/>
                  </a:lnTo>
                  <a:lnTo>
                    <a:pt x="274" y="64"/>
                  </a:lnTo>
                  <a:lnTo>
                    <a:pt x="278" y="54"/>
                  </a:lnTo>
                  <a:lnTo>
                    <a:pt x="280" y="44"/>
                  </a:lnTo>
                  <a:lnTo>
                    <a:pt x="284" y="20"/>
                  </a:lnTo>
                  <a:lnTo>
                    <a:pt x="284" y="0"/>
                  </a:lnTo>
                  <a:lnTo>
                    <a:pt x="338" y="12"/>
                  </a:lnTo>
                  <a:lnTo>
                    <a:pt x="414" y="12"/>
                  </a:lnTo>
                  <a:lnTo>
                    <a:pt x="428" y="32"/>
                  </a:lnTo>
                  <a:lnTo>
                    <a:pt x="436" y="38"/>
                  </a:lnTo>
                  <a:lnTo>
                    <a:pt x="442" y="50"/>
                  </a:lnTo>
                  <a:lnTo>
                    <a:pt x="444" y="58"/>
                  </a:lnTo>
                  <a:lnTo>
                    <a:pt x="444" y="66"/>
                  </a:lnTo>
                  <a:lnTo>
                    <a:pt x="442" y="74"/>
                  </a:lnTo>
                  <a:lnTo>
                    <a:pt x="438" y="82"/>
                  </a:lnTo>
                  <a:lnTo>
                    <a:pt x="426" y="88"/>
                  </a:lnTo>
                  <a:lnTo>
                    <a:pt x="418" y="96"/>
                  </a:lnTo>
                  <a:lnTo>
                    <a:pt x="412" y="104"/>
                  </a:lnTo>
                  <a:lnTo>
                    <a:pt x="408" y="118"/>
                  </a:lnTo>
                  <a:lnTo>
                    <a:pt x="402" y="120"/>
                  </a:lnTo>
                  <a:lnTo>
                    <a:pt x="396" y="122"/>
                  </a:lnTo>
                  <a:lnTo>
                    <a:pt x="396" y="130"/>
                  </a:lnTo>
                  <a:lnTo>
                    <a:pt x="432" y="156"/>
                  </a:lnTo>
                  <a:lnTo>
                    <a:pt x="434" y="162"/>
                  </a:lnTo>
                  <a:lnTo>
                    <a:pt x="448" y="174"/>
                  </a:lnTo>
                  <a:lnTo>
                    <a:pt x="456" y="180"/>
                  </a:lnTo>
                  <a:lnTo>
                    <a:pt x="466" y="186"/>
                  </a:lnTo>
                  <a:lnTo>
                    <a:pt x="476" y="192"/>
                  </a:lnTo>
                  <a:lnTo>
                    <a:pt x="488" y="194"/>
                  </a:lnTo>
                  <a:lnTo>
                    <a:pt x="498" y="192"/>
                  </a:lnTo>
                  <a:lnTo>
                    <a:pt x="510" y="186"/>
                  </a:lnTo>
                  <a:lnTo>
                    <a:pt x="516" y="188"/>
                  </a:lnTo>
                  <a:lnTo>
                    <a:pt x="520" y="192"/>
                  </a:lnTo>
                  <a:lnTo>
                    <a:pt x="532" y="204"/>
                  </a:lnTo>
                  <a:lnTo>
                    <a:pt x="560" y="226"/>
                  </a:lnTo>
                  <a:lnTo>
                    <a:pt x="558" y="234"/>
                  </a:lnTo>
                  <a:lnTo>
                    <a:pt x="556" y="240"/>
                  </a:lnTo>
                  <a:lnTo>
                    <a:pt x="554" y="244"/>
                  </a:lnTo>
                  <a:lnTo>
                    <a:pt x="550" y="256"/>
                  </a:lnTo>
                  <a:lnTo>
                    <a:pt x="548" y="270"/>
                  </a:lnTo>
                  <a:lnTo>
                    <a:pt x="544" y="282"/>
                  </a:lnTo>
                  <a:lnTo>
                    <a:pt x="528" y="276"/>
                  </a:lnTo>
                  <a:lnTo>
                    <a:pt x="514" y="256"/>
                  </a:lnTo>
                  <a:lnTo>
                    <a:pt x="504" y="240"/>
                  </a:lnTo>
                  <a:lnTo>
                    <a:pt x="500" y="234"/>
                  </a:lnTo>
                  <a:lnTo>
                    <a:pt x="492" y="232"/>
                  </a:lnTo>
                  <a:lnTo>
                    <a:pt x="484" y="230"/>
                  </a:lnTo>
                  <a:lnTo>
                    <a:pt x="472" y="232"/>
                  </a:lnTo>
                  <a:lnTo>
                    <a:pt x="474" y="302"/>
                  </a:lnTo>
                  <a:lnTo>
                    <a:pt x="466" y="316"/>
                  </a:lnTo>
                  <a:lnTo>
                    <a:pt x="454" y="330"/>
                  </a:lnTo>
                  <a:lnTo>
                    <a:pt x="442" y="344"/>
                  </a:lnTo>
                  <a:lnTo>
                    <a:pt x="428" y="354"/>
                  </a:lnTo>
                  <a:lnTo>
                    <a:pt x="428" y="376"/>
                  </a:lnTo>
                  <a:lnTo>
                    <a:pt x="436" y="384"/>
                  </a:lnTo>
                  <a:lnTo>
                    <a:pt x="450" y="392"/>
                  </a:lnTo>
                  <a:lnTo>
                    <a:pt x="460" y="430"/>
                  </a:lnTo>
                  <a:lnTo>
                    <a:pt x="462" y="434"/>
                  </a:lnTo>
                  <a:lnTo>
                    <a:pt x="466" y="438"/>
                  </a:lnTo>
                  <a:lnTo>
                    <a:pt x="474" y="444"/>
                  </a:lnTo>
                  <a:lnTo>
                    <a:pt x="480" y="446"/>
                  </a:lnTo>
                  <a:lnTo>
                    <a:pt x="486" y="446"/>
                  </a:lnTo>
                  <a:lnTo>
                    <a:pt x="492" y="440"/>
                  </a:lnTo>
                  <a:lnTo>
                    <a:pt x="498" y="436"/>
                  </a:lnTo>
                  <a:lnTo>
                    <a:pt x="504" y="434"/>
                  </a:lnTo>
                  <a:lnTo>
                    <a:pt x="514" y="436"/>
                  </a:lnTo>
                  <a:lnTo>
                    <a:pt x="520" y="448"/>
                  </a:lnTo>
                  <a:lnTo>
                    <a:pt x="526" y="464"/>
                  </a:lnTo>
                  <a:lnTo>
                    <a:pt x="528" y="474"/>
                  </a:lnTo>
                  <a:lnTo>
                    <a:pt x="530" y="484"/>
                  </a:lnTo>
                  <a:lnTo>
                    <a:pt x="530" y="492"/>
                  </a:lnTo>
                  <a:lnTo>
                    <a:pt x="526" y="502"/>
                  </a:lnTo>
                  <a:lnTo>
                    <a:pt x="516" y="504"/>
                  </a:lnTo>
                  <a:lnTo>
                    <a:pt x="506" y="510"/>
                  </a:lnTo>
                  <a:lnTo>
                    <a:pt x="492" y="522"/>
                  </a:lnTo>
                  <a:lnTo>
                    <a:pt x="478" y="54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1" name="Freeform 27"/>
            <p:cNvSpPr>
              <a:spLocks/>
            </p:cNvSpPr>
            <p:nvPr/>
          </p:nvSpPr>
          <p:spPr bwMode="auto">
            <a:xfrm>
              <a:off x="5026025" y="2933700"/>
              <a:ext cx="777875" cy="1409700"/>
            </a:xfrm>
            <a:custGeom>
              <a:avLst/>
              <a:gdLst>
                <a:gd name="T0" fmla="*/ 320 w 490"/>
                <a:gd name="T1" fmla="*/ 878 h 888"/>
                <a:gd name="T2" fmla="*/ 252 w 490"/>
                <a:gd name="T3" fmla="*/ 834 h 888"/>
                <a:gd name="T4" fmla="*/ 196 w 490"/>
                <a:gd name="T5" fmla="*/ 838 h 888"/>
                <a:gd name="T6" fmla="*/ 170 w 490"/>
                <a:gd name="T7" fmla="*/ 842 h 888"/>
                <a:gd name="T8" fmla="*/ 136 w 490"/>
                <a:gd name="T9" fmla="*/ 824 h 888"/>
                <a:gd name="T10" fmla="*/ 106 w 490"/>
                <a:gd name="T11" fmla="*/ 804 h 888"/>
                <a:gd name="T12" fmla="*/ 56 w 490"/>
                <a:gd name="T13" fmla="*/ 800 h 888"/>
                <a:gd name="T14" fmla="*/ 12 w 490"/>
                <a:gd name="T15" fmla="*/ 776 h 888"/>
                <a:gd name="T16" fmla="*/ 20 w 490"/>
                <a:gd name="T17" fmla="*/ 744 h 888"/>
                <a:gd name="T18" fmla="*/ 8 w 490"/>
                <a:gd name="T19" fmla="*/ 726 h 888"/>
                <a:gd name="T20" fmla="*/ 0 w 490"/>
                <a:gd name="T21" fmla="*/ 706 h 888"/>
                <a:gd name="T22" fmla="*/ 62 w 490"/>
                <a:gd name="T23" fmla="*/ 696 h 888"/>
                <a:gd name="T24" fmla="*/ 66 w 490"/>
                <a:gd name="T25" fmla="*/ 648 h 888"/>
                <a:gd name="T26" fmla="*/ 52 w 490"/>
                <a:gd name="T27" fmla="*/ 602 h 888"/>
                <a:gd name="T28" fmla="*/ 56 w 490"/>
                <a:gd name="T29" fmla="*/ 536 h 888"/>
                <a:gd name="T30" fmla="*/ 104 w 490"/>
                <a:gd name="T31" fmla="*/ 530 h 888"/>
                <a:gd name="T32" fmla="*/ 168 w 490"/>
                <a:gd name="T33" fmla="*/ 548 h 888"/>
                <a:gd name="T34" fmla="*/ 172 w 490"/>
                <a:gd name="T35" fmla="*/ 504 h 888"/>
                <a:gd name="T36" fmla="*/ 190 w 490"/>
                <a:gd name="T37" fmla="*/ 494 h 888"/>
                <a:gd name="T38" fmla="*/ 214 w 490"/>
                <a:gd name="T39" fmla="*/ 500 h 888"/>
                <a:gd name="T40" fmla="*/ 248 w 490"/>
                <a:gd name="T41" fmla="*/ 478 h 888"/>
                <a:gd name="T42" fmla="*/ 246 w 490"/>
                <a:gd name="T43" fmla="*/ 416 h 888"/>
                <a:gd name="T44" fmla="*/ 256 w 490"/>
                <a:gd name="T45" fmla="*/ 384 h 888"/>
                <a:gd name="T46" fmla="*/ 240 w 490"/>
                <a:gd name="T47" fmla="*/ 362 h 888"/>
                <a:gd name="T48" fmla="*/ 196 w 490"/>
                <a:gd name="T49" fmla="*/ 334 h 888"/>
                <a:gd name="T50" fmla="*/ 152 w 490"/>
                <a:gd name="T51" fmla="*/ 318 h 888"/>
                <a:gd name="T52" fmla="*/ 126 w 490"/>
                <a:gd name="T53" fmla="*/ 296 h 888"/>
                <a:gd name="T54" fmla="*/ 130 w 490"/>
                <a:gd name="T55" fmla="*/ 244 h 888"/>
                <a:gd name="T56" fmla="*/ 148 w 490"/>
                <a:gd name="T57" fmla="*/ 222 h 888"/>
                <a:gd name="T58" fmla="*/ 184 w 490"/>
                <a:gd name="T59" fmla="*/ 226 h 888"/>
                <a:gd name="T60" fmla="*/ 270 w 490"/>
                <a:gd name="T61" fmla="*/ 220 h 888"/>
                <a:gd name="T62" fmla="*/ 278 w 490"/>
                <a:gd name="T63" fmla="*/ 162 h 888"/>
                <a:gd name="T64" fmla="*/ 280 w 490"/>
                <a:gd name="T65" fmla="*/ 130 h 888"/>
                <a:gd name="T66" fmla="*/ 304 w 490"/>
                <a:gd name="T67" fmla="*/ 104 h 888"/>
                <a:gd name="T68" fmla="*/ 364 w 490"/>
                <a:gd name="T69" fmla="*/ 38 h 888"/>
                <a:gd name="T70" fmla="*/ 404 w 490"/>
                <a:gd name="T71" fmla="*/ 28 h 888"/>
                <a:gd name="T72" fmla="*/ 416 w 490"/>
                <a:gd name="T73" fmla="*/ 22 h 888"/>
                <a:gd name="T74" fmla="*/ 440 w 490"/>
                <a:gd name="T75" fmla="*/ 2 h 888"/>
                <a:gd name="T76" fmla="*/ 462 w 490"/>
                <a:gd name="T77" fmla="*/ 20 h 888"/>
                <a:gd name="T78" fmla="*/ 452 w 490"/>
                <a:gd name="T79" fmla="*/ 52 h 888"/>
                <a:gd name="T80" fmla="*/ 438 w 490"/>
                <a:gd name="T81" fmla="*/ 108 h 888"/>
                <a:gd name="T82" fmla="*/ 422 w 490"/>
                <a:gd name="T83" fmla="*/ 138 h 888"/>
                <a:gd name="T84" fmla="*/ 430 w 490"/>
                <a:gd name="T85" fmla="*/ 228 h 888"/>
                <a:gd name="T86" fmla="*/ 408 w 490"/>
                <a:gd name="T87" fmla="*/ 284 h 888"/>
                <a:gd name="T88" fmla="*/ 398 w 490"/>
                <a:gd name="T89" fmla="*/ 384 h 888"/>
                <a:gd name="T90" fmla="*/ 418 w 490"/>
                <a:gd name="T91" fmla="*/ 454 h 888"/>
                <a:gd name="T92" fmla="*/ 412 w 490"/>
                <a:gd name="T93" fmla="*/ 526 h 888"/>
                <a:gd name="T94" fmla="*/ 428 w 490"/>
                <a:gd name="T95" fmla="*/ 556 h 888"/>
                <a:gd name="T96" fmla="*/ 432 w 490"/>
                <a:gd name="T97" fmla="*/ 600 h 888"/>
                <a:gd name="T98" fmla="*/ 476 w 490"/>
                <a:gd name="T99" fmla="*/ 690 h 888"/>
                <a:gd name="T100" fmla="*/ 462 w 490"/>
                <a:gd name="T101" fmla="*/ 726 h 888"/>
                <a:gd name="T102" fmla="*/ 362 w 490"/>
                <a:gd name="T103" fmla="*/ 728 h 888"/>
                <a:gd name="T104" fmla="*/ 354 w 490"/>
                <a:gd name="T105" fmla="*/ 744 h 888"/>
                <a:gd name="T106" fmla="*/ 398 w 490"/>
                <a:gd name="T107" fmla="*/ 792 h 888"/>
                <a:gd name="T108" fmla="*/ 350 w 490"/>
                <a:gd name="T109" fmla="*/ 828 h 888"/>
                <a:gd name="T110" fmla="*/ 344 w 490"/>
                <a:gd name="T111" fmla="*/ 888 h 8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90" h="888">
                  <a:moveTo>
                    <a:pt x="344" y="888"/>
                  </a:moveTo>
                  <a:lnTo>
                    <a:pt x="344" y="888"/>
                  </a:lnTo>
                  <a:lnTo>
                    <a:pt x="330" y="884"/>
                  </a:lnTo>
                  <a:lnTo>
                    <a:pt x="320" y="878"/>
                  </a:lnTo>
                  <a:lnTo>
                    <a:pt x="304" y="866"/>
                  </a:lnTo>
                  <a:lnTo>
                    <a:pt x="278" y="842"/>
                  </a:lnTo>
                  <a:lnTo>
                    <a:pt x="252" y="834"/>
                  </a:lnTo>
                  <a:lnTo>
                    <a:pt x="232" y="834"/>
                  </a:lnTo>
                  <a:lnTo>
                    <a:pt x="214" y="834"/>
                  </a:lnTo>
                  <a:lnTo>
                    <a:pt x="196" y="838"/>
                  </a:lnTo>
                  <a:lnTo>
                    <a:pt x="188" y="840"/>
                  </a:lnTo>
                  <a:lnTo>
                    <a:pt x="180" y="844"/>
                  </a:lnTo>
                  <a:lnTo>
                    <a:pt x="170" y="842"/>
                  </a:lnTo>
                  <a:lnTo>
                    <a:pt x="160" y="836"/>
                  </a:lnTo>
                  <a:lnTo>
                    <a:pt x="146" y="826"/>
                  </a:lnTo>
                  <a:lnTo>
                    <a:pt x="136" y="824"/>
                  </a:lnTo>
                  <a:lnTo>
                    <a:pt x="128" y="822"/>
                  </a:lnTo>
                  <a:lnTo>
                    <a:pt x="120" y="818"/>
                  </a:lnTo>
                  <a:lnTo>
                    <a:pt x="114" y="814"/>
                  </a:lnTo>
                  <a:lnTo>
                    <a:pt x="106" y="804"/>
                  </a:lnTo>
                  <a:lnTo>
                    <a:pt x="102" y="802"/>
                  </a:lnTo>
                  <a:lnTo>
                    <a:pt x="98" y="800"/>
                  </a:lnTo>
                  <a:lnTo>
                    <a:pt x="56" y="800"/>
                  </a:lnTo>
                  <a:lnTo>
                    <a:pt x="12" y="784"/>
                  </a:lnTo>
                  <a:lnTo>
                    <a:pt x="12" y="776"/>
                  </a:lnTo>
                  <a:lnTo>
                    <a:pt x="14" y="770"/>
                  </a:lnTo>
                  <a:lnTo>
                    <a:pt x="20" y="758"/>
                  </a:lnTo>
                  <a:lnTo>
                    <a:pt x="20" y="744"/>
                  </a:lnTo>
                  <a:lnTo>
                    <a:pt x="18" y="734"/>
                  </a:lnTo>
                  <a:lnTo>
                    <a:pt x="14" y="728"/>
                  </a:lnTo>
                  <a:lnTo>
                    <a:pt x="8" y="726"/>
                  </a:lnTo>
                  <a:lnTo>
                    <a:pt x="2" y="718"/>
                  </a:lnTo>
                  <a:lnTo>
                    <a:pt x="0" y="714"/>
                  </a:lnTo>
                  <a:lnTo>
                    <a:pt x="0" y="708"/>
                  </a:lnTo>
                  <a:lnTo>
                    <a:pt x="0" y="706"/>
                  </a:lnTo>
                  <a:lnTo>
                    <a:pt x="58" y="704"/>
                  </a:lnTo>
                  <a:lnTo>
                    <a:pt x="62" y="696"/>
                  </a:lnTo>
                  <a:lnTo>
                    <a:pt x="66" y="686"/>
                  </a:lnTo>
                  <a:lnTo>
                    <a:pt x="66" y="676"/>
                  </a:lnTo>
                  <a:lnTo>
                    <a:pt x="68" y="666"/>
                  </a:lnTo>
                  <a:lnTo>
                    <a:pt x="66" y="648"/>
                  </a:lnTo>
                  <a:lnTo>
                    <a:pt x="64" y="632"/>
                  </a:lnTo>
                  <a:lnTo>
                    <a:pt x="52" y="602"/>
                  </a:lnTo>
                  <a:lnTo>
                    <a:pt x="46" y="564"/>
                  </a:lnTo>
                  <a:lnTo>
                    <a:pt x="46" y="550"/>
                  </a:lnTo>
                  <a:lnTo>
                    <a:pt x="50" y="542"/>
                  </a:lnTo>
                  <a:lnTo>
                    <a:pt x="56" y="536"/>
                  </a:lnTo>
                  <a:lnTo>
                    <a:pt x="68" y="532"/>
                  </a:lnTo>
                  <a:lnTo>
                    <a:pt x="84" y="530"/>
                  </a:lnTo>
                  <a:lnTo>
                    <a:pt x="104" y="530"/>
                  </a:lnTo>
                  <a:lnTo>
                    <a:pt x="150" y="552"/>
                  </a:lnTo>
                  <a:lnTo>
                    <a:pt x="162" y="550"/>
                  </a:lnTo>
                  <a:lnTo>
                    <a:pt x="168" y="548"/>
                  </a:lnTo>
                  <a:lnTo>
                    <a:pt x="172" y="546"/>
                  </a:lnTo>
                  <a:lnTo>
                    <a:pt x="172" y="504"/>
                  </a:lnTo>
                  <a:lnTo>
                    <a:pt x="174" y="500"/>
                  </a:lnTo>
                  <a:lnTo>
                    <a:pt x="178" y="496"/>
                  </a:lnTo>
                  <a:lnTo>
                    <a:pt x="182" y="494"/>
                  </a:lnTo>
                  <a:lnTo>
                    <a:pt x="190" y="494"/>
                  </a:lnTo>
                  <a:lnTo>
                    <a:pt x="204" y="494"/>
                  </a:lnTo>
                  <a:lnTo>
                    <a:pt x="210" y="496"/>
                  </a:lnTo>
                  <a:lnTo>
                    <a:pt x="214" y="500"/>
                  </a:lnTo>
                  <a:lnTo>
                    <a:pt x="242" y="500"/>
                  </a:lnTo>
                  <a:lnTo>
                    <a:pt x="246" y="490"/>
                  </a:lnTo>
                  <a:lnTo>
                    <a:pt x="248" y="478"/>
                  </a:lnTo>
                  <a:lnTo>
                    <a:pt x="250" y="454"/>
                  </a:lnTo>
                  <a:lnTo>
                    <a:pt x="250" y="432"/>
                  </a:lnTo>
                  <a:lnTo>
                    <a:pt x="248" y="424"/>
                  </a:lnTo>
                  <a:lnTo>
                    <a:pt x="246" y="416"/>
                  </a:lnTo>
                  <a:lnTo>
                    <a:pt x="248" y="404"/>
                  </a:lnTo>
                  <a:lnTo>
                    <a:pt x="250" y="396"/>
                  </a:lnTo>
                  <a:lnTo>
                    <a:pt x="256" y="384"/>
                  </a:lnTo>
                  <a:lnTo>
                    <a:pt x="256" y="364"/>
                  </a:lnTo>
                  <a:lnTo>
                    <a:pt x="240" y="362"/>
                  </a:lnTo>
                  <a:lnTo>
                    <a:pt x="224" y="352"/>
                  </a:lnTo>
                  <a:lnTo>
                    <a:pt x="210" y="342"/>
                  </a:lnTo>
                  <a:lnTo>
                    <a:pt x="196" y="334"/>
                  </a:lnTo>
                  <a:lnTo>
                    <a:pt x="188" y="328"/>
                  </a:lnTo>
                  <a:lnTo>
                    <a:pt x="170" y="324"/>
                  </a:lnTo>
                  <a:lnTo>
                    <a:pt x="152" y="318"/>
                  </a:lnTo>
                  <a:lnTo>
                    <a:pt x="136" y="312"/>
                  </a:lnTo>
                  <a:lnTo>
                    <a:pt x="126" y="306"/>
                  </a:lnTo>
                  <a:lnTo>
                    <a:pt x="126" y="296"/>
                  </a:lnTo>
                  <a:lnTo>
                    <a:pt x="128" y="290"/>
                  </a:lnTo>
                  <a:lnTo>
                    <a:pt x="136" y="280"/>
                  </a:lnTo>
                  <a:lnTo>
                    <a:pt x="130" y="244"/>
                  </a:lnTo>
                  <a:lnTo>
                    <a:pt x="134" y="242"/>
                  </a:lnTo>
                  <a:lnTo>
                    <a:pt x="140" y="236"/>
                  </a:lnTo>
                  <a:lnTo>
                    <a:pt x="148" y="222"/>
                  </a:lnTo>
                  <a:lnTo>
                    <a:pt x="162" y="222"/>
                  </a:lnTo>
                  <a:lnTo>
                    <a:pt x="172" y="222"/>
                  </a:lnTo>
                  <a:lnTo>
                    <a:pt x="184" y="226"/>
                  </a:lnTo>
                  <a:lnTo>
                    <a:pt x="264" y="230"/>
                  </a:lnTo>
                  <a:lnTo>
                    <a:pt x="270" y="220"/>
                  </a:lnTo>
                  <a:lnTo>
                    <a:pt x="276" y="210"/>
                  </a:lnTo>
                  <a:lnTo>
                    <a:pt x="278" y="198"/>
                  </a:lnTo>
                  <a:lnTo>
                    <a:pt x="280" y="186"/>
                  </a:lnTo>
                  <a:lnTo>
                    <a:pt x="278" y="162"/>
                  </a:lnTo>
                  <a:lnTo>
                    <a:pt x="278" y="144"/>
                  </a:lnTo>
                  <a:lnTo>
                    <a:pt x="278" y="136"/>
                  </a:lnTo>
                  <a:lnTo>
                    <a:pt x="280" y="130"/>
                  </a:lnTo>
                  <a:lnTo>
                    <a:pt x="282" y="124"/>
                  </a:lnTo>
                  <a:lnTo>
                    <a:pt x="286" y="120"/>
                  </a:lnTo>
                  <a:lnTo>
                    <a:pt x="294" y="114"/>
                  </a:lnTo>
                  <a:lnTo>
                    <a:pt x="304" y="104"/>
                  </a:lnTo>
                  <a:lnTo>
                    <a:pt x="334" y="60"/>
                  </a:lnTo>
                  <a:lnTo>
                    <a:pt x="364" y="38"/>
                  </a:lnTo>
                  <a:lnTo>
                    <a:pt x="382" y="12"/>
                  </a:lnTo>
                  <a:lnTo>
                    <a:pt x="404" y="28"/>
                  </a:lnTo>
                  <a:lnTo>
                    <a:pt x="410" y="28"/>
                  </a:lnTo>
                  <a:lnTo>
                    <a:pt x="416" y="22"/>
                  </a:lnTo>
                  <a:lnTo>
                    <a:pt x="422" y="16"/>
                  </a:lnTo>
                  <a:lnTo>
                    <a:pt x="430" y="0"/>
                  </a:lnTo>
                  <a:lnTo>
                    <a:pt x="440" y="2"/>
                  </a:lnTo>
                  <a:lnTo>
                    <a:pt x="450" y="4"/>
                  </a:lnTo>
                  <a:lnTo>
                    <a:pt x="456" y="8"/>
                  </a:lnTo>
                  <a:lnTo>
                    <a:pt x="460" y="12"/>
                  </a:lnTo>
                  <a:lnTo>
                    <a:pt x="462" y="20"/>
                  </a:lnTo>
                  <a:lnTo>
                    <a:pt x="464" y="28"/>
                  </a:lnTo>
                  <a:lnTo>
                    <a:pt x="452" y="52"/>
                  </a:lnTo>
                  <a:lnTo>
                    <a:pt x="450" y="72"/>
                  </a:lnTo>
                  <a:lnTo>
                    <a:pt x="446" y="90"/>
                  </a:lnTo>
                  <a:lnTo>
                    <a:pt x="444" y="100"/>
                  </a:lnTo>
                  <a:lnTo>
                    <a:pt x="438" y="108"/>
                  </a:lnTo>
                  <a:lnTo>
                    <a:pt x="432" y="118"/>
                  </a:lnTo>
                  <a:lnTo>
                    <a:pt x="424" y="126"/>
                  </a:lnTo>
                  <a:lnTo>
                    <a:pt x="422" y="138"/>
                  </a:lnTo>
                  <a:lnTo>
                    <a:pt x="420" y="150"/>
                  </a:lnTo>
                  <a:lnTo>
                    <a:pt x="422" y="174"/>
                  </a:lnTo>
                  <a:lnTo>
                    <a:pt x="430" y="228"/>
                  </a:lnTo>
                  <a:lnTo>
                    <a:pt x="430" y="238"/>
                  </a:lnTo>
                  <a:lnTo>
                    <a:pt x="428" y="246"/>
                  </a:lnTo>
                  <a:lnTo>
                    <a:pt x="420" y="266"/>
                  </a:lnTo>
                  <a:lnTo>
                    <a:pt x="408" y="284"/>
                  </a:lnTo>
                  <a:lnTo>
                    <a:pt x="398" y="300"/>
                  </a:lnTo>
                  <a:lnTo>
                    <a:pt x="398" y="384"/>
                  </a:lnTo>
                  <a:lnTo>
                    <a:pt x="412" y="416"/>
                  </a:lnTo>
                  <a:lnTo>
                    <a:pt x="416" y="434"/>
                  </a:lnTo>
                  <a:lnTo>
                    <a:pt x="418" y="454"/>
                  </a:lnTo>
                  <a:lnTo>
                    <a:pt x="414" y="472"/>
                  </a:lnTo>
                  <a:lnTo>
                    <a:pt x="410" y="492"/>
                  </a:lnTo>
                  <a:lnTo>
                    <a:pt x="410" y="514"/>
                  </a:lnTo>
                  <a:lnTo>
                    <a:pt x="412" y="526"/>
                  </a:lnTo>
                  <a:lnTo>
                    <a:pt x="414" y="538"/>
                  </a:lnTo>
                  <a:lnTo>
                    <a:pt x="422" y="548"/>
                  </a:lnTo>
                  <a:lnTo>
                    <a:pt x="428" y="556"/>
                  </a:lnTo>
                  <a:lnTo>
                    <a:pt x="434" y="568"/>
                  </a:lnTo>
                  <a:lnTo>
                    <a:pt x="432" y="600"/>
                  </a:lnTo>
                  <a:lnTo>
                    <a:pt x="456" y="660"/>
                  </a:lnTo>
                  <a:lnTo>
                    <a:pt x="466" y="674"/>
                  </a:lnTo>
                  <a:lnTo>
                    <a:pt x="476" y="690"/>
                  </a:lnTo>
                  <a:lnTo>
                    <a:pt x="484" y="710"/>
                  </a:lnTo>
                  <a:lnTo>
                    <a:pt x="490" y="732"/>
                  </a:lnTo>
                  <a:lnTo>
                    <a:pt x="462" y="726"/>
                  </a:lnTo>
                  <a:lnTo>
                    <a:pt x="404" y="726"/>
                  </a:lnTo>
                  <a:lnTo>
                    <a:pt x="372" y="728"/>
                  </a:lnTo>
                  <a:lnTo>
                    <a:pt x="362" y="728"/>
                  </a:lnTo>
                  <a:lnTo>
                    <a:pt x="356" y="732"/>
                  </a:lnTo>
                  <a:lnTo>
                    <a:pt x="354" y="744"/>
                  </a:lnTo>
                  <a:lnTo>
                    <a:pt x="394" y="776"/>
                  </a:lnTo>
                  <a:lnTo>
                    <a:pt x="398" y="792"/>
                  </a:lnTo>
                  <a:lnTo>
                    <a:pt x="382" y="798"/>
                  </a:lnTo>
                  <a:lnTo>
                    <a:pt x="370" y="806"/>
                  </a:lnTo>
                  <a:lnTo>
                    <a:pt x="360" y="816"/>
                  </a:lnTo>
                  <a:lnTo>
                    <a:pt x="350" y="828"/>
                  </a:lnTo>
                  <a:lnTo>
                    <a:pt x="350" y="888"/>
                  </a:lnTo>
                  <a:lnTo>
                    <a:pt x="344" y="88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2" name="Freeform 28"/>
            <p:cNvSpPr>
              <a:spLocks/>
            </p:cNvSpPr>
            <p:nvPr/>
          </p:nvSpPr>
          <p:spPr bwMode="auto">
            <a:xfrm>
              <a:off x="2622550" y="2911475"/>
              <a:ext cx="1962149" cy="1428750"/>
            </a:xfrm>
            <a:custGeom>
              <a:avLst/>
              <a:gdLst>
                <a:gd name="T0" fmla="*/ 494 w 1236"/>
                <a:gd name="T1" fmla="*/ 798 h 900"/>
                <a:gd name="T2" fmla="*/ 430 w 1236"/>
                <a:gd name="T3" fmla="*/ 762 h 900"/>
                <a:gd name="T4" fmla="*/ 278 w 1236"/>
                <a:gd name="T5" fmla="*/ 748 h 900"/>
                <a:gd name="T6" fmla="*/ 176 w 1236"/>
                <a:gd name="T7" fmla="*/ 704 h 900"/>
                <a:gd name="T8" fmla="*/ 148 w 1236"/>
                <a:gd name="T9" fmla="*/ 670 h 900"/>
                <a:gd name="T10" fmla="*/ 70 w 1236"/>
                <a:gd name="T11" fmla="*/ 640 h 900"/>
                <a:gd name="T12" fmla="*/ 24 w 1236"/>
                <a:gd name="T13" fmla="*/ 596 h 900"/>
                <a:gd name="T14" fmla="*/ 0 w 1236"/>
                <a:gd name="T15" fmla="*/ 412 h 900"/>
                <a:gd name="T16" fmla="*/ 16 w 1236"/>
                <a:gd name="T17" fmla="*/ 340 h 900"/>
                <a:gd name="T18" fmla="*/ 26 w 1236"/>
                <a:gd name="T19" fmla="*/ 328 h 900"/>
                <a:gd name="T20" fmla="*/ 52 w 1236"/>
                <a:gd name="T21" fmla="*/ 314 h 900"/>
                <a:gd name="T22" fmla="*/ 98 w 1236"/>
                <a:gd name="T23" fmla="*/ 336 h 900"/>
                <a:gd name="T24" fmla="*/ 150 w 1236"/>
                <a:gd name="T25" fmla="*/ 336 h 900"/>
                <a:gd name="T26" fmla="*/ 138 w 1236"/>
                <a:gd name="T27" fmla="*/ 274 h 900"/>
                <a:gd name="T28" fmla="*/ 168 w 1236"/>
                <a:gd name="T29" fmla="*/ 236 h 900"/>
                <a:gd name="T30" fmla="*/ 186 w 1236"/>
                <a:gd name="T31" fmla="*/ 192 h 900"/>
                <a:gd name="T32" fmla="*/ 152 w 1236"/>
                <a:gd name="T33" fmla="*/ 150 h 900"/>
                <a:gd name="T34" fmla="*/ 120 w 1236"/>
                <a:gd name="T35" fmla="*/ 120 h 900"/>
                <a:gd name="T36" fmla="*/ 118 w 1236"/>
                <a:gd name="T37" fmla="*/ 92 h 900"/>
                <a:gd name="T38" fmla="*/ 104 w 1236"/>
                <a:gd name="T39" fmla="*/ 58 h 900"/>
                <a:gd name="T40" fmla="*/ 234 w 1236"/>
                <a:gd name="T41" fmla="*/ 42 h 900"/>
                <a:gd name="T42" fmla="*/ 340 w 1236"/>
                <a:gd name="T43" fmla="*/ 4 h 900"/>
                <a:gd name="T44" fmla="*/ 430 w 1236"/>
                <a:gd name="T45" fmla="*/ 8 h 900"/>
                <a:gd name="T46" fmla="*/ 526 w 1236"/>
                <a:gd name="T47" fmla="*/ 22 h 900"/>
                <a:gd name="T48" fmla="*/ 654 w 1236"/>
                <a:gd name="T49" fmla="*/ 114 h 900"/>
                <a:gd name="T50" fmla="*/ 720 w 1236"/>
                <a:gd name="T51" fmla="*/ 110 h 900"/>
                <a:gd name="T52" fmla="*/ 720 w 1236"/>
                <a:gd name="T53" fmla="*/ 56 h 900"/>
                <a:gd name="T54" fmla="*/ 792 w 1236"/>
                <a:gd name="T55" fmla="*/ 72 h 900"/>
                <a:gd name="T56" fmla="*/ 930 w 1236"/>
                <a:gd name="T57" fmla="*/ 128 h 900"/>
                <a:gd name="T58" fmla="*/ 952 w 1236"/>
                <a:gd name="T59" fmla="*/ 142 h 900"/>
                <a:gd name="T60" fmla="*/ 1088 w 1236"/>
                <a:gd name="T61" fmla="*/ 224 h 900"/>
                <a:gd name="T62" fmla="*/ 1174 w 1236"/>
                <a:gd name="T63" fmla="*/ 250 h 900"/>
                <a:gd name="T64" fmla="*/ 1216 w 1236"/>
                <a:gd name="T65" fmla="*/ 368 h 900"/>
                <a:gd name="T66" fmla="*/ 1236 w 1236"/>
                <a:gd name="T67" fmla="*/ 452 h 900"/>
                <a:gd name="T68" fmla="*/ 1184 w 1236"/>
                <a:gd name="T69" fmla="*/ 496 h 900"/>
                <a:gd name="T70" fmla="*/ 1120 w 1236"/>
                <a:gd name="T71" fmla="*/ 584 h 900"/>
                <a:gd name="T72" fmla="*/ 1144 w 1236"/>
                <a:gd name="T73" fmla="*/ 626 h 900"/>
                <a:gd name="T74" fmla="*/ 1086 w 1236"/>
                <a:gd name="T75" fmla="*/ 606 h 900"/>
                <a:gd name="T76" fmla="*/ 1030 w 1236"/>
                <a:gd name="T77" fmla="*/ 642 h 900"/>
                <a:gd name="T78" fmla="*/ 1064 w 1236"/>
                <a:gd name="T79" fmla="*/ 694 h 900"/>
                <a:gd name="T80" fmla="*/ 1076 w 1236"/>
                <a:gd name="T81" fmla="*/ 792 h 900"/>
                <a:gd name="T82" fmla="*/ 1034 w 1236"/>
                <a:gd name="T83" fmla="*/ 804 h 900"/>
                <a:gd name="T84" fmla="*/ 996 w 1236"/>
                <a:gd name="T85" fmla="*/ 806 h 900"/>
                <a:gd name="T86" fmla="*/ 956 w 1236"/>
                <a:gd name="T87" fmla="*/ 788 h 900"/>
                <a:gd name="T88" fmla="*/ 920 w 1236"/>
                <a:gd name="T89" fmla="*/ 800 h 900"/>
                <a:gd name="T90" fmla="*/ 878 w 1236"/>
                <a:gd name="T91" fmla="*/ 780 h 900"/>
                <a:gd name="T92" fmla="*/ 828 w 1236"/>
                <a:gd name="T93" fmla="*/ 698 h 900"/>
                <a:gd name="T94" fmla="*/ 778 w 1236"/>
                <a:gd name="T95" fmla="*/ 654 h 900"/>
                <a:gd name="T96" fmla="*/ 700 w 1236"/>
                <a:gd name="T97" fmla="*/ 662 h 900"/>
                <a:gd name="T98" fmla="*/ 722 w 1236"/>
                <a:gd name="T99" fmla="*/ 746 h 900"/>
                <a:gd name="T100" fmla="*/ 694 w 1236"/>
                <a:gd name="T101" fmla="*/ 796 h 900"/>
                <a:gd name="T102" fmla="*/ 664 w 1236"/>
                <a:gd name="T103" fmla="*/ 862 h 900"/>
                <a:gd name="T104" fmla="*/ 634 w 1236"/>
                <a:gd name="T105" fmla="*/ 886 h 900"/>
                <a:gd name="T106" fmla="*/ 604 w 1236"/>
                <a:gd name="T107" fmla="*/ 884 h 900"/>
                <a:gd name="T108" fmla="*/ 568 w 1236"/>
                <a:gd name="T109" fmla="*/ 880 h 9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236" h="900">
                  <a:moveTo>
                    <a:pt x="552" y="900"/>
                  </a:moveTo>
                  <a:lnTo>
                    <a:pt x="552" y="900"/>
                  </a:lnTo>
                  <a:lnTo>
                    <a:pt x="522" y="874"/>
                  </a:lnTo>
                  <a:lnTo>
                    <a:pt x="510" y="834"/>
                  </a:lnTo>
                  <a:lnTo>
                    <a:pt x="494" y="798"/>
                  </a:lnTo>
                  <a:lnTo>
                    <a:pt x="486" y="790"/>
                  </a:lnTo>
                  <a:lnTo>
                    <a:pt x="478" y="782"/>
                  </a:lnTo>
                  <a:lnTo>
                    <a:pt x="460" y="772"/>
                  </a:lnTo>
                  <a:lnTo>
                    <a:pt x="444" y="766"/>
                  </a:lnTo>
                  <a:lnTo>
                    <a:pt x="430" y="762"/>
                  </a:lnTo>
                  <a:lnTo>
                    <a:pt x="322" y="764"/>
                  </a:lnTo>
                  <a:lnTo>
                    <a:pt x="310" y="762"/>
                  </a:lnTo>
                  <a:lnTo>
                    <a:pt x="298" y="758"/>
                  </a:lnTo>
                  <a:lnTo>
                    <a:pt x="278" y="748"/>
                  </a:lnTo>
                  <a:lnTo>
                    <a:pt x="262" y="736"/>
                  </a:lnTo>
                  <a:lnTo>
                    <a:pt x="248" y="724"/>
                  </a:lnTo>
                  <a:lnTo>
                    <a:pt x="220" y="720"/>
                  </a:lnTo>
                  <a:lnTo>
                    <a:pt x="198" y="712"/>
                  </a:lnTo>
                  <a:lnTo>
                    <a:pt x="176" y="704"/>
                  </a:lnTo>
                  <a:lnTo>
                    <a:pt x="158" y="692"/>
                  </a:lnTo>
                  <a:lnTo>
                    <a:pt x="156" y="686"/>
                  </a:lnTo>
                  <a:lnTo>
                    <a:pt x="154" y="680"/>
                  </a:lnTo>
                  <a:lnTo>
                    <a:pt x="148" y="670"/>
                  </a:lnTo>
                  <a:lnTo>
                    <a:pt x="138" y="662"/>
                  </a:lnTo>
                  <a:lnTo>
                    <a:pt x="118" y="658"/>
                  </a:lnTo>
                  <a:lnTo>
                    <a:pt x="100" y="654"/>
                  </a:lnTo>
                  <a:lnTo>
                    <a:pt x="84" y="648"/>
                  </a:lnTo>
                  <a:lnTo>
                    <a:pt x="70" y="640"/>
                  </a:lnTo>
                  <a:lnTo>
                    <a:pt x="62" y="638"/>
                  </a:lnTo>
                  <a:lnTo>
                    <a:pt x="54" y="634"/>
                  </a:lnTo>
                  <a:lnTo>
                    <a:pt x="42" y="624"/>
                  </a:lnTo>
                  <a:lnTo>
                    <a:pt x="32" y="610"/>
                  </a:lnTo>
                  <a:lnTo>
                    <a:pt x="24" y="596"/>
                  </a:lnTo>
                  <a:lnTo>
                    <a:pt x="18" y="580"/>
                  </a:lnTo>
                  <a:lnTo>
                    <a:pt x="12" y="566"/>
                  </a:lnTo>
                  <a:lnTo>
                    <a:pt x="6" y="542"/>
                  </a:lnTo>
                  <a:lnTo>
                    <a:pt x="0" y="412"/>
                  </a:lnTo>
                  <a:lnTo>
                    <a:pt x="14" y="388"/>
                  </a:lnTo>
                  <a:lnTo>
                    <a:pt x="18" y="376"/>
                  </a:lnTo>
                  <a:lnTo>
                    <a:pt x="22" y="366"/>
                  </a:lnTo>
                  <a:lnTo>
                    <a:pt x="20" y="352"/>
                  </a:lnTo>
                  <a:lnTo>
                    <a:pt x="16" y="340"/>
                  </a:lnTo>
                  <a:lnTo>
                    <a:pt x="12" y="332"/>
                  </a:lnTo>
                  <a:lnTo>
                    <a:pt x="10" y="328"/>
                  </a:lnTo>
                  <a:lnTo>
                    <a:pt x="22" y="326"/>
                  </a:lnTo>
                  <a:lnTo>
                    <a:pt x="26" y="328"/>
                  </a:lnTo>
                  <a:lnTo>
                    <a:pt x="32" y="330"/>
                  </a:lnTo>
                  <a:lnTo>
                    <a:pt x="42" y="330"/>
                  </a:lnTo>
                  <a:lnTo>
                    <a:pt x="50" y="320"/>
                  </a:lnTo>
                  <a:lnTo>
                    <a:pt x="52" y="314"/>
                  </a:lnTo>
                  <a:lnTo>
                    <a:pt x="60" y="312"/>
                  </a:lnTo>
                  <a:lnTo>
                    <a:pt x="66" y="312"/>
                  </a:lnTo>
                  <a:lnTo>
                    <a:pt x="72" y="316"/>
                  </a:lnTo>
                  <a:lnTo>
                    <a:pt x="78" y="320"/>
                  </a:lnTo>
                  <a:lnTo>
                    <a:pt x="90" y="330"/>
                  </a:lnTo>
                  <a:lnTo>
                    <a:pt x="98" y="336"/>
                  </a:lnTo>
                  <a:lnTo>
                    <a:pt x="108" y="342"/>
                  </a:lnTo>
                  <a:lnTo>
                    <a:pt x="128" y="342"/>
                  </a:lnTo>
                  <a:lnTo>
                    <a:pt x="140" y="340"/>
                  </a:lnTo>
                  <a:lnTo>
                    <a:pt x="150" y="336"/>
                  </a:lnTo>
                  <a:lnTo>
                    <a:pt x="158" y="326"/>
                  </a:lnTo>
                  <a:lnTo>
                    <a:pt x="158" y="300"/>
                  </a:lnTo>
                  <a:lnTo>
                    <a:pt x="148" y="286"/>
                  </a:lnTo>
                  <a:lnTo>
                    <a:pt x="138" y="274"/>
                  </a:lnTo>
                  <a:lnTo>
                    <a:pt x="136" y="270"/>
                  </a:lnTo>
                  <a:lnTo>
                    <a:pt x="136" y="264"/>
                  </a:lnTo>
                  <a:lnTo>
                    <a:pt x="136" y="258"/>
                  </a:lnTo>
                  <a:lnTo>
                    <a:pt x="140" y="252"/>
                  </a:lnTo>
                  <a:lnTo>
                    <a:pt x="168" y="236"/>
                  </a:lnTo>
                  <a:lnTo>
                    <a:pt x="180" y="224"/>
                  </a:lnTo>
                  <a:lnTo>
                    <a:pt x="184" y="212"/>
                  </a:lnTo>
                  <a:lnTo>
                    <a:pt x="188" y="200"/>
                  </a:lnTo>
                  <a:lnTo>
                    <a:pt x="186" y="192"/>
                  </a:lnTo>
                  <a:lnTo>
                    <a:pt x="184" y="184"/>
                  </a:lnTo>
                  <a:lnTo>
                    <a:pt x="178" y="178"/>
                  </a:lnTo>
                  <a:lnTo>
                    <a:pt x="172" y="174"/>
                  </a:lnTo>
                  <a:lnTo>
                    <a:pt x="160" y="164"/>
                  </a:lnTo>
                  <a:lnTo>
                    <a:pt x="152" y="150"/>
                  </a:lnTo>
                  <a:lnTo>
                    <a:pt x="142" y="138"/>
                  </a:lnTo>
                  <a:lnTo>
                    <a:pt x="132" y="128"/>
                  </a:lnTo>
                  <a:lnTo>
                    <a:pt x="126" y="126"/>
                  </a:lnTo>
                  <a:lnTo>
                    <a:pt x="122" y="126"/>
                  </a:lnTo>
                  <a:lnTo>
                    <a:pt x="120" y="120"/>
                  </a:lnTo>
                  <a:lnTo>
                    <a:pt x="116" y="114"/>
                  </a:lnTo>
                  <a:lnTo>
                    <a:pt x="114" y="110"/>
                  </a:lnTo>
                  <a:lnTo>
                    <a:pt x="114" y="104"/>
                  </a:lnTo>
                  <a:lnTo>
                    <a:pt x="118" y="98"/>
                  </a:lnTo>
                  <a:lnTo>
                    <a:pt x="118" y="92"/>
                  </a:lnTo>
                  <a:lnTo>
                    <a:pt x="118" y="86"/>
                  </a:lnTo>
                  <a:lnTo>
                    <a:pt x="116" y="80"/>
                  </a:lnTo>
                  <a:lnTo>
                    <a:pt x="110" y="70"/>
                  </a:lnTo>
                  <a:lnTo>
                    <a:pt x="104" y="66"/>
                  </a:lnTo>
                  <a:lnTo>
                    <a:pt x="104" y="58"/>
                  </a:lnTo>
                  <a:lnTo>
                    <a:pt x="120" y="56"/>
                  </a:lnTo>
                  <a:lnTo>
                    <a:pt x="138" y="52"/>
                  </a:lnTo>
                  <a:lnTo>
                    <a:pt x="176" y="50"/>
                  </a:lnTo>
                  <a:lnTo>
                    <a:pt x="214" y="46"/>
                  </a:lnTo>
                  <a:lnTo>
                    <a:pt x="234" y="42"/>
                  </a:lnTo>
                  <a:lnTo>
                    <a:pt x="252" y="38"/>
                  </a:lnTo>
                  <a:lnTo>
                    <a:pt x="280" y="24"/>
                  </a:lnTo>
                  <a:lnTo>
                    <a:pt x="310" y="12"/>
                  </a:lnTo>
                  <a:lnTo>
                    <a:pt x="324" y="6"/>
                  </a:lnTo>
                  <a:lnTo>
                    <a:pt x="340" y="4"/>
                  </a:lnTo>
                  <a:lnTo>
                    <a:pt x="358" y="0"/>
                  </a:lnTo>
                  <a:lnTo>
                    <a:pt x="378" y="0"/>
                  </a:lnTo>
                  <a:lnTo>
                    <a:pt x="400" y="10"/>
                  </a:lnTo>
                  <a:lnTo>
                    <a:pt x="430" y="8"/>
                  </a:lnTo>
                  <a:lnTo>
                    <a:pt x="462" y="10"/>
                  </a:lnTo>
                  <a:lnTo>
                    <a:pt x="478" y="10"/>
                  </a:lnTo>
                  <a:lnTo>
                    <a:pt x="494" y="12"/>
                  </a:lnTo>
                  <a:lnTo>
                    <a:pt x="510" y="16"/>
                  </a:lnTo>
                  <a:lnTo>
                    <a:pt x="526" y="22"/>
                  </a:lnTo>
                  <a:lnTo>
                    <a:pt x="604" y="72"/>
                  </a:lnTo>
                  <a:lnTo>
                    <a:pt x="612" y="84"/>
                  </a:lnTo>
                  <a:lnTo>
                    <a:pt x="638" y="104"/>
                  </a:lnTo>
                  <a:lnTo>
                    <a:pt x="654" y="114"/>
                  </a:lnTo>
                  <a:lnTo>
                    <a:pt x="676" y="122"/>
                  </a:lnTo>
                  <a:lnTo>
                    <a:pt x="706" y="122"/>
                  </a:lnTo>
                  <a:lnTo>
                    <a:pt x="720" y="110"/>
                  </a:lnTo>
                  <a:lnTo>
                    <a:pt x="722" y="94"/>
                  </a:lnTo>
                  <a:lnTo>
                    <a:pt x="720" y="80"/>
                  </a:lnTo>
                  <a:lnTo>
                    <a:pt x="718" y="68"/>
                  </a:lnTo>
                  <a:lnTo>
                    <a:pt x="716" y="58"/>
                  </a:lnTo>
                  <a:lnTo>
                    <a:pt x="720" y="56"/>
                  </a:lnTo>
                  <a:lnTo>
                    <a:pt x="724" y="54"/>
                  </a:lnTo>
                  <a:lnTo>
                    <a:pt x="736" y="52"/>
                  </a:lnTo>
                  <a:lnTo>
                    <a:pt x="762" y="52"/>
                  </a:lnTo>
                  <a:lnTo>
                    <a:pt x="792" y="72"/>
                  </a:lnTo>
                  <a:lnTo>
                    <a:pt x="822" y="80"/>
                  </a:lnTo>
                  <a:lnTo>
                    <a:pt x="858" y="84"/>
                  </a:lnTo>
                  <a:lnTo>
                    <a:pt x="898" y="104"/>
                  </a:lnTo>
                  <a:lnTo>
                    <a:pt x="930" y="128"/>
                  </a:lnTo>
                  <a:lnTo>
                    <a:pt x="930" y="132"/>
                  </a:lnTo>
                  <a:lnTo>
                    <a:pt x="940" y="140"/>
                  </a:lnTo>
                  <a:lnTo>
                    <a:pt x="952" y="142"/>
                  </a:lnTo>
                  <a:lnTo>
                    <a:pt x="964" y="140"/>
                  </a:lnTo>
                  <a:lnTo>
                    <a:pt x="992" y="136"/>
                  </a:lnTo>
                  <a:lnTo>
                    <a:pt x="1032" y="184"/>
                  </a:lnTo>
                  <a:lnTo>
                    <a:pt x="1088" y="224"/>
                  </a:lnTo>
                  <a:lnTo>
                    <a:pt x="1116" y="238"/>
                  </a:lnTo>
                  <a:lnTo>
                    <a:pt x="1166" y="238"/>
                  </a:lnTo>
                  <a:lnTo>
                    <a:pt x="1174" y="250"/>
                  </a:lnTo>
                  <a:lnTo>
                    <a:pt x="1182" y="272"/>
                  </a:lnTo>
                  <a:lnTo>
                    <a:pt x="1188" y="294"/>
                  </a:lnTo>
                  <a:lnTo>
                    <a:pt x="1194" y="316"/>
                  </a:lnTo>
                  <a:lnTo>
                    <a:pt x="1216" y="368"/>
                  </a:lnTo>
                  <a:lnTo>
                    <a:pt x="1220" y="412"/>
                  </a:lnTo>
                  <a:lnTo>
                    <a:pt x="1228" y="422"/>
                  </a:lnTo>
                  <a:lnTo>
                    <a:pt x="1234" y="436"/>
                  </a:lnTo>
                  <a:lnTo>
                    <a:pt x="1236" y="444"/>
                  </a:lnTo>
                  <a:lnTo>
                    <a:pt x="1236" y="452"/>
                  </a:lnTo>
                  <a:lnTo>
                    <a:pt x="1232" y="458"/>
                  </a:lnTo>
                  <a:lnTo>
                    <a:pt x="1226" y="466"/>
                  </a:lnTo>
                  <a:lnTo>
                    <a:pt x="1200" y="482"/>
                  </a:lnTo>
                  <a:lnTo>
                    <a:pt x="1192" y="488"/>
                  </a:lnTo>
                  <a:lnTo>
                    <a:pt x="1184" y="496"/>
                  </a:lnTo>
                  <a:lnTo>
                    <a:pt x="1172" y="514"/>
                  </a:lnTo>
                  <a:lnTo>
                    <a:pt x="1156" y="542"/>
                  </a:lnTo>
                  <a:lnTo>
                    <a:pt x="1120" y="568"/>
                  </a:lnTo>
                  <a:lnTo>
                    <a:pt x="1120" y="584"/>
                  </a:lnTo>
                  <a:lnTo>
                    <a:pt x="1154" y="614"/>
                  </a:lnTo>
                  <a:lnTo>
                    <a:pt x="1152" y="620"/>
                  </a:lnTo>
                  <a:lnTo>
                    <a:pt x="1148" y="624"/>
                  </a:lnTo>
                  <a:lnTo>
                    <a:pt x="1144" y="626"/>
                  </a:lnTo>
                  <a:lnTo>
                    <a:pt x="1138" y="628"/>
                  </a:lnTo>
                  <a:lnTo>
                    <a:pt x="1128" y="628"/>
                  </a:lnTo>
                  <a:lnTo>
                    <a:pt x="1120" y="628"/>
                  </a:lnTo>
                  <a:lnTo>
                    <a:pt x="1086" y="606"/>
                  </a:lnTo>
                  <a:lnTo>
                    <a:pt x="1052" y="604"/>
                  </a:lnTo>
                  <a:lnTo>
                    <a:pt x="1038" y="606"/>
                  </a:lnTo>
                  <a:lnTo>
                    <a:pt x="1030" y="608"/>
                  </a:lnTo>
                  <a:lnTo>
                    <a:pt x="1030" y="632"/>
                  </a:lnTo>
                  <a:lnTo>
                    <a:pt x="1030" y="642"/>
                  </a:lnTo>
                  <a:lnTo>
                    <a:pt x="1032" y="652"/>
                  </a:lnTo>
                  <a:lnTo>
                    <a:pt x="1036" y="662"/>
                  </a:lnTo>
                  <a:lnTo>
                    <a:pt x="1042" y="672"/>
                  </a:lnTo>
                  <a:lnTo>
                    <a:pt x="1052" y="682"/>
                  </a:lnTo>
                  <a:lnTo>
                    <a:pt x="1064" y="694"/>
                  </a:lnTo>
                  <a:lnTo>
                    <a:pt x="1064" y="730"/>
                  </a:lnTo>
                  <a:lnTo>
                    <a:pt x="1080" y="780"/>
                  </a:lnTo>
                  <a:lnTo>
                    <a:pt x="1078" y="788"/>
                  </a:lnTo>
                  <a:lnTo>
                    <a:pt x="1076" y="792"/>
                  </a:lnTo>
                  <a:lnTo>
                    <a:pt x="1074" y="796"/>
                  </a:lnTo>
                  <a:lnTo>
                    <a:pt x="1068" y="798"/>
                  </a:lnTo>
                  <a:lnTo>
                    <a:pt x="1058" y="800"/>
                  </a:lnTo>
                  <a:lnTo>
                    <a:pt x="1046" y="800"/>
                  </a:lnTo>
                  <a:lnTo>
                    <a:pt x="1034" y="804"/>
                  </a:lnTo>
                  <a:lnTo>
                    <a:pt x="1028" y="808"/>
                  </a:lnTo>
                  <a:lnTo>
                    <a:pt x="1014" y="818"/>
                  </a:lnTo>
                  <a:lnTo>
                    <a:pt x="1004" y="818"/>
                  </a:lnTo>
                  <a:lnTo>
                    <a:pt x="996" y="806"/>
                  </a:lnTo>
                  <a:lnTo>
                    <a:pt x="968" y="804"/>
                  </a:lnTo>
                  <a:lnTo>
                    <a:pt x="968" y="798"/>
                  </a:lnTo>
                  <a:lnTo>
                    <a:pt x="964" y="794"/>
                  </a:lnTo>
                  <a:lnTo>
                    <a:pt x="956" y="788"/>
                  </a:lnTo>
                  <a:lnTo>
                    <a:pt x="936" y="786"/>
                  </a:lnTo>
                  <a:lnTo>
                    <a:pt x="934" y="792"/>
                  </a:lnTo>
                  <a:lnTo>
                    <a:pt x="926" y="796"/>
                  </a:lnTo>
                  <a:lnTo>
                    <a:pt x="920" y="800"/>
                  </a:lnTo>
                  <a:lnTo>
                    <a:pt x="914" y="800"/>
                  </a:lnTo>
                  <a:lnTo>
                    <a:pt x="908" y="786"/>
                  </a:lnTo>
                  <a:lnTo>
                    <a:pt x="878" y="780"/>
                  </a:lnTo>
                  <a:lnTo>
                    <a:pt x="836" y="732"/>
                  </a:lnTo>
                  <a:lnTo>
                    <a:pt x="830" y="722"/>
                  </a:lnTo>
                  <a:lnTo>
                    <a:pt x="830" y="710"/>
                  </a:lnTo>
                  <a:lnTo>
                    <a:pt x="828" y="698"/>
                  </a:lnTo>
                  <a:lnTo>
                    <a:pt x="824" y="690"/>
                  </a:lnTo>
                  <a:lnTo>
                    <a:pt x="820" y="682"/>
                  </a:lnTo>
                  <a:lnTo>
                    <a:pt x="808" y="670"/>
                  </a:lnTo>
                  <a:lnTo>
                    <a:pt x="796" y="658"/>
                  </a:lnTo>
                  <a:lnTo>
                    <a:pt x="778" y="654"/>
                  </a:lnTo>
                  <a:lnTo>
                    <a:pt x="758" y="652"/>
                  </a:lnTo>
                  <a:lnTo>
                    <a:pt x="724" y="654"/>
                  </a:lnTo>
                  <a:lnTo>
                    <a:pt x="706" y="656"/>
                  </a:lnTo>
                  <a:lnTo>
                    <a:pt x="702" y="660"/>
                  </a:lnTo>
                  <a:lnTo>
                    <a:pt x="700" y="662"/>
                  </a:lnTo>
                  <a:lnTo>
                    <a:pt x="698" y="674"/>
                  </a:lnTo>
                  <a:lnTo>
                    <a:pt x="698" y="694"/>
                  </a:lnTo>
                  <a:lnTo>
                    <a:pt x="722" y="726"/>
                  </a:lnTo>
                  <a:lnTo>
                    <a:pt x="722" y="746"/>
                  </a:lnTo>
                  <a:lnTo>
                    <a:pt x="712" y="758"/>
                  </a:lnTo>
                  <a:lnTo>
                    <a:pt x="700" y="772"/>
                  </a:lnTo>
                  <a:lnTo>
                    <a:pt x="696" y="778"/>
                  </a:lnTo>
                  <a:lnTo>
                    <a:pt x="694" y="786"/>
                  </a:lnTo>
                  <a:lnTo>
                    <a:pt x="694" y="796"/>
                  </a:lnTo>
                  <a:lnTo>
                    <a:pt x="698" y="804"/>
                  </a:lnTo>
                  <a:lnTo>
                    <a:pt x="698" y="810"/>
                  </a:lnTo>
                  <a:lnTo>
                    <a:pt x="694" y="818"/>
                  </a:lnTo>
                  <a:lnTo>
                    <a:pt x="684" y="834"/>
                  </a:lnTo>
                  <a:lnTo>
                    <a:pt x="664" y="862"/>
                  </a:lnTo>
                  <a:lnTo>
                    <a:pt x="658" y="870"/>
                  </a:lnTo>
                  <a:lnTo>
                    <a:pt x="652" y="878"/>
                  </a:lnTo>
                  <a:lnTo>
                    <a:pt x="644" y="882"/>
                  </a:lnTo>
                  <a:lnTo>
                    <a:pt x="634" y="886"/>
                  </a:lnTo>
                  <a:lnTo>
                    <a:pt x="624" y="898"/>
                  </a:lnTo>
                  <a:lnTo>
                    <a:pt x="618" y="896"/>
                  </a:lnTo>
                  <a:lnTo>
                    <a:pt x="612" y="896"/>
                  </a:lnTo>
                  <a:lnTo>
                    <a:pt x="608" y="890"/>
                  </a:lnTo>
                  <a:lnTo>
                    <a:pt x="604" y="884"/>
                  </a:lnTo>
                  <a:lnTo>
                    <a:pt x="604" y="880"/>
                  </a:lnTo>
                  <a:lnTo>
                    <a:pt x="598" y="878"/>
                  </a:lnTo>
                  <a:lnTo>
                    <a:pt x="594" y="876"/>
                  </a:lnTo>
                  <a:lnTo>
                    <a:pt x="582" y="876"/>
                  </a:lnTo>
                  <a:lnTo>
                    <a:pt x="568" y="880"/>
                  </a:lnTo>
                  <a:lnTo>
                    <a:pt x="560" y="892"/>
                  </a:lnTo>
                  <a:lnTo>
                    <a:pt x="556" y="896"/>
                  </a:lnTo>
                  <a:lnTo>
                    <a:pt x="552" y="900"/>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3" name="Freeform 29"/>
            <p:cNvSpPr>
              <a:spLocks/>
            </p:cNvSpPr>
            <p:nvPr/>
          </p:nvSpPr>
          <p:spPr bwMode="auto">
            <a:xfrm>
              <a:off x="5676900" y="2717800"/>
              <a:ext cx="539750" cy="1085850"/>
            </a:xfrm>
            <a:custGeom>
              <a:avLst/>
              <a:gdLst>
                <a:gd name="T0" fmla="*/ 24 w 340"/>
                <a:gd name="T1" fmla="*/ 676 h 684"/>
                <a:gd name="T2" fmla="*/ 10 w 340"/>
                <a:gd name="T3" fmla="*/ 654 h 684"/>
                <a:gd name="T4" fmla="*/ 10 w 340"/>
                <a:gd name="T5" fmla="*/ 624 h 684"/>
                <a:gd name="T6" fmla="*/ 18 w 340"/>
                <a:gd name="T7" fmla="*/ 560 h 684"/>
                <a:gd name="T8" fmla="*/ 0 w 340"/>
                <a:gd name="T9" fmla="*/ 514 h 684"/>
                <a:gd name="T10" fmla="*/ 8 w 340"/>
                <a:gd name="T11" fmla="*/ 426 h 684"/>
                <a:gd name="T12" fmla="*/ 30 w 340"/>
                <a:gd name="T13" fmla="*/ 386 h 684"/>
                <a:gd name="T14" fmla="*/ 24 w 340"/>
                <a:gd name="T15" fmla="*/ 326 h 684"/>
                <a:gd name="T16" fmla="*/ 22 w 340"/>
                <a:gd name="T17" fmla="*/ 282 h 684"/>
                <a:gd name="T18" fmla="*/ 44 w 340"/>
                <a:gd name="T19" fmla="*/ 248 h 684"/>
                <a:gd name="T20" fmla="*/ 50 w 340"/>
                <a:gd name="T21" fmla="*/ 218 h 684"/>
                <a:gd name="T22" fmla="*/ 64 w 340"/>
                <a:gd name="T23" fmla="*/ 170 h 684"/>
                <a:gd name="T24" fmla="*/ 70 w 340"/>
                <a:gd name="T25" fmla="*/ 150 h 684"/>
                <a:gd name="T26" fmla="*/ 94 w 340"/>
                <a:gd name="T27" fmla="*/ 122 h 684"/>
                <a:gd name="T28" fmla="*/ 128 w 340"/>
                <a:gd name="T29" fmla="*/ 82 h 684"/>
                <a:gd name="T30" fmla="*/ 152 w 340"/>
                <a:gd name="T31" fmla="*/ 58 h 684"/>
                <a:gd name="T32" fmla="*/ 170 w 340"/>
                <a:gd name="T33" fmla="*/ 40 h 684"/>
                <a:gd name="T34" fmla="*/ 224 w 340"/>
                <a:gd name="T35" fmla="*/ 40 h 684"/>
                <a:gd name="T36" fmla="*/ 238 w 340"/>
                <a:gd name="T37" fmla="*/ 32 h 684"/>
                <a:gd name="T38" fmla="*/ 270 w 340"/>
                <a:gd name="T39" fmla="*/ 20 h 684"/>
                <a:gd name="T40" fmla="*/ 290 w 340"/>
                <a:gd name="T41" fmla="*/ 0 h 684"/>
                <a:gd name="T42" fmla="*/ 308 w 340"/>
                <a:gd name="T43" fmla="*/ 12 h 684"/>
                <a:gd name="T44" fmla="*/ 290 w 340"/>
                <a:gd name="T45" fmla="*/ 34 h 684"/>
                <a:gd name="T46" fmla="*/ 276 w 340"/>
                <a:gd name="T47" fmla="*/ 54 h 684"/>
                <a:gd name="T48" fmla="*/ 286 w 340"/>
                <a:gd name="T49" fmla="*/ 64 h 684"/>
                <a:gd name="T50" fmla="*/ 310 w 340"/>
                <a:gd name="T51" fmla="*/ 82 h 684"/>
                <a:gd name="T52" fmla="*/ 340 w 340"/>
                <a:gd name="T53" fmla="*/ 124 h 684"/>
                <a:gd name="T54" fmla="*/ 328 w 340"/>
                <a:gd name="T55" fmla="*/ 158 h 684"/>
                <a:gd name="T56" fmla="*/ 290 w 340"/>
                <a:gd name="T57" fmla="*/ 186 h 684"/>
                <a:gd name="T58" fmla="*/ 268 w 340"/>
                <a:gd name="T59" fmla="*/ 228 h 684"/>
                <a:gd name="T60" fmla="*/ 274 w 340"/>
                <a:gd name="T61" fmla="*/ 256 h 684"/>
                <a:gd name="T62" fmla="*/ 300 w 340"/>
                <a:gd name="T63" fmla="*/ 278 h 684"/>
                <a:gd name="T64" fmla="*/ 320 w 340"/>
                <a:gd name="T65" fmla="*/ 312 h 684"/>
                <a:gd name="T66" fmla="*/ 328 w 340"/>
                <a:gd name="T67" fmla="*/ 344 h 684"/>
                <a:gd name="T68" fmla="*/ 316 w 340"/>
                <a:gd name="T69" fmla="*/ 384 h 684"/>
                <a:gd name="T70" fmla="*/ 298 w 340"/>
                <a:gd name="T71" fmla="*/ 412 h 684"/>
                <a:gd name="T72" fmla="*/ 276 w 340"/>
                <a:gd name="T73" fmla="*/ 436 h 684"/>
                <a:gd name="T74" fmla="*/ 298 w 340"/>
                <a:gd name="T75" fmla="*/ 474 h 684"/>
                <a:gd name="T76" fmla="*/ 302 w 340"/>
                <a:gd name="T77" fmla="*/ 506 h 684"/>
                <a:gd name="T78" fmla="*/ 296 w 340"/>
                <a:gd name="T79" fmla="*/ 544 h 684"/>
                <a:gd name="T80" fmla="*/ 236 w 340"/>
                <a:gd name="T81" fmla="*/ 602 h 684"/>
                <a:gd name="T82" fmla="*/ 164 w 340"/>
                <a:gd name="T83" fmla="*/ 620 h 684"/>
                <a:gd name="T84" fmla="*/ 112 w 340"/>
                <a:gd name="T85" fmla="*/ 644 h 684"/>
                <a:gd name="T86" fmla="*/ 66 w 340"/>
                <a:gd name="T87" fmla="*/ 664 h 684"/>
                <a:gd name="T88" fmla="*/ 48 w 340"/>
                <a:gd name="T89" fmla="*/ 678 h 68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340" h="684">
                  <a:moveTo>
                    <a:pt x="32" y="684"/>
                  </a:moveTo>
                  <a:lnTo>
                    <a:pt x="32" y="684"/>
                  </a:lnTo>
                  <a:lnTo>
                    <a:pt x="24" y="676"/>
                  </a:lnTo>
                  <a:lnTo>
                    <a:pt x="16" y="668"/>
                  </a:lnTo>
                  <a:lnTo>
                    <a:pt x="12" y="662"/>
                  </a:lnTo>
                  <a:lnTo>
                    <a:pt x="10" y="654"/>
                  </a:lnTo>
                  <a:lnTo>
                    <a:pt x="10" y="638"/>
                  </a:lnTo>
                  <a:lnTo>
                    <a:pt x="10" y="624"/>
                  </a:lnTo>
                  <a:lnTo>
                    <a:pt x="20" y="594"/>
                  </a:lnTo>
                  <a:lnTo>
                    <a:pt x="18" y="560"/>
                  </a:lnTo>
                  <a:lnTo>
                    <a:pt x="0" y="514"/>
                  </a:lnTo>
                  <a:lnTo>
                    <a:pt x="0" y="440"/>
                  </a:lnTo>
                  <a:lnTo>
                    <a:pt x="8" y="426"/>
                  </a:lnTo>
                  <a:lnTo>
                    <a:pt x="16" y="412"/>
                  </a:lnTo>
                  <a:lnTo>
                    <a:pt x="30" y="386"/>
                  </a:lnTo>
                  <a:lnTo>
                    <a:pt x="30" y="358"/>
                  </a:lnTo>
                  <a:lnTo>
                    <a:pt x="24" y="326"/>
                  </a:lnTo>
                  <a:lnTo>
                    <a:pt x="22" y="310"/>
                  </a:lnTo>
                  <a:lnTo>
                    <a:pt x="20" y="296"/>
                  </a:lnTo>
                  <a:lnTo>
                    <a:pt x="22" y="282"/>
                  </a:lnTo>
                  <a:lnTo>
                    <a:pt x="24" y="270"/>
                  </a:lnTo>
                  <a:lnTo>
                    <a:pt x="32" y="258"/>
                  </a:lnTo>
                  <a:lnTo>
                    <a:pt x="44" y="248"/>
                  </a:lnTo>
                  <a:lnTo>
                    <a:pt x="48" y="232"/>
                  </a:lnTo>
                  <a:lnTo>
                    <a:pt x="50" y="218"/>
                  </a:lnTo>
                  <a:lnTo>
                    <a:pt x="52" y="192"/>
                  </a:lnTo>
                  <a:lnTo>
                    <a:pt x="64" y="170"/>
                  </a:lnTo>
                  <a:lnTo>
                    <a:pt x="66" y="158"/>
                  </a:lnTo>
                  <a:lnTo>
                    <a:pt x="70" y="150"/>
                  </a:lnTo>
                  <a:lnTo>
                    <a:pt x="74" y="142"/>
                  </a:lnTo>
                  <a:lnTo>
                    <a:pt x="80" y="134"/>
                  </a:lnTo>
                  <a:lnTo>
                    <a:pt x="94" y="122"/>
                  </a:lnTo>
                  <a:lnTo>
                    <a:pt x="110" y="110"/>
                  </a:lnTo>
                  <a:lnTo>
                    <a:pt x="128" y="82"/>
                  </a:lnTo>
                  <a:lnTo>
                    <a:pt x="140" y="68"/>
                  </a:lnTo>
                  <a:lnTo>
                    <a:pt x="146" y="62"/>
                  </a:lnTo>
                  <a:lnTo>
                    <a:pt x="152" y="58"/>
                  </a:lnTo>
                  <a:lnTo>
                    <a:pt x="170" y="40"/>
                  </a:lnTo>
                  <a:lnTo>
                    <a:pt x="204" y="42"/>
                  </a:lnTo>
                  <a:lnTo>
                    <a:pt x="214" y="42"/>
                  </a:lnTo>
                  <a:lnTo>
                    <a:pt x="224" y="40"/>
                  </a:lnTo>
                  <a:lnTo>
                    <a:pt x="232" y="38"/>
                  </a:lnTo>
                  <a:lnTo>
                    <a:pt x="238" y="32"/>
                  </a:lnTo>
                  <a:lnTo>
                    <a:pt x="250" y="30"/>
                  </a:lnTo>
                  <a:lnTo>
                    <a:pt x="260" y="26"/>
                  </a:lnTo>
                  <a:lnTo>
                    <a:pt x="270" y="20"/>
                  </a:lnTo>
                  <a:lnTo>
                    <a:pt x="282" y="10"/>
                  </a:lnTo>
                  <a:lnTo>
                    <a:pt x="290" y="0"/>
                  </a:lnTo>
                  <a:lnTo>
                    <a:pt x="308" y="12"/>
                  </a:lnTo>
                  <a:lnTo>
                    <a:pt x="306" y="18"/>
                  </a:lnTo>
                  <a:lnTo>
                    <a:pt x="302" y="24"/>
                  </a:lnTo>
                  <a:lnTo>
                    <a:pt x="290" y="34"/>
                  </a:lnTo>
                  <a:lnTo>
                    <a:pt x="284" y="40"/>
                  </a:lnTo>
                  <a:lnTo>
                    <a:pt x="280" y="46"/>
                  </a:lnTo>
                  <a:lnTo>
                    <a:pt x="276" y="54"/>
                  </a:lnTo>
                  <a:lnTo>
                    <a:pt x="278" y="62"/>
                  </a:lnTo>
                  <a:lnTo>
                    <a:pt x="286" y="64"/>
                  </a:lnTo>
                  <a:lnTo>
                    <a:pt x="296" y="68"/>
                  </a:lnTo>
                  <a:lnTo>
                    <a:pt x="302" y="74"/>
                  </a:lnTo>
                  <a:lnTo>
                    <a:pt x="310" y="82"/>
                  </a:lnTo>
                  <a:lnTo>
                    <a:pt x="324" y="100"/>
                  </a:lnTo>
                  <a:lnTo>
                    <a:pt x="340" y="124"/>
                  </a:lnTo>
                  <a:lnTo>
                    <a:pt x="340" y="142"/>
                  </a:lnTo>
                  <a:lnTo>
                    <a:pt x="328" y="158"/>
                  </a:lnTo>
                  <a:lnTo>
                    <a:pt x="318" y="168"/>
                  </a:lnTo>
                  <a:lnTo>
                    <a:pt x="290" y="186"/>
                  </a:lnTo>
                  <a:lnTo>
                    <a:pt x="280" y="202"/>
                  </a:lnTo>
                  <a:lnTo>
                    <a:pt x="272" y="218"/>
                  </a:lnTo>
                  <a:lnTo>
                    <a:pt x="268" y="228"/>
                  </a:lnTo>
                  <a:lnTo>
                    <a:pt x="268" y="238"/>
                  </a:lnTo>
                  <a:lnTo>
                    <a:pt x="268" y="248"/>
                  </a:lnTo>
                  <a:lnTo>
                    <a:pt x="274" y="256"/>
                  </a:lnTo>
                  <a:lnTo>
                    <a:pt x="300" y="278"/>
                  </a:lnTo>
                  <a:lnTo>
                    <a:pt x="308" y="290"/>
                  </a:lnTo>
                  <a:lnTo>
                    <a:pt x="316" y="302"/>
                  </a:lnTo>
                  <a:lnTo>
                    <a:pt x="320" y="312"/>
                  </a:lnTo>
                  <a:lnTo>
                    <a:pt x="324" y="320"/>
                  </a:lnTo>
                  <a:lnTo>
                    <a:pt x="326" y="332"/>
                  </a:lnTo>
                  <a:lnTo>
                    <a:pt x="328" y="344"/>
                  </a:lnTo>
                  <a:lnTo>
                    <a:pt x="322" y="364"/>
                  </a:lnTo>
                  <a:lnTo>
                    <a:pt x="316" y="384"/>
                  </a:lnTo>
                  <a:lnTo>
                    <a:pt x="308" y="398"/>
                  </a:lnTo>
                  <a:lnTo>
                    <a:pt x="298" y="412"/>
                  </a:lnTo>
                  <a:lnTo>
                    <a:pt x="286" y="426"/>
                  </a:lnTo>
                  <a:lnTo>
                    <a:pt x="276" y="436"/>
                  </a:lnTo>
                  <a:lnTo>
                    <a:pt x="274" y="448"/>
                  </a:lnTo>
                  <a:lnTo>
                    <a:pt x="298" y="474"/>
                  </a:lnTo>
                  <a:lnTo>
                    <a:pt x="302" y="488"/>
                  </a:lnTo>
                  <a:lnTo>
                    <a:pt x="302" y="506"/>
                  </a:lnTo>
                  <a:lnTo>
                    <a:pt x="300" y="524"/>
                  </a:lnTo>
                  <a:lnTo>
                    <a:pt x="296" y="544"/>
                  </a:lnTo>
                  <a:lnTo>
                    <a:pt x="282" y="560"/>
                  </a:lnTo>
                  <a:lnTo>
                    <a:pt x="268" y="574"/>
                  </a:lnTo>
                  <a:lnTo>
                    <a:pt x="236" y="602"/>
                  </a:lnTo>
                  <a:lnTo>
                    <a:pt x="164" y="620"/>
                  </a:lnTo>
                  <a:lnTo>
                    <a:pt x="146" y="632"/>
                  </a:lnTo>
                  <a:lnTo>
                    <a:pt x="128" y="640"/>
                  </a:lnTo>
                  <a:lnTo>
                    <a:pt x="112" y="644"/>
                  </a:lnTo>
                  <a:lnTo>
                    <a:pt x="92" y="648"/>
                  </a:lnTo>
                  <a:lnTo>
                    <a:pt x="66" y="664"/>
                  </a:lnTo>
                  <a:lnTo>
                    <a:pt x="56" y="672"/>
                  </a:lnTo>
                  <a:lnTo>
                    <a:pt x="48" y="678"/>
                  </a:lnTo>
                  <a:lnTo>
                    <a:pt x="32" y="684"/>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4" name="Freeform 30"/>
            <p:cNvSpPr>
              <a:spLocks/>
            </p:cNvSpPr>
            <p:nvPr/>
          </p:nvSpPr>
          <p:spPr bwMode="auto">
            <a:xfrm>
              <a:off x="6384925" y="3101975"/>
              <a:ext cx="1016000" cy="679450"/>
            </a:xfrm>
            <a:custGeom>
              <a:avLst/>
              <a:gdLst>
                <a:gd name="T0" fmla="*/ 42 w 640"/>
                <a:gd name="T1" fmla="*/ 410 h 428"/>
                <a:gd name="T2" fmla="*/ 0 w 640"/>
                <a:gd name="T3" fmla="*/ 372 h 428"/>
                <a:gd name="T4" fmla="*/ 26 w 640"/>
                <a:gd name="T5" fmla="*/ 338 h 428"/>
                <a:gd name="T6" fmla="*/ 38 w 640"/>
                <a:gd name="T7" fmla="*/ 322 h 428"/>
                <a:gd name="T8" fmla="*/ 26 w 640"/>
                <a:gd name="T9" fmla="*/ 244 h 428"/>
                <a:gd name="T10" fmla="*/ 12 w 640"/>
                <a:gd name="T11" fmla="*/ 208 h 428"/>
                <a:gd name="T12" fmla="*/ 20 w 640"/>
                <a:gd name="T13" fmla="*/ 174 h 428"/>
                <a:gd name="T14" fmla="*/ 42 w 640"/>
                <a:gd name="T15" fmla="*/ 144 h 428"/>
                <a:gd name="T16" fmla="*/ 76 w 640"/>
                <a:gd name="T17" fmla="*/ 106 h 428"/>
                <a:gd name="T18" fmla="*/ 104 w 640"/>
                <a:gd name="T19" fmla="*/ 80 h 428"/>
                <a:gd name="T20" fmla="*/ 150 w 640"/>
                <a:gd name="T21" fmla="*/ 52 h 428"/>
                <a:gd name="T22" fmla="*/ 210 w 640"/>
                <a:gd name="T23" fmla="*/ 38 h 428"/>
                <a:gd name="T24" fmla="*/ 236 w 640"/>
                <a:gd name="T25" fmla="*/ 38 h 428"/>
                <a:gd name="T26" fmla="*/ 268 w 640"/>
                <a:gd name="T27" fmla="*/ 16 h 428"/>
                <a:gd name="T28" fmla="*/ 294 w 640"/>
                <a:gd name="T29" fmla="*/ 12 h 428"/>
                <a:gd name="T30" fmla="*/ 308 w 640"/>
                <a:gd name="T31" fmla="*/ 36 h 428"/>
                <a:gd name="T32" fmla="*/ 308 w 640"/>
                <a:gd name="T33" fmla="*/ 80 h 428"/>
                <a:gd name="T34" fmla="*/ 360 w 640"/>
                <a:gd name="T35" fmla="*/ 108 h 428"/>
                <a:gd name="T36" fmla="*/ 384 w 640"/>
                <a:gd name="T37" fmla="*/ 110 h 428"/>
                <a:gd name="T38" fmla="*/ 432 w 640"/>
                <a:gd name="T39" fmla="*/ 38 h 428"/>
                <a:gd name="T40" fmla="*/ 452 w 640"/>
                <a:gd name="T41" fmla="*/ 24 h 428"/>
                <a:gd name="T42" fmla="*/ 492 w 640"/>
                <a:gd name="T43" fmla="*/ 16 h 428"/>
                <a:gd name="T44" fmla="*/ 536 w 640"/>
                <a:gd name="T45" fmla="*/ 34 h 428"/>
                <a:gd name="T46" fmla="*/ 640 w 640"/>
                <a:gd name="T47" fmla="*/ 36 h 428"/>
                <a:gd name="T48" fmla="*/ 636 w 640"/>
                <a:gd name="T49" fmla="*/ 46 h 428"/>
                <a:gd name="T50" fmla="*/ 632 w 640"/>
                <a:gd name="T51" fmla="*/ 76 h 428"/>
                <a:gd name="T52" fmla="*/ 570 w 640"/>
                <a:gd name="T53" fmla="*/ 96 h 428"/>
                <a:gd name="T54" fmla="*/ 514 w 640"/>
                <a:gd name="T55" fmla="*/ 136 h 428"/>
                <a:gd name="T56" fmla="*/ 500 w 640"/>
                <a:gd name="T57" fmla="*/ 160 h 428"/>
                <a:gd name="T58" fmla="*/ 472 w 640"/>
                <a:gd name="T59" fmla="*/ 178 h 428"/>
                <a:gd name="T60" fmla="*/ 446 w 640"/>
                <a:gd name="T61" fmla="*/ 188 h 428"/>
                <a:gd name="T62" fmla="*/ 438 w 640"/>
                <a:gd name="T63" fmla="*/ 228 h 428"/>
                <a:gd name="T64" fmla="*/ 418 w 640"/>
                <a:gd name="T65" fmla="*/ 252 h 428"/>
                <a:gd name="T66" fmla="*/ 400 w 640"/>
                <a:gd name="T67" fmla="*/ 276 h 428"/>
                <a:gd name="T68" fmla="*/ 390 w 640"/>
                <a:gd name="T69" fmla="*/ 324 h 428"/>
                <a:gd name="T70" fmla="*/ 374 w 640"/>
                <a:gd name="T71" fmla="*/ 326 h 428"/>
                <a:gd name="T72" fmla="*/ 350 w 640"/>
                <a:gd name="T73" fmla="*/ 342 h 428"/>
                <a:gd name="T74" fmla="*/ 338 w 640"/>
                <a:gd name="T75" fmla="*/ 366 h 428"/>
                <a:gd name="T76" fmla="*/ 322 w 640"/>
                <a:gd name="T77" fmla="*/ 400 h 428"/>
                <a:gd name="T78" fmla="*/ 314 w 640"/>
                <a:gd name="T79" fmla="*/ 400 h 428"/>
                <a:gd name="T80" fmla="*/ 304 w 640"/>
                <a:gd name="T81" fmla="*/ 392 h 428"/>
                <a:gd name="T82" fmla="*/ 274 w 640"/>
                <a:gd name="T83" fmla="*/ 404 h 428"/>
                <a:gd name="T84" fmla="*/ 250 w 640"/>
                <a:gd name="T85" fmla="*/ 422 h 428"/>
                <a:gd name="T86" fmla="*/ 214 w 640"/>
                <a:gd name="T87" fmla="*/ 416 h 428"/>
                <a:gd name="T88" fmla="*/ 208 w 640"/>
                <a:gd name="T89" fmla="*/ 404 h 428"/>
                <a:gd name="T90" fmla="*/ 142 w 640"/>
                <a:gd name="T91" fmla="*/ 362 h 428"/>
                <a:gd name="T92" fmla="*/ 138 w 640"/>
                <a:gd name="T93" fmla="*/ 380 h 428"/>
                <a:gd name="T94" fmla="*/ 126 w 640"/>
                <a:gd name="T95" fmla="*/ 406 h 428"/>
                <a:gd name="T96" fmla="*/ 108 w 640"/>
                <a:gd name="T97" fmla="*/ 418 h 428"/>
                <a:gd name="T98" fmla="*/ 86 w 640"/>
                <a:gd name="T99" fmla="*/ 422 h 428"/>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40" h="428">
                  <a:moveTo>
                    <a:pt x="70" y="428"/>
                  </a:moveTo>
                  <a:lnTo>
                    <a:pt x="70" y="428"/>
                  </a:lnTo>
                  <a:lnTo>
                    <a:pt x="42" y="410"/>
                  </a:lnTo>
                  <a:lnTo>
                    <a:pt x="0" y="372"/>
                  </a:lnTo>
                  <a:lnTo>
                    <a:pt x="10" y="352"/>
                  </a:lnTo>
                  <a:lnTo>
                    <a:pt x="26" y="338"/>
                  </a:lnTo>
                  <a:lnTo>
                    <a:pt x="32" y="330"/>
                  </a:lnTo>
                  <a:lnTo>
                    <a:pt x="38" y="322"/>
                  </a:lnTo>
                  <a:lnTo>
                    <a:pt x="38" y="288"/>
                  </a:lnTo>
                  <a:lnTo>
                    <a:pt x="26" y="244"/>
                  </a:lnTo>
                  <a:lnTo>
                    <a:pt x="18" y="220"/>
                  </a:lnTo>
                  <a:lnTo>
                    <a:pt x="12" y="208"/>
                  </a:lnTo>
                  <a:lnTo>
                    <a:pt x="12" y="186"/>
                  </a:lnTo>
                  <a:lnTo>
                    <a:pt x="14" y="180"/>
                  </a:lnTo>
                  <a:lnTo>
                    <a:pt x="20" y="174"/>
                  </a:lnTo>
                  <a:lnTo>
                    <a:pt x="30" y="156"/>
                  </a:lnTo>
                  <a:lnTo>
                    <a:pt x="42" y="144"/>
                  </a:lnTo>
                  <a:lnTo>
                    <a:pt x="68" y="118"/>
                  </a:lnTo>
                  <a:lnTo>
                    <a:pt x="76" y="106"/>
                  </a:lnTo>
                  <a:lnTo>
                    <a:pt x="84" y="96"/>
                  </a:lnTo>
                  <a:lnTo>
                    <a:pt x="92" y="88"/>
                  </a:lnTo>
                  <a:lnTo>
                    <a:pt x="104" y="80"/>
                  </a:lnTo>
                  <a:lnTo>
                    <a:pt x="126" y="66"/>
                  </a:lnTo>
                  <a:lnTo>
                    <a:pt x="150" y="52"/>
                  </a:lnTo>
                  <a:lnTo>
                    <a:pt x="202" y="0"/>
                  </a:lnTo>
                  <a:lnTo>
                    <a:pt x="210" y="38"/>
                  </a:lnTo>
                  <a:lnTo>
                    <a:pt x="236" y="38"/>
                  </a:lnTo>
                  <a:lnTo>
                    <a:pt x="248" y="16"/>
                  </a:lnTo>
                  <a:lnTo>
                    <a:pt x="268" y="16"/>
                  </a:lnTo>
                  <a:lnTo>
                    <a:pt x="282" y="16"/>
                  </a:lnTo>
                  <a:lnTo>
                    <a:pt x="294" y="12"/>
                  </a:lnTo>
                  <a:lnTo>
                    <a:pt x="294" y="16"/>
                  </a:lnTo>
                  <a:lnTo>
                    <a:pt x="298" y="22"/>
                  </a:lnTo>
                  <a:lnTo>
                    <a:pt x="308" y="36"/>
                  </a:lnTo>
                  <a:lnTo>
                    <a:pt x="308" y="80"/>
                  </a:lnTo>
                  <a:lnTo>
                    <a:pt x="322" y="90"/>
                  </a:lnTo>
                  <a:lnTo>
                    <a:pt x="340" y="100"/>
                  </a:lnTo>
                  <a:lnTo>
                    <a:pt x="360" y="108"/>
                  </a:lnTo>
                  <a:lnTo>
                    <a:pt x="372" y="110"/>
                  </a:lnTo>
                  <a:lnTo>
                    <a:pt x="384" y="110"/>
                  </a:lnTo>
                  <a:lnTo>
                    <a:pt x="424" y="48"/>
                  </a:lnTo>
                  <a:lnTo>
                    <a:pt x="432" y="38"/>
                  </a:lnTo>
                  <a:lnTo>
                    <a:pt x="440" y="30"/>
                  </a:lnTo>
                  <a:lnTo>
                    <a:pt x="452" y="24"/>
                  </a:lnTo>
                  <a:lnTo>
                    <a:pt x="462" y="18"/>
                  </a:lnTo>
                  <a:lnTo>
                    <a:pt x="476" y="16"/>
                  </a:lnTo>
                  <a:lnTo>
                    <a:pt x="492" y="16"/>
                  </a:lnTo>
                  <a:lnTo>
                    <a:pt x="536" y="34"/>
                  </a:lnTo>
                  <a:lnTo>
                    <a:pt x="632" y="32"/>
                  </a:lnTo>
                  <a:lnTo>
                    <a:pt x="640" y="36"/>
                  </a:lnTo>
                  <a:lnTo>
                    <a:pt x="636" y="40"/>
                  </a:lnTo>
                  <a:lnTo>
                    <a:pt x="636" y="46"/>
                  </a:lnTo>
                  <a:lnTo>
                    <a:pt x="632" y="76"/>
                  </a:lnTo>
                  <a:lnTo>
                    <a:pt x="598" y="80"/>
                  </a:lnTo>
                  <a:lnTo>
                    <a:pt x="570" y="96"/>
                  </a:lnTo>
                  <a:lnTo>
                    <a:pt x="540" y="114"/>
                  </a:lnTo>
                  <a:lnTo>
                    <a:pt x="526" y="124"/>
                  </a:lnTo>
                  <a:lnTo>
                    <a:pt x="514" y="136"/>
                  </a:lnTo>
                  <a:lnTo>
                    <a:pt x="506" y="148"/>
                  </a:lnTo>
                  <a:lnTo>
                    <a:pt x="500" y="160"/>
                  </a:lnTo>
                  <a:lnTo>
                    <a:pt x="478" y="170"/>
                  </a:lnTo>
                  <a:lnTo>
                    <a:pt x="472" y="178"/>
                  </a:lnTo>
                  <a:lnTo>
                    <a:pt x="464" y="182"/>
                  </a:lnTo>
                  <a:lnTo>
                    <a:pt x="446" y="188"/>
                  </a:lnTo>
                  <a:lnTo>
                    <a:pt x="440" y="194"/>
                  </a:lnTo>
                  <a:lnTo>
                    <a:pt x="438" y="228"/>
                  </a:lnTo>
                  <a:lnTo>
                    <a:pt x="430" y="240"/>
                  </a:lnTo>
                  <a:lnTo>
                    <a:pt x="418" y="252"/>
                  </a:lnTo>
                  <a:lnTo>
                    <a:pt x="408" y="264"/>
                  </a:lnTo>
                  <a:lnTo>
                    <a:pt x="400" y="276"/>
                  </a:lnTo>
                  <a:lnTo>
                    <a:pt x="400" y="298"/>
                  </a:lnTo>
                  <a:lnTo>
                    <a:pt x="396" y="312"/>
                  </a:lnTo>
                  <a:lnTo>
                    <a:pt x="390" y="324"/>
                  </a:lnTo>
                  <a:lnTo>
                    <a:pt x="382" y="324"/>
                  </a:lnTo>
                  <a:lnTo>
                    <a:pt x="374" y="326"/>
                  </a:lnTo>
                  <a:lnTo>
                    <a:pt x="366" y="328"/>
                  </a:lnTo>
                  <a:lnTo>
                    <a:pt x="360" y="332"/>
                  </a:lnTo>
                  <a:lnTo>
                    <a:pt x="350" y="342"/>
                  </a:lnTo>
                  <a:lnTo>
                    <a:pt x="342" y="352"/>
                  </a:lnTo>
                  <a:lnTo>
                    <a:pt x="338" y="366"/>
                  </a:lnTo>
                  <a:lnTo>
                    <a:pt x="334" y="380"/>
                  </a:lnTo>
                  <a:lnTo>
                    <a:pt x="326" y="394"/>
                  </a:lnTo>
                  <a:lnTo>
                    <a:pt x="322" y="400"/>
                  </a:lnTo>
                  <a:lnTo>
                    <a:pt x="314" y="404"/>
                  </a:lnTo>
                  <a:lnTo>
                    <a:pt x="314" y="400"/>
                  </a:lnTo>
                  <a:lnTo>
                    <a:pt x="304" y="392"/>
                  </a:lnTo>
                  <a:lnTo>
                    <a:pt x="286" y="390"/>
                  </a:lnTo>
                  <a:lnTo>
                    <a:pt x="274" y="404"/>
                  </a:lnTo>
                  <a:lnTo>
                    <a:pt x="262" y="420"/>
                  </a:lnTo>
                  <a:lnTo>
                    <a:pt x="250" y="422"/>
                  </a:lnTo>
                  <a:lnTo>
                    <a:pt x="236" y="422"/>
                  </a:lnTo>
                  <a:lnTo>
                    <a:pt x="222" y="420"/>
                  </a:lnTo>
                  <a:lnTo>
                    <a:pt x="214" y="416"/>
                  </a:lnTo>
                  <a:lnTo>
                    <a:pt x="208" y="404"/>
                  </a:lnTo>
                  <a:lnTo>
                    <a:pt x="168" y="364"/>
                  </a:lnTo>
                  <a:lnTo>
                    <a:pt x="142" y="362"/>
                  </a:lnTo>
                  <a:lnTo>
                    <a:pt x="140" y="370"/>
                  </a:lnTo>
                  <a:lnTo>
                    <a:pt x="138" y="380"/>
                  </a:lnTo>
                  <a:lnTo>
                    <a:pt x="136" y="404"/>
                  </a:lnTo>
                  <a:lnTo>
                    <a:pt x="126" y="406"/>
                  </a:lnTo>
                  <a:lnTo>
                    <a:pt x="118" y="410"/>
                  </a:lnTo>
                  <a:lnTo>
                    <a:pt x="112" y="414"/>
                  </a:lnTo>
                  <a:lnTo>
                    <a:pt x="108" y="418"/>
                  </a:lnTo>
                  <a:lnTo>
                    <a:pt x="96" y="420"/>
                  </a:lnTo>
                  <a:lnTo>
                    <a:pt x="86" y="422"/>
                  </a:lnTo>
                  <a:lnTo>
                    <a:pt x="70" y="42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5" name="Freeform 31"/>
            <p:cNvSpPr>
              <a:spLocks/>
            </p:cNvSpPr>
            <p:nvPr/>
          </p:nvSpPr>
          <p:spPr bwMode="auto">
            <a:xfrm>
              <a:off x="4806950" y="3000375"/>
              <a:ext cx="438150" cy="682625"/>
            </a:xfrm>
            <a:custGeom>
              <a:avLst/>
              <a:gdLst>
                <a:gd name="T0" fmla="*/ 106 w 276"/>
                <a:gd name="T1" fmla="*/ 398 h 430"/>
                <a:gd name="T2" fmla="*/ 98 w 276"/>
                <a:gd name="T3" fmla="*/ 364 h 430"/>
                <a:gd name="T4" fmla="*/ 92 w 276"/>
                <a:gd name="T5" fmla="*/ 318 h 430"/>
                <a:gd name="T6" fmla="*/ 86 w 276"/>
                <a:gd name="T7" fmla="*/ 280 h 430"/>
                <a:gd name="T8" fmla="*/ 52 w 276"/>
                <a:gd name="T9" fmla="*/ 240 h 430"/>
                <a:gd name="T10" fmla="*/ 26 w 276"/>
                <a:gd name="T11" fmla="*/ 214 h 430"/>
                <a:gd name="T12" fmla="*/ 0 w 276"/>
                <a:gd name="T13" fmla="*/ 200 h 430"/>
                <a:gd name="T14" fmla="*/ 4 w 276"/>
                <a:gd name="T15" fmla="*/ 196 h 430"/>
                <a:gd name="T16" fmla="*/ 28 w 276"/>
                <a:gd name="T17" fmla="*/ 186 h 430"/>
                <a:gd name="T18" fmla="*/ 68 w 276"/>
                <a:gd name="T19" fmla="*/ 180 h 430"/>
                <a:gd name="T20" fmla="*/ 84 w 276"/>
                <a:gd name="T21" fmla="*/ 166 h 430"/>
                <a:gd name="T22" fmla="*/ 112 w 276"/>
                <a:gd name="T23" fmla="*/ 160 h 430"/>
                <a:gd name="T24" fmla="*/ 130 w 276"/>
                <a:gd name="T25" fmla="*/ 138 h 430"/>
                <a:gd name="T26" fmla="*/ 128 w 276"/>
                <a:gd name="T27" fmla="*/ 98 h 430"/>
                <a:gd name="T28" fmla="*/ 158 w 276"/>
                <a:gd name="T29" fmla="*/ 42 h 430"/>
                <a:gd name="T30" fmla="*/ 162 w 276"/>
                <a:gd name="T31" fmla="*/ 12 h 430"/>
                <a:gd name="T32" fmla="*/ 170 w 276"/>
                <a:gd name="T33" fmla="*/ 10 h 430"/>
                <a:gd name="T34" fmla="*/ 190 w 276"/>
                <a:gd name="T35" fmla="*/ 2 h 430"/>
                <a:gd name="T36" fmla="*/ 204 w 276"/>
                <a:gd name="T37" fmla="*/ 0 h 430"/>
                <a:gd name="T38" fmla="*/ 220 w 276"/>
                <a:gd name="T39" fmla="*/ 6 h 430"/>
                <a:gd name="T40" fmla="*/ 226 w 276"/>
                <a:gd name="T41" fmla="*/ 22 h 430"/>
                <a:gd name="T42" fmla="*/ 218 w 276"/>
                <a:gd name="T43" fmla="*/ 40 h 430"/>
                <a:gd name="T44" fmla="*/ 212 w 276"/>
                <a:gd name="T45" fmla="*/ 58 h 430"/>
                <a:gd name="T46" fmla="*/ 196 w 276"/>
                <a:gd name="T47" fmla="*/ 82 h 430"/>
                <a:gd name="T48" fmla="*/ 192 w 276"/>
                <a:gd name="T49" fmla="*/ 108 h 430"/>
                <a:gd name="T50" fmla="*/ 194 w 276"/>
                <a:gd name="T51" fmla="*/ 132 h 430"/>
                <a:gd name="T52" fmla="*/ 232 w 276"/>
                <a:gd name="T53" fmla="*/ 138 h 430"/>
                <a:gd name="T54" fmla="*/ 248 w 276"/>
                <a:gd name="T55" fmla="*/ 154 h 430"/>
                <a:gd name="T56" fmla="*/ 268 w 276"/>
                <a:gd name="T57" fmla="*/ 168 h 430"/>
                <a:gd name="T58" fmla="*/ 276 w 276"/>
                <a:gd name="T59" fmla="*/ 170 h 430"/>
                <a:gd name="T60" fmla="*/ 270 w 276"/>
                <a:gd name="T61" fmla="*/ 184 h 430"/>
                <a:gd name="T62" fmla="*/ 258 w 276"/>
                <a:gd name="T63" fmla="*/ 198 h 430"/>
                <a:gd name="T64" fmla="*/ 252 w 276"/>
                <a:gd name="T65" fmla="*/ 206 h 430"/>
                <a:gd name="T66" fmla="*/ 228 w 276"/>
                <a:gd name="T67" fmla="*/ 226 h 430"/>
                <a:gd name="T68" fmla="*/ 216 w 276"/>
                <a:gd name="T69" fmla="*/ 228 h 430"/>
                <a:gd name="T70" fmla="*/ 202 w 276"/>
                <a:gd name="T71" fmla="*/ 232 h 430"/>
                <a:gd name="T72" fmla="*/ 202 w 276"/>
                <a:gd name="T73" fmla="*/ 248 h 430"/>
                <a:gd name="T74" fmla="*/ 198 w 276"/>
                <a:gd name="T75" fmla="*/ 270 h 430"/>
                <a:gd name="T76" fmla="*/ 188 w 276"/>
                <a:gd name="T77" fmla="*/ 284 h 430"/>
                <a:gd name="T78" fmla="*/ 180 w 276"/>
                <a:gd name="T79" fmla="*/ 308 h 430"/>
                <a:gd name="T80" fmla="*/ 178 w 276"/>
                <a:gd name="T81" fmla="*/ 332 h 430"/>
                <a:gd name="T82" fmla="*/ 194 w 276"/>
                <a:gd name="T83" fmla="*/ 346 h 430"/>
                <a:gd name="T84" fmla="*/ 214 w 276"/>
                <a:gd name="T85" fmla="*/ 352 h 430"/>
                <a:gd name="T86" fmla="*/ 222 w 276"/>
                <a:gd name="T87" fmla="*/ 364 h 430"/>
                <a:gd name="T88" fmla="*/ 222 w 276"/>
                <a:gd name="T89" fmla="*/ 382 h 430"/>
                <a:gd name="T90" fmla="*/ 216 w 276"/>
                <a:gd name="T91" fmla="*/ 394 h 430"/>
                <a:gd name="T92" fmla="*/ 198 w 276"/>
                <a:gd name="T93" fmla="*/ 400 h 430"/>
                <a:gd name="T94" fmla="*/ 184 w 276"/>
                <a:gd name="T95" fmla="*/ 406 h 430"/>
                <a:gd name="T96" fmla="*/ 154 w 276"/>
                <a:gd name="T97" fmla="*/ 430 h 430"/>
                <a:gd name="T98" fmla="*/ 142 w 276"/>
                <a:gd name="T99" fmla="*/ 428 h 430"/>
                <a:gd name="T100" fmla="*/ 106 w 276"/>
                <a:gd name="T101" fmla="*/ 398 h 43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276" h="430">
                  <a:moveTo>
                    <a:pt x="106" y="398"/>
                  </a:moveTo>
                  <a:lnTo>
                    <a:pt x="106" y="398"/>
                  </a:lnTo>
                  <a:lnTo>
                    <a:pt x="98" y="364"/>
                  </a:lnTo>
                  <a:lnTo>
                    <a:pt x="96" y="340"/>
                  </a:lnTo>
                  <a:lnTo>
                    <a:pt x="92" y="318"/>
                  </a:lnTo>
                  <a:lnTo>
                    <a:pt x="86" y="280"/>
                  </a:lnTo>
                  <a:lnTo>
                    <a:pt x="68" y="258"/>
                  </a:lnTo>
                  <a:lnTo>
                    <a:pt x="52" y="240"/>
                  </a:lnTo>
                  <a:lnTo>
                    <a:pt x="36" y="226"/>
                  </a:lnTo>
                  <a:lnTo>
                    <a:pt x="26" y="214"/>
                  </a:lnTo>
                  <a:lnTo>
                    <a:pt x="0" y="200"/>
                  </a:lnTo>
                  <a:lnTo>
                    <a:pt x="4" y="196"/>
                  </a:lnTo>
                  <a:lnTo>
                    <a:pt x="10" y="192"/>
                  </a:lnTo>
                  <a:lnTo>
                    <a:pt x="28" y="186"/>
                  </a:lnTo>
                  <a:lnTo>
                    <a:pt x="68" y="180"/>
                  </a:lnTo>
                  <a:lnTo>
                    <a:pt x="78" y="170"/>
                  </a:lnTo>
                  <a:lnTo>
                    <a:pt x="84" y="166"/>
                  </a:lnTo>
                  <a:lnTo>
                    <a:pt x="94" y="162"/>
                  </a:lnTo>
                  <a:lnTo>
                    <a:pt x="112" y="160"/>
                  </a:lnTo>
                  <a:lnTo>
                    <a:pt x="130" y="138"/>
                  </a:lnTo>
                  <a:lnTo>
                    <a:pt x="128" y="98"/>
                  </a:lnTo>
                  <a:lnTo>
                    <a:pt x="158" y="42"/>
                  </a:lnTo>
                  <a:lnTo>
                    <a:pt x="162" y="12"/>
                  </a:lnTo>
                  <a:lnTo>
                    <a:pt x="170" y="10"/>
                  </a:lnTo>
                  <a:lnTo>
                    <a:pt x="176" y="8"/>
                  </a:lnTo>
                  <a:lnTo>
                    <a:pt x="190" y="2"/>
                  </a:lnTo>
                  <a:lnTo>
                    <a:pt x="198" y="0"/>
                  </a:lnTo>
                  <a:lnTo>
                    <a:pt x="204" y="0"/>
                  </a:lnTo>
                  <a:lnTo>
                    <a:pt x="212" y="2"/>
                  </a:lnTo>
                  <a:lnTo>
                    <a:pt x="220" y="6"/>
                  </a:lnTo>
                  <a:lnTo>
                    <a:pt x="226" y="22"/>
                  </a:lnTo>
                  <a:lnTo>
                    <a:pt x="218" y="40"/>
                  </a:lnTo>
                  <a:lnTo>
                    <a:pt x="212" y="58"/>
                  </a:lnTo>
                  <a:lnTo>
                    <a:pt x="198" y="74"/>
                  </a:lnTo>
                  <a:lnTo>
                    <a:pt x="196" y="82"/>
                  </a:lnTo>
                  <a:lnTo>
                    <a:pt x="192" y="90"/>
                  </a:lnTo>
                  <a:lnTo>
                    <a:pt x="192" y="108"/>
                  </a:lnTo>
                  <a:lnTo>
                    <a:pt x="194" y="132"/>
                  </a:lnTo>
                  <a:lnTo>
                    <a:pt x="232" y="138"/>
                  </a:lnTo>
                  <a:lnTo>
                    <a:pt x="238" y="146"/>
                  </a:lnTo>
                  <a:lnTo>
                    <a:pt x="248" y="154"/>
                  </a:lnTo>
                  <a:lnTo>
                    <a:pt x="260" y="164"/>
                  </a:lnTo>
                  <a:lnTo>
                    <a:pt x="268" y="168"/>
                  </a:lnTo>
                  <a:lnTo>
                    <a:pt x="276" y="170"/>
                  </a:lnTo>
                  <a:lnTo>
                    <a:pt x="274" y="176"/>
                  </a:lnTo>
                  <a:lnTo>
                    <a:pt x="270" y="184"/>
                  </a:lnTo>
                  <a:lnTo>
                    <a:pt x="264" y="192"/>
                  </a:lnTo>
                  <a:lnTo>
                    <a:pt x="258" y="198"/>
                  </a:lnTo>
                  <a:lnTo>
                    <a:pt x="252" y="206"/>
                  </a:lnTo>
                  <a:lnTo>
                    <a:pt x="244" y="214"/>
                  </a:lnTo>
                  <a:lnTo>
                    <a:pt x="228" y="226"/>
                  </a:lnTo>
                  <a:lnTo>
                    <a:pt x="216" y="228"/>
                  </a:lnTo>
                  <a:lnTo>
                    <a:pt x="206" y="228"/>
                  </a:lnTo>
                  <a:lnTo>
                    <a:pt x="202" y="232"/>
                  </a:lnTo>
                  <a:lnTo>
                    <a:pt x="200" y="236"/>
                  </a:lnTo>
                  <a:lnTo>
                    <a:pt x="202" y="248"/>
                  </a:lnTo>
                  <a:lnTo>
                    <a:pt x="200" y="258"/>
                  </a:lnTo>
                  <a:lnTo>
                    <a:pt x="198" y="270"/>
                  </a:lnTo>
                  <a:lnTo>
                    <a:pt x="188" y="284"/>
                  </a:lnTo>
                  <a:lnTo>
                    <a:pt x="182" y="296"/>
                  </a:lnTo>
                  <a:lnTo>
                    <a:pt x="180" y="308"/>
                  </a:lnTo>
                  <a:lnTo>
                    <a:pt x="178" y="332"/>
                  </a:lnTo>
                  <a:lnTo>
                    <a:pt x="194" y="346"/>
                  </a:lnTo>
                  <a:lnTo>
                    <a:pt x="202" y="348"/>
                  </a:lnTo>
                  <a:lnTo>
                    <a:pt x="214" y="352"/>
                  </a:lnTo>
                  <a:lnTo>
                    <a:pt x="218" y="358"/>
                  </a:lnTo>
                  <a:lnTo>
                    <a:pt x="222" y="364"/>
                  </a:lnTo>
                  <a:lnTo>
                    <a:pt x="224" y="372"/>
                  </a:lnTo>
                  <a:lnTo>
                    <a:pt x="222" y="382"/>
                  </a:lnTo>
                  <a:lnTo>
                    <a:pt x="216" y="394"/>
                  </a:lnTo>
                  <a:lnTo>
                    <a:pt x="198" y="400"/>
                  </a:lnTo>
                  <a:lnTo>
                    <a:pt x="184" y="406"/>
                  </a:lnTo>
                  <a:lnTo>
                    <a:pt x="160" y="426"/>
                  </a:lnTo>
                  <a:lnTo>
                    <a:pt x="154" y="430"/>
                  </a:lnTo>
                  <a:lnTo>
                    <a:pt x="148" y="430"/>
                  </a:lnTo>
                  <a:lnTo>
                    <a:pt x="142" y="428"/>
                  </a:lnTo>
                  <a:lnTo>
                    <a:pt x="134" y="422"/>
                  </a:lnTo>
                  <a:lnTo>
                    <a:pt x="106" y="39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6" name="Freeform 32"/>
            <p:cNvSpPr>
              <a:spLocks/>
            </p:cNvSpPr>
            <p:nvPr/>
          </p:nvSpPr>
          <p:spPr bwMode="auto">
            <a:xfrm>
              <a:off x="6108700" y="2295525"/>
              <a:ext cx="850900" cy="1219200"/>
            </a:xfrm>
            <a:custGeom>
              <a:avLst/>
              <a:gdLst>
                <a:gd name="T0" fmla="*/ 108 w 536"/>
                <a:gd name="T1" fmla="*/ 754 h 768"/>
                <a:gd name="T2" fmla="*/ 22 w 536"/>
                <a:gd name="T3" fmla="*/ 720 h 768"/>
                <a:gd name="T4" fmla="*/ 52 w 536"/>
                <a:gd name="T5" fmla="*/ 664 h 768"/>
                <a:gd name="T6" fmla="*/ 58 w 536"/>
                <a:gd name="T7" fmla="*/ 572 h 768"/>
                <a:gd name="T8" fmla="*/ 6 w 536"/>
                <a:gd name="T9" fmla="*/ 508 h 768"/>
                <a:gd name="T10" fmla="*/ 32 w 536"/>
                <a:gd name="T11" fmla="*/ 458 h 768"/>
                <a:gd name="T12" fmla="*/ 78 w 536"/>
                <a:gd name="T13" fmla="*/ 412 h 768"/>
                <a:gd name="T14" fmla="*/ 40 w 536"/>
                <a:gd name="T15" fmla="*/ 334 h 768"/>
                <a:gd name="T16" fmla="*/ 18 w 536"/>
                <a:gd name="T17" fmla="*/ 316 h 768"/>
                <a:gd name="T18" fmla="*/ 46 w 536"/>
                <a:gd name="T19" fmla="*/ 282 h 768"/>
                <a:gd name="T20" fmla="*/ 24 w 536"/>
                <a:gd name="T21" fmla="*/ 236 h 768"/>
                <a:gd name="T22" fmla="*/ 0 w 536"/>
                <a:gd name="T23" fmla="*/ 164 h 768"/>
                <a:gd name="T24" fmla="*/ 28 w 536"/>
                <a:gd name="T25" fmla="*/ 142 h 768"/>
                <a:gd name="T26" fmla="*/ 44 w 536"/>
                <a:gd name="T27" fmla="*/ 84 h 768"/>
                <a:gd name="T28" fmla="*/ 70 w 536"/>
                <a:gd name="T29" fmla="*/ 88 h 768"/>
                <a:gd name="T30" fmla="*/ 72 w 536"/>
                <a:gd name="T31" fmla="*/ 118 h 768"/>
                <a:gd name="T32" fmla="*/ 82 w 536"/>
                <a:gd name="T33" fmla="*/ 150 h 768"/>
                <a:gd name="T34" fmla="*/ 124 w 536"/>
                <a:gd name="T35" fmla="*/ 154 h 768"/>
                <a:gd name="T36" fmla="*/ 136 w 536"/>
                <a:gd name="T37" fmla="*/ 134 h 768"/>
                <a:gd name="T38" fmla="*/ 180 w 536"/>
                <a:gd name="T39" fmla="*/ 106 h 768"/>
                <a:gd name="T40" fmla="*/ 252 w 536"/>
                <a:gd name="T41" fmla="*/ 92 h 768"/>
                <a:gd name="T42" fmla="*/ 266 w 536"/>
                <a:gd name="T43" fmla="*/ 22 h 768"/>
                <a:gd name="T44" fmla="*/ 310 w 536"/>
                <a:gd name="T45" fmla="*/ 0 h 768"/>
                <a:gd name="T46" fmla="*/ 332 w 536"/>
                <a:gd name="T47" fmla="*/ 40 h 768"/>
                <a:gd name="T48" fmla="*/ 378 w 536"/>
                <a:gd name="T49" fmla="*/ 128 h 768"/>
                <a:gd name="T50" fmla="*/ 424 w 536"/>
                <a:gd name="T51" fmla="*/ 138 h 768"/>
                <a:gd name="T52" fmla="*/ 444 w 536"/>
                <a:gd name="T53" fmla="*/ 152 h 768"/>
                <a:gd name="T54" fmla="*/ 430 w 536"/>
                <a:gd name="T55" fmla="*/ 188 h 768"/>
                <a:gd name="T56" fmla="*/ 448 w 536"/>
                <a:gd name="T57" fmla="*/ 210 h 768"/>
                <a:gd name="T58" fmla="*/ 520 w 536"/>
                <a:gd name="T59" fmla="*/ 250 h 768"/>
                <a:gd name="T60" fmla="*/ 488 w 536"/>
                <a:gd name="T61" fmla="*/ 330 h 768"/>
                <a:gd name="T62" fmla="*/ 450 w 536"/>
                <a:gd name="T63" fmla="*/ 370 h 768"/>
                <a:gd name="T64" fmla="*/ 398 w 536"/>
                <a:gd name="T65" fmla="*/ 384 h 768"/>
                <a:gd name="T66" fmla="*/ 350 w 536"/>
                <a:gd name="T67" fmla="*/ 340 h 768"/>
                <a:gd name="T68" fmla="*/ 344 w 536"/>
                <a:gd name="T69" fmla="*/ 288 h 768"/>
                <a:gd name="T70" fmla="*/ 310 w 536"/>
                <a:gd name="T71" fmla="*/ 252 h 768"/>
                <a:gd name="T72" fmla="*/ 294 w 536"/>
                <a:gd name="T73" fmla="*/ 200 h 768"/>
                <a:gd name="T74" fmla="*/ 258 w 536"/>
                <a:gd name="T75" fmla="*/ 184 h 768"/>
                <a:gd name="T76" fmla="*/ 226 w 536"/>
                <a:gd name="T77" fmla="*/ 190 h 768"/>
                <a:gd name="T78" fmla="*/ 194 w 536"/>
                <a:gd name="T79" fmla="*/ 228 h 768"/>
                <a:gd name="T80" fmla="*/ 178 w 536"/>
                <a:gd name="T81" fmla="*/ 266 h 768"/>
                <a:gd name="T82" fmla="*/ 172 w 536"/>
                <a:gd name="T83" fmla="*/ 298 h 768"/>
                <a:gd name="T84" fmla="*/ 142 w 536"/>
                <a:gd name="T85" fmla="*/ 314 h 768"/>
                <a:gd name="T86" fmla="*/ 142 w 536"/>
                <a:gd name="T87" fmla="*/ 360 h 768"/>
                <a:gd name="T88" fmla="*/ 222 w 536"/>
                <a:gd name="T89" fmla="*/ 346 h 768"/>
                <a:gd name="T90" fmla="*/ 252 w 536"/>
                <a:gd name="T91" fmla="*/ 342 h 768"/>
                <a:gd name="T92" fmla="*/ 274 w 536"/>
                <a:gd name="T93" fmla="*/ 360 h 768"/>
                <a:gd name="T94" fmla="*/ 300 w 536"/>
                <a:gd name="T95" fmla="*/ 436 h 768"/>
                <a:gd name="T96" fmla="*/ 352 w 536"/>
                <a:gd name="T97" fmla="*/ 468 h 768"/>
                <a:gd name="T98" fmla="*/ 354 w 536"/>
                <a:gd name="T99" fmla="*/ 512 h 768"/>
                <a:gd name="T100" fmla="*/ 328 w 536"/>
                <a:gd name="T101" fmla="*/ 540 h 768"/>
                <a:gd name="T102" fmla="*/ 266 w 536"/>
                <a:gd name="T103" fmla="*/ 582 h 768"/>
                <a:gd name="T104" fmla="*/ 202 w 536"/>
                <a:gd name="T105" fmla="*/ 650 h 768"/>
                <a:gd name="T106" fmla="*/ 180 w 536"/>
                <a:gd name="T107" fmla="*/ 730 h 76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36" h="768">
                  <a:moveTo>
                    <a:pt x="192" y="768"/>
                  </a:moveTo>
                  <a:lnTo>
                    <a:pt x="192" y="768"/>
                  </a:lnTo>
                  <a:lnTo>
                    <a:pt x="178" y="754"/>
                  </a:lnTo>
                  <a:lnTo>
                    <a:pt x="108" y="754"/>
                  </a:lnTo>
                  <a:lnTo>
                    <a:pt x="44" y="740"/>
                  </a:lnTo>
                  <a:lnTo>
                    <a:pt x="32" y="730"/>
                  </a:lnTo>
                  <a:lnTo>
                    <a:pt x="22" y="720"/>
                  </a:lnTo>
                  <a:lnTo>
                    <a:pt x="16" y="712"/>
                  </a:lnTo>
                  <a:lnTo>
                    <a:pt x="14" y="708"/>
                  </a:lnTo>
                  <a:lnTo>
                    <a:pt x="52" y="664"/>
                  </a:lnTo>
                  <a:lnTo>
                    <a:pt x="62" y="630"/>
                  </a:lnTo>
                  <a:lnTo>
                    <a:pt x="66" y="608"/>
                  </a:lnTo>
                  <a:lnTo>
                    <a:pt x="64" y="588"/>
                  </a:lnTo>
                  <a:lnTo>
                    <a:pt x="58" y="572"/>
                  </a:lnTo>
                  <a:lnTo>
                    <a:pt x="50" y="558"/>
                  </a:lnTo>
                  <a:lnTo>
                    <a:pt x="42" y="544"/>
                  </a:lnTo>
                  <a:lnTo>
                    <a:pt x="30" y="532"/>
                  </a:lnTo>
                  <a:lnTo>
                    <a:pt x="6" y="508"/>
                  </a:lnTo>
                  <a:lnTo>
                    <a:pt x="6" y="494"/>
                  </a:lnTo>
                  <a:lnTo>
                    <a:pt x="10" y="482"/>
                  </a:lnTo>
                  <a:lnTo>
                    <a:pt x="16" y="474"/>
                  </a:lnTo>
                  <a:lnTo>
                    <a:pt x="22" y="464"/>
                  </a:lnTo>
                  <a:lnTo>
                    <a:pt x="32" y="458"/>
                  </a:lnTo>
                  <a:lnTo>
                    <a:pt x="40" y="450"/>
                  </a:lnTo>
                  <a:lnTo>
                    <a:pt x="62" y="438"/>
                  </a:lnTo>
                  <a:lnTo>
                    <a:pt x="78" y="412"/>
                  </a:lnTo>
                  <a:lnTo>
                    <a:pt x="78" y="382"/>
                  </a:lnTo>
                  <a:lnTo>
                    <a:pt x="64" y="362"/>
                  </a:lnTo>
                  <a:lnTo>
                    <a:pt x="52" y="346"/>
                  </a:lnTo>
                  <a:lnTo>
                    <a:pt x="40" y="334"/>
                  </a:lnTo>
                  <a:lnTo>
                    <a:pt x="26" y="322"/>
                  </a:lnTo>
                  <a:lnTo>
                    <a:pt x="18" y="320"/>
                  </a:lnTo>
                  <a:lnTo>
                    <a:pt x="18" y="316"/>
                  </a:lnTo>
                  <a:lnTo>
                    <a:pt x="38" y="300"/>
                  </a:lnTo>
                  <a:lnTo>
                    <a:pt x="44" y="288"/>
                  </a:lnTo>
                  <a:lnTo>
                    <a:pt x="46" y="282"/>
                  </a:lnTo>
                  <a:lnTo>
                    <a:pt x="48" y="276"/>
                  </a:lnTo>
                  <a:lnTo>
                    <a:pt x="24" y="256"/>
                  </a:lnTo>
                  <a:lnTo>
                    <a:pt x="24" y="236"/>
                  </a:lnTo>
                  <a:lnTo>
                    <a:pt x="10" y="220"/>
                  </a:lnTo>
                  <a:lnTo>
                    <a:pt x="0" y="208"/>
                  </a:lnTo>
                  <a:lnTo>
                    <a:pt x="0" y="164"/>
                  </a:lnTo>
                  <a:lnTo>
                    <a:pt x="16" y="146"/>
                  </a:lnTo>
                  <a:lnTo>
                    <a:pt x="22" y="144"/>
                  </a:lnTo>
                  <a:lnTo>
                    <a:pt x="28" y="142"/>
                  </a:lnTo>
                  <a:lnTo>
                    <a:pt x="34" y="140"/>
                  </a:lnTo>
                  <a:lnTo>
                    <a:pt x="34" y="94"/>
                  </a:lnTo>
                  <a:lnTo>
                    <a:pt x="44" y="84"/>
                  </a:lnTo>
                  <a:lnTo>
                    <a:pt x="50" y="80"/>
                  </a:lnTo>
                  <a:lnTo>
                    <a:pt x="58" y="78"/>
                  </a:lnTo>
                  <a:lnTo>
                    <a:pt x="64" y="82"/>
                  </a:lnTo>
                  <a:lnTo>
                    <a:pt x="70" y="88"/>
                  </a:lnTo>
                  <a:lnTo>
                    <a:pt x="76" y="98"/>
                  </a:lnTo>
                  <a:lnTo>
                    <a:pt x="78" y="104"/>
                  </a:lnTo>
                  <a:lnTo>
                    <a:pt x="80" y="112"/>
                  </a:lnTo>
                  <a:lnTo>
                    <a:pt x="72" y="118"/>
                  </a:lnTo>
                  <a:lnTo>
                    <a:pt x="68" y="124"/>
                  </a:lnTo>
                  <a:lnTo>
                    <a:pt x="68" y="130"/>
                  </a:lnTo>
                  <a:lnTo>
                    <a:pt x="70" y="136"/>
                  </a:lnTo>
                  <a:lnTo>
                    <a:pt x="76" y="142"/>
                  </a:lnTo>
                  <a:lnTo>
                    <a:pt x="82" y="150"/>
                  </a:lnTo>
                  <a:lnTo>
                    <a:pt x="98" y="164"/>
                  </a:lnTo>
                  <a:lnTo>
                    <a:pt x="108" y="164"/>
                  </a:lnTo>
                  <a:lnTo>
                    <a:pt x="124" y="154"/>
                  </a:lnTo>
                  <a:lnTo>
                    <a:pt x="124" y="148"/>
                  </a:lnTo>
                  <a:lnTo>
                    <a:pt x="128" y="142"/>
                  </a:lnTo>
                  <a:lnTo>
                    <a:pt x="132" y="138"/>
                  </a:lnTo>
                  <a:lnTo>
                    <a:pt x="136" y="134"/>
                  </a:lnTo>
                  <a:lnTo>
                    <a:pt x="148" y="126"/>
                  </a:lnTo>
                  <a:lnTo>
                    <a:pt x="162" y="120"/>
                  </a:lnTo>
                  <a:lnTo>
                    <a:pt x="170" y="110"/>
                  </a:lnTo>
                  <a:lnTo>
                    <a:pt x="180" y="106"/>
                  </a:lnTo>
                  <a:lnTo>
                    <a:pt x="190" y="104"/>
                  </a:lnTo>
                  <a:lnTo>
                    <a:pt x="202" y="102"/>
                  </a:lnTo>
                  <a:lnTo>
                    <a:pt x="228" y="100"/>
                  </a:lnTo>
                  <a:lnTo>
                    <a:pt x="240" y="98"/>
                  </a:lnTo>
                  <a:lnTo>
                    <a:pt x="252" y="92"/>
                  </a:lnTo>
                  <a:lnTo>
                    <a:pt x="250" y="40"/>
                  </a:lnTo>
                  <a:lnTo>
                    <a:pt x="258" y="30"/>
                  </a:lnTo>
                  <a:lnTo>
                    <a:pt x="266" y="22"/>
                  </a:lnTo>
                  <a:lnTo>
                    <a:pt x="288" y="8"/>
                  </a:lnTo>
                  <a:lnTo>
                    <a:pt x="296" y="2"/>
                  </a:lnTo>
                  <a:lnTo>
                    <a:pt x="304" y="0"/>
                  </a:lnTo>
                  <a:lnTo>
                    <a:pt x="310" y="0"/>
                  </a:lnTo>
                  <a:lnTo>
                    <a:pt x="314" y="4"/>
                  </a:lnTo>
                  <a:lnTo>
                    <a:pt x="318" y="10"/>
                  </a:lnTo>
                  <a:lnTo>
                    <a:pt x="322" y="18"/>
                  </a:lnTo>
                  <a:lnTo>
                    <a:pt x="332" y="40"/>
                  </a:lnTo>
                  <a:lnTo>
                    <a:pt x="370" y="100"/>
                  </a:lnTo>
                  <a:lnTo>
                    <a:pt x="372" y="112"/>
                  </a:lnTo>
                  <a:lnTo>
                    <a:pt x="374" y="122"/>
                  </a:lnTo>
                  <a:lnTo>
                    <a:pt x="378" y="128"/>
                  </a:lnTo>
                  <a:lnTo>
                    <a:pt x="382" y="132"/>
                  </a:lnTo>
                  <a:lnTo>
                    <a:pt x="388" y="136"/>
                  </a:lnTo>
                  <a:lnTo>
                    <a:pt x="398" y="140"/>
                  </a:lnTo>
                  <a:lnTo>
                    <a:pt x="424" y="138"/>
                  </a:lnTo>
                  <a:lnTo>
                    <a:pt x="442" y="138"/>
                  </a:lnTo>
                  <a:lnTo>
                    <a:pt x="458" y="140"/>
                  </a:lnTo>
                  <a:lnTo>
                    <a:pt x="450" y="146"/>
                  </a:lnTo>
                  <a:lnTo>
                    <a:pt x="444" y="152"/>
                  </a:lnTo>
                  <a:lnTo>
                    <a:pt x="436" y="158"/>
                  </a:lnTo>
                  <a:lnTo>
                    <a:pt x="430" y="166"/>
                  </a:lnTo>
                  <a:lnTo>
                    <a:pt x="430" y="178"/>
                  </a:lnTo>
                  <a:lnTo>
                    <a:pt x="430" y="188"/>
                  </a:lnTo>
                  <a:lnTo>
                    <a:pt x="432" y="192"/>
                  </a:lnTo>
                  <a:lnTo>
                    <a:pt x="436" y="198"/>
                  </a:lnTo>
                  <a:lnTo>
                    <a:pt x="440" y="204"/>
                  </a:lnTo>
                  <a:lnTo>
                    <a:pt x="448" y="210"/>
                  </a:lnTo>
                  <a:lnTo>
                    <a:pt x="458" y="212"/>
                  </a:lnTo>
                  <a:lnTo>
                    <a:pt x="466" y="216"/>
                  </a:lnTo>
                  <a:lnTo>
                    <a:pt x="482" y="226"/>
                  </a:lnTo>
                  <a:lnTo>
                    <a:pt x="500" y="238"/>
                  </a:lnTo>
                  <a:lnTo>
                    <a:pt x="520" y="250"/>
                  </a:lnTo>
                  <a:lnTo>
                    <a:pt x="536" y="264"/>
                  </a:lnTo>
                  <a:lnTo>
                    <a:pt x="488" y="330"/>
                  </a:lnTo>
                  <a:lnTo>
                    <a:pt x="486" y="336"/>
                  </a:lnTo>
                  <a:lnTo>
                    <a:pt x="482" y="344"/>
                  </a:lnTo>
                  <a:lnTo>
                    <a:pt x="476" y="352"/>
                  </a:lnTo>
                  <a:lnTo>
                    <a:pt x="468" y="358"/>
                  </a:lnTo>
                  <a:lnTo>
                    <a:pt x="450" y="370"/>
                  </a:lnTo>
                  <a:lnTo>
                    <a:pt x="436" y="376"/>
                  </a:lnTo>
                  <a:lnTo>
                    <a:pt x="416" y="380"/>
                  </a:lnTo>
                  <a:lnTo>
                    <a:pt x="398" y="384"/>
                  </a:lnTo>
                  <a:lnTo>
                    <a:pt x="382" y="372"/>
                  </a:lnTo>
                  <a:lnTo>
                    <a:pt x="370" y="360"/>
                  </a:lnTo>
                  <a:lnTo>
                    <a:pt x="360" y="348"/>
                  </a:lnTo>
                  <a:lnTo>
                    <a:pt x="350" y="340"/>
                  </a:lnTo>
                  <a:lnTo>
                    <a:pt x="346" y="332"/>
                  </a:lnTo>
                  <a:lnTo>
                    <a:pt x="346" y="324"/>
                  </a:lnTo>
                  <a:lnTo>
                    <a:pt x="346" y="308"/>
                  </a:lnTo>
                  <a:lnTo>
                    <a:pt x="344" y="294"/>
                  </a:lnTo>
                  <a:lnTo>
                    <a:pt x="344" y="288"/>
                  </a:lnTo>
                  <a:lnTo>
                    <a:pt x="342" y="284"/>
                  </a:lnTo>
                  <a:lnTo>
                    <a:pt x="310" y="272"/>
                  </a:lnTo>
                  <a:lnTo>
                    <a:pt x="310" y="252"/>
                  </a:lnTo>
                  <a:lnTo>
                    <a:pt x="312" y="232"/>
                  </a:lnTo>
                  <a:lnTo>
                    <a:pt x="314" y="214"/>
                  </a:lnTo>
                  <a:lnTo>
                    <a:pt x="314" y="202"/>
                  </a:lnTo>
                  <a:lnTo>
                    <a:pt x="294" y="200"/>
                  </a:lnTo>
                  <a:lnTo>
                    <a:pt x="278" y="198"/>
                  </a:lnTo>
                  <a:lnTo>
                    <a:pt x="270" y="196"/>
                  </a:lnTo>
                  <a:lnTo>
                    <a:pt x="264" y="192"/>
                  </a:lnTo>
                  <a:lnTo>
                    <a:pt x="260" y="188"/>
                  </a:lnTo>
                  <a:lnTo>
                    <a:pt x="258" y="184"/>
                  </a:lnTo>
                  <a:lnTo>
                    <a:pt x="238" y="184"/>
                  </a:lnTo>
                  <a:lnTo>
                    <a:pt x="232" y="184"/>
                  </a:lnTo>
                  <a:lnTo>
                    <a:pt x="228" y="186"/>
                  </a:lnTo>
                  <a:lnTo>
                    <a:pt x="226" y="190"/>
                  </a:lnTo>
                  <a:lnTo>
                    <a:pt x="224" y="196"/>
                  </a:lnTo>
                  <a:lnTo>
                    <a:pt x="220" y="214"/>
                  </a:lnTo>
                  <a:lnTo>
                    <a:pt x="206" y="220"/>
                  </a:lnTo>
                  <a:lnTo>
                    <a:pt x="194" y="228"/>
                  </a:lnTo>
                  <a:lnTo>
                    <a:pt x="172" y="244"/>
                  </a:lnTo>
                  <a:lnTo>
                    <a:pt x="172" y="250"/>
                  </a:lnTo>
                  <a:lnTo>
                    <a:pt x="174" y="258"/>
                  </a:lnTo>
                  <a:lnTo>
                    <a:pt x="178" y="266"/>
                  </a:lnTo>
                  <a:lnTo>
                    <a:pt x="184" y="278"/>
                  </a:lnTo>
                  <a:lnTo>
                    <a:pt x="182" y="286"/>
                  </a:lnTo>
                  <a:lnTo>
                    <a:pt x="176" y="292"/>
                  </a:lnTo>
                  <a:lnTo>
                    <a:pt x="172" y="298"/>
                  </a:lnTo>
                  <a:lnTo>
                    <a:pt x="164" y="300"/>
                  </a:lnTo>
                  <a:lnTo>
                    <a:pt x="152" y="306"/>
                  </a:lnTo>
                  <a:lnTo>
                    <a:pt x="146" y="310"/>
                  </a:lnTo>
                  <a:lnTo>
                    <a:pt x="142" y="314"/>
                  </a:lnTo>
                  <a:lnTo>
                    <a:pt x="142" y="326"/>
                  </a:lnTo>
                  <a:lnTo>
                    <a:pt x="140" y="338"/>
                  </a:lnTo>
                  <a:lnTo>
                    <a:pt x="138" y="350"/>
                  </a:lnTo>
                  <a:lnTo>
                    <a:pt x="140" y="356"/>
                  </a:lnTo>
                  <a:lnTo>
                    <a:pt x="142" y="360"/>
                  </a:lnTo>
                  <a:lnTo>
                    <a:pt x="206" y="360"/>
                  </a:lnTo>
                  <a:lnTo>
                    <a:pt x="214" y="352"/>
                  </a:lnTo>
                  <a:lnTo>
                    <a:pt x="222" y="346"/>
                  </a:lnTo>
                  <a:lnTo>
                    <a:pt x="228" y="342"/>
                  </a:lnTo>
                  <a:lnTo>
                    <a:pt x="234" y="342"/>
                  </a:lnTo>
                  <a:lnTo>
                    <a:pt x="242" y="340"/>
                  </a:lnTo>
                  <a:lnTo>
                    <a:pt x="252" y="342"/>
                  </a:lnTo>
                  <a:lnTo>
                    <a:pt x="256" y="348"/>
                  </a:lnTo>
                  <a:lnTo>
                    <a:pt x="260" y="350"/>
                  </a:lnTo>
                  <a:lnTo>
                    <a:pt x="266" y="356"/>
                  </a:lnTo>
                  <a:lnTo>
                    <a:pt x="274" y="360"/>
                  </a:lnTo>
                  <a:lnTo>
                    <a:pt x="282" y="378"/>
                  </a:lnTo>
                  <a:lnTo>
                    <a:pt x="290" y="422"/>
                  </a:lnTo>
                  <a:lnTo>
                    <a:pt x="300" y="436"/>
                  </a:lnTo>
                  <a:lnTo>
                    <a:pt x="314" y="448"/>
                  </a:lnTo>
                  <a:lnTo>
                    <a:pt x="330" y="460"/>
                  </a:lnTo>
                  <a:lnTo>
                    <a:pt x="340" y="464"/>
                  </a:lnTo>
                  <a:lnTo>
                    <a:pt x="352" y="468"/>
                  </a:lnTo>
                  <a:lnTo>
                    <a:pt x="372" y="502"/>
                  </a:lnTo>
                  <a:lnTo>
                    <a:pt x="368" y="502"/>
                  </a:lnTo>
                  <a:lnTo>
                    <a:pt x="362" y="504"/>
                  </a:lnTo>
                  <a:lnTo>
                    <a:pt x="354" y="512"/>
                  </a:lnTo>
                  <a:lnTo>
                    <a:pt x="346" y="520"/>
                  </a:lnTo>
                  <a:lnTo>
                    <a:pt x="340" y="526"/>
                  </a:lnTo>
                  <a:lnTo>
                    <a:pt x="336" y="534"/>
                  </a:lnTo>
                  <a:lnTo>
                    <a:pt x="328" y="540"/>
                  </a:lnTo>
                  <a:lnTo>
                    <a:pt x="312" y="554"/>
                  </a:lnTo>
                  <a:lnTo>
                    <a:pt x="296" y="564"/>
                  </a:lnTo>
                  <a:lnTo>
                    <a:pt x="280" y="570"/>
                  </a:lnTo>
                  <a:lnTo>
                    <a:pt x="266" y="582"/>
                  </a:lnTo>
                  <a:lnTo>
                    <a:pt x="254" y="592"/>
                  </a:lnTo>
                  <a:lnTo>
                    <a:pt x="244" y="606"/>
                  </a:lnTo>
                  <a:lnTo>
                    <a:pt x="234" y="620"/>
                  </a:lnTo>
                  <a:lnTo>
                    <a:pt x="202" y="650"/>
                  </a:lnTo>
                  <a:lnTo>
                    <a:pt x="190" y="662"/>
                  </a:lnTo>
                  <a:lnTo>
                    <a:pt x="182" y="676"/>
                  </a:lnTo>
                  <a:lnTo>
                    <a:pt x="176" y="690"/>
                  </a:lnTo>
                  <a:lnTo>
                    <a:pt x="176" y="708"/>
                  </a:lnTo>
                  <a:lnTo>
                    <a:pt x="180" y="730"/>
                  </a:lnTo>
                  <a:lnTo>
                    <a:pt x="190" y="756"/>
                  </a:lnTo>
                  <a:lnTo>
                    <a:pt x="192" y="76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7" name="Freeform 33"/>
            <p:cNvSpPr>
              <a:spLocks/>
            </p:cNvSpPr>
            <p:nvPr/>
          </p:nvSpPr>
          <p:spPr bwMode="auto">
            <a:xfrm>
              <a:off x="555625" y="1035050"/>
              <a:ext cx="3143250" cy="2406650"/>
            </a:xfrm>
            <a:custGeom>
              <a:avLst/>
              <a:gdLst>
                <a:gd name="T0" fmla="*/ 1348 w 1980"/>
                <a:gd name="T1" fmla="*/ 1486 h 1516"/>
                <a:gd name="T2" fmla="*/ 1296 w 1980"/>
                <a:gd name="T3" fmla="*/ 1480 h 1516"/>
                <a:gd name="T4" fmla="*/ 1206 w 1980"/>
                <a:gd name="T5" fmla="*/ 1418 h 1516"/>
                <a:gd name="T6" fmla="*/ 1068 w 1980"/>
                <a:gd name="T7" fmla="*/ 1416 h 1516"/>
                <a:gd name="T8" fmla="*/ 938 w 1980"/>
                <a:gd name="T9" fmla="*/ 1464 h 1516"/>
                <a:gd name="T10" fmla="*/ 842 w 1980"/>
                <a:gd name="T11" fmla="*/ 1464 h 1516"/>
                <a:gd name="T12" fmla="*/ 720 w 1980"/>
                <a:gd name="T13" fmla="*/ 1458 h 1516"/>
                <a:gd name="T14" fmla="*/ 664 w 1980"/>
                <a:gd name="T15" fmla="*/ 1408 h 1516"/>
                <a:gd name="T16" fmla="*/ 580 w 1980"/>
                <a:gd name="T17" fmla="*/ 1446 h 1516"/>
                <a:gd name="T18" fmla="*/ 528 w 1980"/>
                <a:gd name="T19" fmla="*/ 1412 h 1516"/>
                <a:gd name="T20" fmla="*/ 420 w 1980"/>
                <a:gd name="T21" fmla="*/ 1446 h 1516"/>
                <a:gd name="T22" fmla="*/ 332 w 1980"/>
                <a:gd name="T23" fmla="*/ 1490 h 1516"/>
                <a:gd name="T24" fmla="*/ 278 w 1980"/>
                <a:gd name="T25" fmla="*/ 1444 h 1516"/>
                <a:gd name="T26" fmla="*/ 256 w 1980"/>
                <a:gd name="T27" fmla="*/ 1350 h 1516"/>
                <a:gd name="T28" fmla="*/ 190 w 1980"/>
                <a:gd name="T29" fmla="*/ 1318 h 1516"/>
                <a:gd name="T30" fmla="*/ 112 w 1980"/>
                <a:gd name="T31" fmla="*/ 1224 h 1516"/>
                <a:gd name="T32" fmla="*/ 98 w 1980"/>
                <a:gd name="T33" fmla="*/ 1128 h 1516"/>
                <a:gd name="T34" fmla="*/ 36 w 1980"/>
                <a:gd name="T35" fmla="*/ 1054 h 1516"/>
                <a:gd name="T36" fmla="*/ 86 w 1980"/>
                <a:gd name="T37" fmla="*/ 920 h 1516"/>
                <a:gd name="T38" fmla="*/ 20 w 1980"/>
                <a:gd name="T39" fmla="*/ 884 h 1516"/>
                <a:gd name="T40" fmla="*/ 0 w 1980"/>
                <a:gd name="T41" fmla="*/ 864 h 1516"/>
                <a:gd name="T42" fmla="*/ 8 w 1980"/>
                <a:gd name="T43" fmla="*/ 798 h 1516"/>
                <a:gd name="T44" fmla="*/ 106 w 1980"/>
                <a:gd name="T45" fmla="*/ 726 h 1516"/>
                <a:gd name="T46" fmla="*/ 236 w 1980"/>
                <a:gd name="T47" fmla="*/ 732 h 1516"/>
                <a:gd name="T48" fmla="*/ 308 w 1980"/>
                <a:gd name="T49" fmla="*/ 746 h 1516"/>
                <a:gd name="T50" fmla="*/ 418 w 1980"/>
                <a:gd name="T51" fmla="*/ 684 h 1516"/>
                <a:gd name="T52" fmla="*/ 510 w 1980"/>
                <a:gd name="T53" fmla="*/ 688 h 1516"/>
                <a:gd name="T54" fmla="*/ 638 w 1980"/>
                <a:gd name="T55" fmla="*/ 620 h 1516"/>
                <a:gd name="T56" fmla="*/ 708 w 1980"/>
                <a:gd name="T57" fmla="*/ 536 h 1516"/>
                <a:gd name="T58" fmla="*/ 728 w 1980"/>
                <a:gd name="T59" fmla="*/ 392 h 1516"/>
                <a:gd name="T60" fmla="*/ 772 w 1980"/>
                <a:gd name="T61" fmla="*/ 326 h 1516"/>
                <a:gd name="T62" fmla="*/ 904 w 1980"/>
                <a:gd name="T63" fmla="*/ 356 h 1516"/>
                <a:gd name="T64" fmla="*/ 926 w 1980"/>
                <a:gd name="T65" fmla="*/ 302 h 1516"/>
                <a:gd name="T66" fmla="*/ 1008 w 1980"/>
                <a:gd name="T67" fmla="*/ 172 h 1516"/>
                <a:gd name="T68" fmla="*/ 1092 w 1980"/>
                <a:gd name="T69" fmla="*/ 186 h 1516"/>
                <a:gd name="T70" fmla="*/ 1196 w 1980"/>
                <a:gd name="T71" fmla="*/ 202 h 1516"/>
                <a:gd name="T72" fmla="*/ 1246 w 1980"/>
                <a:gd name="T73" fmla="*/ 76 h 1516"/>
                <a:gd name="T74" fmla="*/ 1352 w 1980"/>
                <a:gd name="T75" fmla="*/ 36 h 1516"/>
                <a:gd name="T76" fmla="*/ 1426 w 1980"/>
                <a:gd name="T77" fmla="*/ 22 h 1516"/>
                <a:gd name="T78" fmla="*/ 1568 w 1980"/>
                <a:gd name="T79" fmla="*/ 164 h 1516"/>
                <a:gd name="T80" fmla="*/ 1612 w 1980"/>
                <a:gd name="T81" fmla="*/ 320 h 1516"/>
                <a:gd name="T82" fmla="*/ 1568 w 1980"/>
                <a:gd name="T83" fmla="*/ 390 h 1516"/>
                <a:gd name="T84" fmla="*/ 1614 w 1980"/>
                <a:gd name="T85" fmla="*/ 488 h 1516"/>
                <a:gd name="T86" fmla="*/ 1778 w 1980"/>
                <a:gd name="T87" fmla="*/ 526 h 1516"/>
                <a:gd name="T88" fmla="*/ 1918 w 1980"/>
                <a:gd name="T89" fmla="*/ 628 h 1516"/>
                <a:gd name="T90" fmla="*/ 1974 w 1980"/>
                <a:gd name="T91" fmla="*/ 736 h 1516"/>
                <a:gd name="T92" fmla="*/ 1952 w 1980"/>
                <a:gd name="T93" fmla="*/ 832 h 1516"/>
                <a:gd name="T94" fmla="*/ 1878 w 1980"/>
                <a:gd name="T95" fmla="*/ 908 h 1516"/>
                <a:gd name="T96" fmla="*/ 1774 w 1980"/>
                <a:gd name="T97" fmla="*/ 980 h 1516"/>
                <a:gd name="T98" fmla="*/ 1672 w 1980"/>
                <a:gd name="T99" fmla="*/ 1034 h 1516"/>
                <a:gd name="T100" fmla="*/ 1646 w 1980"/>
                <a:gd name="T101" fmla="*/ 1106 h 1516"/>
                <a:gd name="T102" fmla="*/ 1580 w 1980"/>
                <a:gd name="T103" fmla="*/ 1194 h 1516"/>
                <a:gd name="T104" fmla="*/ 1396 w 1980"/>
                <a:gd name="T105" fmla="*/ 1236 h 1516"/>
                <a:gd name="T106" fmla="*/ 1404 w 1980"/>
                <a:gd name="T107" fmla="*/ 1294 h 1516"/>
                <a:gd name="T108" fmla="*/ 1474 w 1980"/>
                <a:gd name="T109" fmla="*/ 1370 h 1516"/>
                <a:gd name="T110" fmla="*/ 1434 w 1980"/>
                <a:gd name="T111" fmla="*/ 1426 h 1516"/>
                <a:gd name="T112" fmla="*/ 1450 w 1980"/>
                <a:gd name="T113" fmla="*/ 1504 h 151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980" h="1516">
                  <a:moveTo>
                    <a:pt x="1416" y="1516"/>
                  </a:moveTo>
                  <a:lnTo>
                    <a:pt x="1416" y="1516"/>
                  </a:lnTo>
                  <a:lnTo>
                    <a:pt x="1402" y="1508"/>
                  </a:lnTo>
                  <a:lnTo>
                    <a:pt x="1378" y="1484"/>
                  </a:lnTo>
                  <a:lnTo>
                    <a:pt x="1362" y="1484"/>
                  </a:lnTo>
                  <a:lnTo>
                    <a:pt x="1352" y="1484"/>
                  </a:lnTo>
                  <a:lnTo>
                    <a:pt x="1348" y="1486"/>
                  </a:lnTo>
                  <a:lnTo>
                    <a:pt x="1346" y="1488"/>
                  </a:lnTo>
                  <a:lnTo>
                    <a:pt x="1340" y="1502"/>
                  </a:lnTo>
                  <a:lnTo>
                    <a:pt x="1330" y="1498"/>
                  </a:lnTo>
                  <a:lnTo>
                    <a:pt x="1304" y="1500"/>
                  </a:lnTo>
                  <a:lnTo>
                    <a:pt x="1298" y="1490"/>
                  </a:lnTo>
                  <a:lnTo>
                    <a:pt x="1296" y="1480"/>
                  </a:lnTo>
                  <a:lnTo>
                    <a:pt x="1294" y="1466"/>
                  </a:lnTo>
                  <a:lnTo>
                    <a:pt x="1276" y="1458"/>
                  </a:lnTo>
                  <a:lnTo>
                    <a:pt x="1252" y="1438"/>
                  </a:lnTo>
                  <a:lnTo>
                    <a:pt x="1242" y="1430"/>
                  </a:lnTo>
                  <a:lnTo>
                    <a:pt x="1230" y="1424"/>
                  </a:lnTo>
                  <a:lnTo>
                    <a:pt x="1218" y="1420"/>
                  </a:lnTo>
                  <a:lnTo>
                    <a:pt x="1206" y="1418"/>
                  </a:lnTo>
                  <a:lnTo>
                    <a:pt x="1194" y="1418"/>
                  </a:lnTo>
                  <a:lnTo>
                    <a:pt x="1180" y="1422"/>
                  </a:lnTo>
                  <a:lnTo>
                    <a:pt x="1142" y="1428"/>
                  </a:lnTo>
                  <a:lnTo>
                    <a:pt x="1122" y="1428"/>
                  </a:lnTo>
                  <a:lnTo>
                    <a:pt x="1104" y="1428"/>
                  </a:lnTo>
                  <a:lnTo>
                    <a:pt x="1068" y="1416"/>
                  </a:lnTo>
                  <a:lnTo>
                    <a:pt x="1038" y="1416"/>
                  </a:lnTo>
                  <a:lnTo>
                    <a:pt x="1018" y="1426"/>
                  </a:lnTo>
                  <a:lnTo>
                    <a:pt x="1000" y="1436"/>
                  </a:lnTo>
                  <a:lnTo>
                    <a:pt x="984" y="1450"/>
                  </a:lnTo>
                  <a:lnTo>
                    <a:pt x="978" y="1458"/>
                  </a:lnTo>
                  <a:lnTo>
                    <a:pt x="972" y="1466"/>
                  </a:lnTo>
                  <a:lnTo>
                    <a:pt x="938" y="1464"/>
                  </a:lnTo>
                  <a:lnTo>
                    <a:pt x="906" y="1450"/>
                  </a:lnTo>
                  <a:lnTo>
                    <a:pt x="884" y="1450"/>
                  </a:lnTo>
                  <a:lnTo>
                    <a:pt x="876" y="1452"/>
                  </a:lnTo>
                  <a:lnTo>
                    <a:pt x="870" y="1458"/>
                  </a:lnTo>
                  <a:lnTo>
                    <a:pt x="842" y="1464"/>
                  </a:lnTo>
                  <a:lnTo>
                    <a:pt x="826" y="1466"/>
                  </a:lnTo>
                  <a:lnTo>
                    <a:pt x="814" y="1470"/>
                  </a:lnTo>
                  <a:lnTo>
                    <a:pt x="802" y="1476"/>
                  </a:lnTo>
                  <a:lnTo>
                    <a:pt x="788" y="1480"/>
                  </a:lnTo>
                  <a:lnTo>
                    <a:pt x="776" y="1480"/>
                  </a:lnTo>
                  <a:lnTo>
                    <a:pt x="764" y="1476"/>
                  </a:lnTo>
                  <a:lnTo>
                    <a:pt x="740" y="1468"/>
                  </a:lnTo>
                  <a:lnTo>
                    <a:pt x="720" y="1458"/>
                  </a:lnTo>
                  <a:lnTo>
                    <a:pt x="708" y="1448"/>
                  </a:lnTo>
                  <a:lnTo>
                    <a:pt x="706" y="1428"/>
                  </a:lnTo>
                  <a:lnTo>
                    <a:pt x="704" y="1424"/>
                  </a:lnTo>
                  <a:lnTo>
                    <a:pt x="702" y="1420"/>
                  </a:lnTo>
                  <a:lnTo>
                    <a:pt x="694" y="1414"/>
                  </a:lnTo>
                  <a:lnTo>
                    <a:pt x="684" y="1406"/>
                  </a:lnTo>
                  <a:lnTo>
                    <a:pt x="664" y="1408"/>
                  </a:lnTo>
                  <a:lnTo>
                    <a:pt x="658" y="1408"/>
                  </a:lnTo>
                  <a:lnTo>
                    <a:pt x="654" y="1410"/>
                  </a:lnTo>
                  <a:lnTo>
                    <a:pt x="646" y="1418"/>
                  </a:lnTo>
                  <a:lnTo>
                    <a:pt x="634" y="1434"/>
                  </a:lnTo>
                  <a:lnTo>
                    <a:pt x="618" y="1438"/>
                  </a:lnTo>
                  <a:lnTo>
                    <a:pt x="602" y="1440"/>
                  </a:lnTo>
                  <a:lnTo>
                    <a:pt x="586" y="1442"/>
                  </a:lnTo>
                  <a:lnTo>
                    <a:pt x="580" y="1446"/>
                  </a:lnTo>
                  <a:lnTo>
                    <a:pt x="572" y="1448"/>
                  </a:lnTo>
                  <a:lnTo>
                    <a:pt x="566" y="1448"/>
                  </a:lnTo>
                  <a:lnTo>
                    <a:pt x="562" y="1438"/>
                  </a:lnTo>
                  <a:lnTo>
                    <a:pt x="550" y="1428"/>
                  </a:lnTo>
                  <a:lnTo>
                    <a:pt x="540" y="1420"/>
                  </a:lnTo>
                  <a:lnTo>
                    <a:pt x="528" y="1412"/>
                  </a:lnTo>
                  <a:lnTo>
                    <a:pt x="516" y="1406"/>
                  </a:lnTo>
                  <a:lnTo>
                    <a:pt x="504" y="1400"/>
                  </a:lnTo>
                  <a:lnTo>
                    <a:pt x="492" y="1398"/>
                  </a:lnTo>
                  <a:lnTo>
                    <a:pt x="482" y="1396"/>
                  </a:lnTo>
                  <a:lnTo>
                    <a:pt x="470" y="1398"/>
                  </a:lnTo>
                  <a:lnTo>
                    <a:pt x="448" y="1414"/>
                  </a:lnTo>
                  <a:lnTo>
                    <a:pt x="432" y="1428"/>
                  </a:lnTo>
                  <a:lnTo>
                    <a:pt x="420" y="1446"/>
                  </a:lnTo>
                  <a:lnTo>
                    <a:pt x="408" y="1468"/>
                  </a:lnTo>
                  <a:lnTo>
                    <a:pt x="398" y="1480"/>
                  </a:lnTo>
                  <a:lnTo>
                    <a:pt x="388" y="1488"/>
                  </a:lnTo>
                  <a:lnTo>
                    <a:pt x="376" y="1494"/>
                  </a:lnTo>
                  <a:lnTo>
                    <a:pt x="362" y="1498"/>
                  </a:lnTo>
                  <a:lnTo>
                    <a:pt x="332" y="1490"/>
                  </a:lnTo>
                  <a:lnTo>
                    <a:pt x="322" y="1484"/>
                  </a:lnTo>
                  <a:lnTo>
                    <a:pt x="318" y="1482"/>
                  </a:lnTo>
                  <a:lnTo>
                    <a:pt x="312" y="1482"/>
                  </a:lnTo>
                  <a:lnTo>
                    <a:pt x="308" y="1472"/>
                  </a:lnTo>
                  <a:lnTo>
                    <a:pt x="304" y="1464"/>
                  </a:lnTo>
                  <a:lnTo>
                    <a:pt x="298" y="1456"/>
                  </a:lnTo>
                  <a:lnTo>
                    <a:pt x="292" y="1452"/>
                  </a:lnTo>
                  <a:lnTo>
                    <a:pt x="278" y="1444"/>
                  </a:lnTo>
                  <a:lnTo>
                    <a:pt x="264" y="1438"/>
                  </a:lnTo>
                  <a:lnTo>
                    <a:pt x="252" y="1420"/>
                  </a:lnTo>
                  <a:lnTo>
                    <a:pt x="252" y="1378"/>
                  </a:lnTo>
                  <a:lnTo>
                    <a:pt x="256" y="1372"/>
                  </a:lnTo>
                  <a:lnTo>
                    <a:pt x="256" y="1364"/>
                  </a:lnTo>
                  <a:lnTo>
                    <a:pt x="256" y="1350"/>
                  </a:lnTo>
                  <a:lnTo>
                    <a:pt x="250" y="1340"/>
                  </a:lnTo>
                  <a:lnTo>
                    <a:pt x="244" y="1332"/>
                  </a:lnTo>
                  <a:lnTo>
                    <a:pt x="234" y="1326"/>
                  </a:lnTo>
                  <a:lnTo>
                    <a:pt x="226" y="1324"/>
                  </a:lnTo>
                  <a:lnTo>
                    <a:pt x="206" y="1322"/>
                  </a:lnTo>
                  <a:lnTo>
                    <a:pt x="198" y="1320"/>
                  </a:lnTo>
                  <a:lnTo>
                    <a:pt x="190" y="1318"/>
                  </a:lnTo>
                  <a:lnTo>
                    <a:pt x="174" y="1302"/>
                  </a:lnTo>
                  <a:lnTo>
                    <a:pt x="150" y="1258"/>
                  </a:lnTo>
                  <a:lnTo>
                    <a:pt x="114" y="1250"/>
                  </a:lnTo>
                  <a:lnTo>
                    <a:pt x="112" y="1242"/>
                  </a:lnTo>
                  <a:lnTo>
                    <a:pt x="112" y="1232"/>
                  </a:lnTo>
                  <a:lnTo>
                    <a:pt x="112" y="1224"/>
                  </a:lnTo>
                  <a:lnTo>
                    <a:pt x="114" y="1216"/>
                  </a:lnTo>
                  <a:lnTo>
                    <a:pt x="120" y="1200"/>
                  </a:lnTo>
                  <a:lnTo>
                    <a:pt x="126" y="1186"/>
                  </a:lnTo>
                  <a:lnTo>
                    <a:pt x="124" y="1174"/>
                  </a:lnTo>
                  <a:lnTo>
                    <a:pt x="122" y="1162"/>
                  </a:lnTo>
                  <a:lnTo>
                    <a:pt x="118" y="1152"/>
                  </a:lnTo>
                  <a:lnTo>
                    <a:pt x="112" y="1144"/>
                  </a:lnTo>
                  <a:lnTo>
                    <a:pt x="98" y="1128"/>
                  </a:lnTo>
                  <a:lnTo>
                    <a:pt x="84" y="1114"/>
                  </a:lnTo>
                  <a:lnTo>
                    <a:pt x="38" y="1092"/>
                  </a:lnTo>
                  <a:lnTo>
                    <a:pt x="32" y="1084"/>
                  </a:lnTo>
                  <a:lnTo>
                    <a:pt x="32" y="1062"/>
                  </a:lnTo>
                  <a:lnTo>
                    <a:pt x="32" y="1056"/>
                  </a:lnTo>
                  <a:lnTo>
                    <a:pt x="36" y="1054"/>
                  </a:lnTo>
                  <a:lnTo>
                    <a:pt x="40" y="1050"/>
                  </a:lnTo>
                  <a:lnTo>
                    <a:pt x="46" y="1048"/>
                  </a:lnTo>
                  <a:lnTo>
                    <a:pt x="66" y="1038"/>
                  </a:lnTo>
                  <a:lnTo>
                    <a:pt x="78" y="1028"/>
                  </a:lnTo>
                  <a:lnTo>
                    <a:pt x="82" y="1024"/>
                  </a:lnTo>
                  <a:lnTo>
                    <a:pt x="86" y="1018"/>
                  </a:lnTo>
                  <a:lnTo>
                    <a:pt x="86" y="920"/>
                  </a:lnTo>
                  <a:lnTo>
                    <a:pt x="82" y="904"/>
                  </a:lnTo>
                  <a:lnTo>
                    <a:pt x="76" y="894"/>
                  </a:lnTo>
                  <a:lnTo>
                    <a:pt x="68" y="888"/>
                  </a:lnTo>
                  <a:lnTo>
                    <a:pt x="60" y="886"/>
                  </a:lnTo>
                  <a:lnTo>
                    <a:pt x="50" y="884"/>
                  </a:lnTo>
                  <a:lnTo>
                    <a:pt x="40" y="884"/>
                  </a:lnTo>
                  <a:lnTo>
                    <a:pt x="20" y="884"/>
                  </a:lnTo>
                  <a:lnTo>
                    <a:pt x="14" y="888"/>
                  </a:lnTo>
                  <a:lnTo>
                    <a:pt x="10" y="894"/>
                  </a:lnTo>
                  <a:lnTo>
                    <a:pt x="8" y="894"/>
                  </a:lnTo>
                  <a:lnTo>
                    <a:pt x="8" y="898"/>
                  </a:lnTo>
                  <a:lnTo>
                    <a:pt x="2" y="882"/>
                  </a:lnTo>
                  <a:lnTo>
                    <a:pt x="0" y="872"/>
                  </a:lnTo>
                  <a:lnTo>
                    <a:pt x="0" y="864"/>
                  </a:lnTo>
                  <a:lnTo>
                    <a:pt x="2" y="856"/>
                  </a:lnTo>
                  <a:lnTo>
                    <a:pt x="26" y="844"/>
                  </a:lnTo>
                  <a:lnTo>
                    <a:pt x="26" y="820"/>
                  </a:lnTo>
                  <a:lnTo>
                    <a:pt x="18" y="808"/>
                  </a:lnTo>
                  <a:lnTo>
                    <a:pt x="12" y="802"/>
                  </a:lnTo>
                  <a:lnTo>
                    <a:pt x="8" y="798"/>
                  </a:lnTo>
                  <a:lnTo>
                    <a:pt x="8" y="796"/>
                  </a:lnTo>
                  <a:lnTo>
                    <a:pt x="16" y="792"/>
                  </a:lnTo>
                  <a:lnTo>
                    <a:pt x="26" y="786"/>
                  </a:lnTo>
                  <a:lnTo>
                    <a:pt x="40" y="778"/>
                  </a:lnTo>
                  <a:lnTo>
                    <a:pt x="64" y="742"/>
                  </a:lnTo>
                  <a:lnTo>
                    <a:pt x="106" y="726"/>
                  </a:lnTo>
                  <a:lnTo>
                    <a:pt x="136" y="724"/>
                  </a:lnTo>
                  <a:lnTo>
                    <a:pt x="160" y="722"/>
                  </a:lnTo>
                  <a:lnTo>
                    <a:pt x="186" y="716"/>
                  </a:lnTo>
                  <a:lnTo>
                    <a:pt x="214" y="704"/>
                  </a:lnTo>
                  <a:lnTo>
                    <a:pt x="232" y="704"/>
                  </a:lnTo>
                  <a:lnTo>
                    <a:pt x="232" y="716"/>
                  </a:lnTo>
                  <a:lnTo>
                    <a:pt x="236" y="732"/>
                  </a:lnTo>
                  <a:lnTo>
                    <a:pt x="240" y="738"/>
                  </a:lnTo>
                  <a:lnTo>
                    <a:pt x="246" y="746"/>
                  </a:lnTo>
                  <a:lnTo>
                    <a:pt x="254" y="752"/>
                  </a:lnTo>
                  <a:lnTo>
                    <a:pt x="262" y="756"/>
                  </a:lnTo>
                  <a:lnTo>
                    <a:pt x="274" y="756"/>
                  </a:lnTo>
                  <a:lnTo>
                    <a:pt x="284" y="754"/>
                  </a:lnTo>
                  <a:lnTo>
                    <a:pt x="296" y="752"/>
                  </a:lnTo>
                  <a:lnTo>
                    <a:pt x="308" y="746"/>
                  </a:lnTo>
                  <a:lnTo>
                    <a:pt x="338" y="706"/>
                  </a:lnTo>
                  <a:lnTo>
                    <a:pt x="362" y="708"/>
                  </a:lnTo>
                  <a:lnTo>
                    <a:pt x="374" y="708"/>
                  </a:lnTo>
                  <a:lnTo>
                    <a:pt x="388" y="706"/>
                  </a:lnTo>
                  <a:lnTo>
                    <a:pt x="402" y="694"/>
                  </a:lnTo>
                  <a:lnTo>
                    <a:pt x="418" y="684"/>
                  </a:lnTo>
                  <a:lnTo>
                    <a:pt x="436" y="682"/>
                  </a:lnTo>
                  <a:lnTo>
                    <a:pt x="458" y="690"/>
                  </a:lnTo>
                  <a:lnTo>
                    <a:pt x="472" y="694"/>
                  </a:lnTo>
                  <a:lnTo>
                    <a:pt x="488" y="696"/>
                  </a:lnTo>
                  <a:lnTo>
                    <a:pt x="498" y="692"/>
                  </a:lnTo>
                  <a:lnTo>
                    <a:pt x="510" y="688"/>
                  </a:lnTo>
                  <a:lnTo>
                    <a:pt x="536" y="686"/>
                  </a:lnTo>
                  <a:lnTo>
                    <a:pt x="562" y="682"/>
                  </a:lnTo>
                  <a:lnTo>
                    <a:pt x="576" y="678"/>
                  </a:lnTo>
                  <a:lnTo>
                    <a:pt x="588" y="674"/>
                  </a:lnTo>
                  <a:lnTo>
                    <a:pt x="628" y="650"/>
                  </a:lnTo>
                  <a:lnTo>
                    <a:pt x="638" y="620"/>
                  </a:lnTo>
                  <a:lnTo>
                    <a:pt x="648" y="616"/>
                  </a:lnTo>
                  <a:lnTo>
                    <a:pt x="656" y="608"/>
                  </a:lnTo>
                  <a:lnTo>
                    <a:pt x="662" y="600"/>
                  </a:lnTo>
                  <a:lnTo>
                    <a:pt x="668" y="590"/>
                  </a:lnTo>
                  <a:lnTo>
                    <a:pt x="676" y="568"/>
                  </a:lnTo>
                  <a:lnTo>
                    <a:pt x="682" y="550"/>
                  </a:lnTo>
                  <a:lnTo>
                    <a:pt x="700" y="542"/>
                  </a:lnTo>
                  <a:lnTo>
                    <a:pt x="708" y="536"/>
                  </a:lnTo>
                  <a:lnTo>
                    <a:pt x="716" y="528"/>
                  </a:lnTo>
                  <a:lnTo>
                    <a:pt x="730" y="496"/>
                  </a:lnTo>
                  <a:lnTo>
                    <a:pt x="732" y="438"/>
                  </a:lnTo>
                  <a:lnTo>
                    <a:pt x="726" y="414"/>
                  </a:lnTo>
                  <a:lnTo>
                    <a:pt x="728" y="392"/>
                  </a:lnTo>
                  <a:lnTo>
                    <a:pt x="732" y="370"/>
                  </a:lnTo>
                  <a:lnTo>
                    <a:pt x="732" y="358"/>
                  </a:lnTo>
                  <a:lnTo>
                    <a:pt x="732" y="350"/>
                  </a:lnTo>
                  <a:lnTo>
                    <a:pt x="730" y="342"/>
                  </a:lnTo>
                  <a:lnTo>
                    <a:pt x="726" y="334"/>
                  </a:lnTo>
                  <a:lnTo>
                    <a:pt x="722" y="324"/>
                  </a:lnTo>
                  <a:lnTo>
                    <a:pt x="772" y="326"/>
                  </a:lnTo>
                  <a:lnTo>
                    <a:pt x="798" y="328"/>
                  </a:lnTo>
                  <a:lnTo>
                    <a:pt x="824" y="332"/>
                  </a:lnTo>
                  <a:lnTo>
                    <a:pt x="834" y="334"/>
                  </a:lnTo>
                  <a:lnTo>
                    <a:pt x="842" y="338"/>
                  </a:lnTo>
                  <a:lnTo>
                    <a:pt x="860" y="340"/>
                  </a:lnTo>
                  <a:lnTo>
                    <a:pt x="882" y="344"/>
                  </a:lnTo>
                  <a:lnTo>
                    <a:pt x="892" y="350"/>
                  </a:lnTo>
                  <a:lnTo>
                    <a:pt x="904" y="356"/>
                  </a:lnTo>
                  <a:lnTo>
                    <a:pt x="918" y="356"/>
                  </a:lnTo>
                  <a:lnTo>
                    <a:pt x="932" y="342"/>
                  </a:lnTo>
                  <a:lnTo>
                    <a:pt x="932" y="328"/>
                  </a:lnTo>
                  <a:lnTo>
                    <a:pt x="928" y="314"/>
                  </a:lnTo>
                  <a:lnTo>
                    <a:pt x="926" y="302"/>
                  </a:lnTo>
                  <a:lnTo>
                    <a:pt x="930" y="290"/>
                  </a:lnTo>
                  <a:lnTo>
                    <a:pt x="934" y="280"/>
                  </a:lnTo>
                  <a:lnTo>
                    <a:pt x="972" y="234"/>
                  </a:lnTo>
                  <a:lnTo>
                    <a:pt x="978" y="214"/>
                  </a:lnTo>
                  <a:lnTo>
                    <a:pt x="984" y="200"/>
                  </a:lnTo>
                  <a:lnTo>
                    <a:pt x="994" y="186"/>
                  </a:lnTo>
                  <a:lnTo>
                    <a:pt x="1008" y="172"/>
                  </a:lnTo>
                  <a:lnTo>
                    <a:pt x="1012" y="160"/>
                  </a:lnTo>
                  <a:lnTo>
                    <a:pt x="1016" y="154"/>
                  </a:lnTo>
                  <a:lnTo>
                    <a:pt x="1018" y="152"/>
                  </a:lnTo>
                  <a:lnTo>
                    <a:pt x="1022" y="150"/>
                  </a:lnTo>
                  <a:lnTo>
                    <a:pt x="1034" y="150"/>
                  </a:lnTo>
                  <a:lnTo>
                    <a:pt x="1092" y="186"/>
                  </a:lnTo>
                  <a:lnTo>
                    <a:pt x="1104" y="188"/>
                  </a:lnTo>
                  <a:lnTo>
                    <a:pt x="1118" y="190"/>
                  </a:lnTo>
                  <a:lnTo>
                    <a:pt x="1134" y="194"/>
                  </a:lnTo>
                  <a:lnTo>
                    <a:pt x="1142" y="198"/>
                  </a:lnTo>
                  <a:lnTo>
                    <a:pt x="1150" y="204"/>
                  </a:lnTo>
                  <a:lnTo>
                    <a:pt x="1172" y="204"/>
                  </a:lnTo>
                  <a:lnTo>
                    <a:pt x="1184" y="204"/>
                  </a:lnTo>
                  <a:lnTo>
                    <a:pt x="1196" y="202"/>
                  </a:lnTo>
                  <a:lnTo>
                    <a:pt x="1208" y="198"/>
                  </a:lnTo>
                  <a:lnTo>
                    <a:pt x="1218" y="194"/>
                  </a:lnTo>
                  <a:lnTo>
                    <a:pt x="1226" y="186"/>
                  </a:lnTo>
                  <a:lnTo>
                    <a:pt x="1232" y="174"/>
                  </a:lnTo>
                  <a:lnTo>
                    <a:pt x="1226" y="106"/>
                  </a:lnTo>
                  <a:lnTo>
                    <a:pt x="1236" y="88"/>
                  </a:lnTo>
                  <a:lnTo>
                    <a:pt x="1246" y="76"/>
                  </a:lnTo>
                  <a:lnTo>
                    <a:pt x="1258" y="68"/>
                  </a:lnTo>
                  <a:lnTo>
                    <a:pt x="1270" y="62"/>
                  </a:lnTo>
                  <a:lnTo>
                    <a:pt x="1284" y="58"/>
                  </a:lnTo>
                  <a:lnTo>
                    <a:pt x="1298" y="56"/>
                  </a:lnTo>
                  <a:lnTo>
                    <a:pt x="1336" y="52"/>
                  </a:lnTo>
                  <a:lnTo>
                    <a:pt x="1340" y="50"/>
                  </a:lnTo>
                  <a:lnTo>
                    <a:pt x="1344" y="46"/>
                  </a:lnTo>
                  <a:lnTo>
                    <a:pt x="1352" y="36"/>
                  </a:lnTo>
                  <a:lnTo>
                    <a:pt x="1360" y="14"/>
                  </a:lnTo>
                  <a:lnTo>
                    <a:pt x="1374" y="0"/>
                  </a:lnTo>
                  <a:lnTo>
                    <a:pt x="1418" y="0"/>
                  </a:lnTo>
                  <a:lnTo>
                    <a:pt x="1420" y="2"/>
                  </a:lnTo>
                  <a:lnTo>
                    <a:pt x="1424" y="8"/>
                  </a:lnTo>
                  <a:lnTo>
                    <a:pt x="1426" y="22"/>
                  </a:lnTo>
                  <a:lnTo>
                    <a:pt x="1430" y="40"/>
                  </a:lnTo>
                  <a:lnTo>
                    <a:pt x="1436" y="58"/>
                  </a:lnTo>
                  <a:lnTo>
                    <a:pt x="1480" y="124"/>
                  </a:lnTo>
                  <a:lnTo>
                    <a:pt x="1504" y="134"/>
                  </a:lnTo>
                  <a:lnTo>
                    <a:pt x="1538" y="144"/>
                  </a:lnTo>
                  <a:lnTo>
                    <a:pt x="1568" y="164"/>
                  </a:lnTo>
                  <a:lnTo>
                    <a:pt x="1584" y="190"/>
                  </a:lnTo>
                  <a:lnTo>
                    <a:pt x="1590" y="242"/>
                  </a:lnTo>
                  <a:lnTo>
                    <a:pt x="1610" y="280"/>
                  </a:lnTo>
                  <a:lnTo>
                    <a:pt x="1612" y="298"/>
                  </a:lnTo>
                  <a:lnTo>
                    <a:pt x="1612" y="320"/>
                  </a:lnTo>
                  <a:lnTo>
                    <a:pt x="1612" y="332"/>
                  </a:lnTo>
                  <a:lnTo>
                    <a:pt x="1610" y="342"/>
                  </a:lnTo>
                  <a:lnTo>
                    <a:pt x="1606" y="354"/>
                  </a:lnTo>
                  <a:lnTo>
                    <a:pt x="1602" y="364"/>
                  </a:lnTo>
                  <a:lnTo>
                    <a:pt x="1580" y="378"/>
                  </a:lnTo>
                  <a:lnTo>
                    <a:pt x="1574" y="382"/>
                  </a:lnTo>
                  <a:lnTo>
                    <a:pt x="1572" y="386"/>
                  </a:lnTo>
                  <a:lnTo>
                    <a:pt x="1568" y="390"/>
                  </a:lnTo>
                  <a:lnTo>
                    <a:pt x="1568" y="396"/>
                  </a:lnTo>
                  <a:lnTo>
                    <a:pt x="1566" y="420"/>
                  </a:lnTo>
                  <a:lnTo>
                    <a:pt x="1570" y="440"/>
                  </a:lnTo>
                  <a:lnTo>
                    <a:pt x="1574" y="452"/>
                  </a:lnTo>
                  <a:lnTo>
                    <a:pt x="1582" y="466"/>
                  </a:lnTo>
                  <a:lnTo>
                    <a:pt x="1614" y="488"/>
                  </a:lnTo>
                  <a:lnTo>
                    <a:pt x="1662" y="500"/>
                  </a:lnTo>
                  <a:lnTo>
                    <a:pt x="1674" y="506"/>
                  </a:lnTo>
                  <a:lnTo>
                    <a:pt x="1688" y="512"/>
                  </a:lnTo>
                  <a:lnTo>
                    <a:pt x="1700" y="516"/>
                  </a:lnTo>
                  <a:lnTo>
                    <a:pt x="1714" y="520"/>
                  </a:lnTo>
                  <a:lnTo>
                    <a:pt x="1744" y="524"/>
                  </a:lnTo>
                  <a:lnTo>
                    <a:pt x="1778" y="526"/>
                  </a:lnTo>
                  <a:lnTo>
                    <a:pt x="1790" y="534"/>
                  </a:lnTo>
                  <a:lnTo>
                    <a:pt x="1806" y="546"/>
                  </a:lnTo>
                  <a:lnTo>
                    <a:pt x="1836" y="576"/>
                  </a:lnTo>
                  <a:lnTo>
                    <a:pt x="1882" y="614"/>
                  </a:lnTo>
                  <a:lnTo>
                    <a:pt x="1894" y="616"/>
                  </a:lnTo>
                  <a:lnTo>
                    <a:pt x="1906" y="620"/>
                  </a:lnTo>
                  <a:lnTo>
                    <a:pt x="1918" y="628"/>
                  </a:lnTo>
                  <a:lnTo>
                    <a:pt x="1930" y="640"/>
                  </a:lnTo>
                  <a:lnTo>
                    <a:pt x="1938" y="672"/>
                  </a:lnTo>
                  <a:lnTo>
                    <a:pt x="1944" y="690"/>
                  </a:lnTo>
                  <a:lnTo>
                    <a:pt x="1952" y="710"/>
                  </a:lnTo>
                  <a:lnTo>
                    <a:pt x="1964" y="718"/>
                  </a:lnTo>
                  <a:lnTo>
                    <a:pt x="1968" y="724"/>
                  </a:lnTo>
                  <a:lnTo>
                    <a:pt x="1974" y="736"/>
                  </a:lnTo>
                  <a:lnTo>
                    <a:pt x="1972" y="766"/>
                  </a:lnTo>
                  <a:lnTo>
                    <a:pt x="1980" y="788"/>
                  </a:lnTo>
                  <a:lnTo>
                    <a:pt x="1968" y="796"/>
                  </a:lnTo>
                  <a:lnTo>
                    <a:pt x="1960" y="804"/>
                  </a:lnTo>
                  <a:lnTo>
                    <a:pt x="1956" y="814"/>
                  </a:lnTo>
                  <a:lnTo>
                    <a:pt x="1952" y="832"/>
                  </a:lnTo>
                  <a:lnTo>
                    <a:pt x="1952" y="864"/>
                  </a:lnTo>
                  <a:lnTo>
                    <a:pt x="1958" y="902"/>
                  </a:lnTo>
                  <a:lnTo>
                    <a:pt x="1952" y="906"/>
                  </a:lnTo>
                  <a:lnTo>
                    <a:pt x="1878" y="908"/>
                  </a:lnTo>
                  <a:lnTo>
                    <a:pt x="1844" y="914"/>
                  </a:lnTo>
                  <a:lnTo>
                    <a:pt x="1830" y="918"/>
                  </a:lnTo>
                  <a:lnTo>
                    <a:pt x="1818" y="922"/>
                  </a:lnTo>
                  <a:lnTo>
                    <a:pt x="1808" y="930"/>
                  </a:lnTo>
                  <a:lnTo>
                    <a:pt x="1798" y="940"/>
                  </a:lnTo>
                  <a:lnTo>
                    <a:pt x="1792" y="952"/>
                  </a:lnTo>
                  <a:lnTo>
                    <a:pt x="1786" y="968"/>
                  </a:lnTo>
                  <a:lnTo>
                    <a:pt x="1774" y="980"/>
                  </a:lnTo>
                  <a:lnTo>
                    <a:pt x="1766" y="990"/>
                  </a:lnTo>
                  <a:lnTo>
                    <a:pt x="1760" y="1002"/>
                  </a:lnTo>
                  <a:lnTo>
                    <a:pt x="1754" y="1018"/>
                  </a:lnTo>
                  <a:lnTo>
                    <a:pt x="1744" y="1024"/>
                  </a:lnTo>
                  <a:lnTo>
                    <a:pt x="1732" y="1028"/>
                  </a:lnTo>
                  <a:lnTo>
                    <a:pt x="1710" y="1032"/>
                  </a:lnTo>
                  <a:lnTo>
                    <a:pt x="1690" y="1034"/>
                  </a:lnTo>
                  <a:lnTo>
                    <a:pt x="1672" y="1034"/>
                  </a:lnTo>
                  <a:lnTo>
                    <a:pt x="1670" y="1044"/>
                  </a:lnTo>
                  <a:lnTo>
                    <a:pt x="1664" y="1056"/>
                  </a:lnTo>
                  <a:lnTo>
                    <a:pt x="1656" y="1066"/>
                  </a:lnTo>
                  <a:lnTo>
                    <a:pt x="1648" y="1074"/>
                  </a:lnTo>
                  <a:lnTo>
                    <a:pt x="1644" y="1082"/>
                  </a:lnTo>
                  <a:lnTo>
                    <a:pt x="1644" y="1090"/>
                  </a:lnTo>
                  <a:lnTo>
                    <a:pt x="1646" y="1106"/>
                  </a:lnTo>
                  <a:lnTo>
                    <a:pt x="1652" y="1124"/>
                  </a:lnTo>
                  <a:lnTo>
                    <a:pt x="1658" y="1146"/>
                  </a:lnTo>
                  <a:lnTo>
                    <a:pt x="1660" y="1170"/>
                  </a:lnTo>
                  <a:lnTo>
                    <a:pt x="1604" y="1182"/>
                  </a:lnTo>
                  <a:lnTo>
                    <a:pt x="1592" y="1188"/>
                  </a:lnTo>
                  <a:lnTo>
                    <a:pt x="1580" y="1194"/>
                  </a:lnTo>
                  <a:lnTo>
                    <a:pt x="1560" y="1206"/>
                  </a:lnTo>
                  <a:lnTo>
                    <a:pt x="1526" y="1214"/>
                  </a:lnTo>
                  <a:lnTo>
                    <a:pt x="1490" y="1220"/>
                  </a:lnTo>
                  <a:lnTo>
                    <a:pt x="1458" y="1224"/>
                  </a:lnTo>
                  <a:lnTo>
                    <a:pt x="1426" y="1224"/>
                  </a:lnTo>
                  <a:lnTo>
                    <a:pt x="1408" y="1228"/>
                  </a:lnTo>
                  <a:lnTo>
                    <a:pt x="1396" y="1236"/>
                  </a:lnTo>
                  <a:lnTo>
                    <a:pt x="1396" y="1244"/>
                  </a:lnTo>
                  <a:lnTo>
                    <a:pt x="1398" y="1250"/>
                  </a:lnTo>
                  <a:lnTo>
                    <a:pt x="1402" y="1258"/>
                  </a:lnTo>
                  <a:lnTo>
                    <a:pt x="1412" y="1272"/>
                  </a:lnTo>
                  <a:lnTo>
                    <a:pt x="1406" y="1280"/>
                  </a:lnTo>
                  <a:lnTo>
                    <a:pt x="1404" y="1288"/>
                  </a:lnTo>
                  <a:lnTo>
                    <a:pt x="1404" y="1294"/>
                  </a:lnTo>
                  <a:lnTo>
                    <a:pt x="1408" y="1302"/>
                  </a:lnTo>
                  <a:lnTo>
                    <a:pt x="1412" y="1308"/>
                  </a:lnTo>
                  <a:lnTo>
                    <a:pt x="1420" y="1314"/>
                  </a:lnTo>
                  <a:lnTo>
                    <a:pt x="1438" y="1328"/>
                  </a:lnTo>
                  <a:lnTo>
                    <a:pt x="1460" y="1360"/>
                  </a:lnTo>
                  <a:lnTo>
                    <a:pt x="1468" y="1364"/>
                  </a:lnTo>
                  <a:lnTo>
                    <a:pt x="1474" y="1370"/>
                  </a:lnTo>
                  <a:lnTo>
                    <a:pt x="1476" y="1374"/>
                  </a:lnTo>
                  <a:lnTo>
                    <a:pt x="1476" y="1380"/>
                  </a:lnTo>
                  <a:lnTo>
                    <a:pt x="1476" y="1396"/>
                  </a:lnTo>
                  <a:lnTo>
                    <a:pt x="1464" y="1408"/>
                  </a:lnTo>
                  <a:lnTo>
                    <a:pt x="1444" y="1418"/>
                  </a:lnTo>
                  <a:lnTo>
                    <a:pt x="1438" y="1422"/>
                  </a:lnTo>
                  <a:lnTo>
                    <a:pt x="1434" y="1426"/>
                  </a:lnTo>
                  <a:lnTo>
                    <a:pt x="1430" y="1432"/>
                  </a:lnTo>
                  <a:lnTo>
                    <a:pt x="1428" y="1438"/>
                  </a:lnTo>
                  <a:lnTo>
                    <a:pt x="1428" y="1460"/>
                  </a:lnTo>
                  <a:lnTo>
                    <a:pt x="1434" y="1466"/>
                  </a:lnTo>
                  <a:lnTo>
                    <a:pt x="1442" y="1476"/>
                  </a:lnTo>
                  <a:lnTo>
                    <a:pt x="1448" y="1488"/>
                  </a:lnTo>
                  <a:lnTo>
                    <a:pt x="1450" y="1496"/>
                  </a:lnTo>
                  <a:lnTo>
                    <a:pt x="1450" y="1504"/>
                  </a:lnTo>
                  <a:lnTo>
                    <a:pt x="1440" y="1510"/>
                  </a:lnTo>
                  <a:lnTo>
                    <a:pt x="1430" y="1512"/>
                  </a:lnTo>
                  <a:lnTo>
                    <a:pt x="1416" y="1516"/>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8" name="Freeform 34"/>
            <p:cNvSpPr>
              <a:spLocks/>
            </p:cNvSpPr>
            <p:nvPr/>
          </p:nvSpPr>
          <p:spPr bwMode="auto">
            <a:xfrm>
              <a:off x="3883025" y="361950"/>
              <a:ext cx="3463925" cy="2965450"/>
            </a:xfrm>
            <a:custGeom>
              <a:avLst/>
              <a:gdLst>
                <a:gd name="T0" fmla="*/ 538 w 2182"/>
                <a:gd name="T1" fmla="*/ 1714 h 1868"/>
                <a:gd name="T2" fmla="*/ 526 w 2182"/>
                <a:gd name="T3" fmla="*/ 1632 h 1868"/>
                <a:gd name="T4" fmla="*/ 362 w 2182"/>
                <a:gd name="T5" fmla="*/ 1664 h 1868"/>
                <a:gd name="T6" fmla="*/ 286 w 2182"/>
                <a:gd name="T7" fmla="*/ 1690 h 1868"/>
                <a:gd name="T8" fmla="*/ 168 w 2182"/>
                <a:gd name="T9" fmla="*/ 1576 h 1868"/>
                <a:gd name="T10" fmla="*/ 220 w 2182"/>
                <a:gd name="T11" fmla="*/ 1468 h 1868"/>
                <a:gd name="T12" fmla="*/ 66 w 2182"/>
                <a:gd name="T13" fmla="*/ 1450 h 1868"/>
                <a:gd name="T14" fmla="*/ 20 w 2182"/>
                <a:gd name="T15" fmla="*/ 1304 h 1868"/>
                <a:gd name="T16" fmla="*/ 400 w 2182"/>
                <a:gd name="T17" fmla="*/ 1336 h 1868"/>
                <a:gd name="T18" fmla="*/ 594 w 2182"/>
                <a:gd name="T19" fmla="*/ 1418 h 1868"/>
                <a:gd name="T20" fmla="*/ 724 w 2182"/>
                <a:gd name="T21" fmla="*/ 1354 h 1868"/>
                <a:gd name="T22" fmla="*/ 828 w 2182"/>
                <a:gd name="T23" fmla="*/ 1308 h 1868"/>
                <a:gd name="T24" fmla="*/ 1006 w 2182"/>
                <a:gd name="T25" fmla="*/ 1300 h 1868"/>
                <a:gd name="T26" fmla="*/ 1170 w 2182"/>
                <a:gd name="T27" fmla="*/ 1170 h 1868"/>
                <a:gd name="T28" fmla="*/ 1178 w 2182"/>
                <a:gd name="T29" fmla="*/ 1032 h 1868"/>
                <a:gd name="T30" fmla="*/ 1260 w 2182"/>
                <a:gd name="T31" fmla="*/ 1006 h 1868"/>
                <a:gd name="T32" fmla="*/ 1410 w 2182"/>
                <a:gd name="T33" fmla="*/ 924 h 1868"/>
                <a:gd name="T34" fmla="*/ 1524 w 2182"/>
                <a:gd name="T35" fmla="*/ 876 h 1868"/>
                <a:gd name="T36" fmla="*/ 1632 w 2182"/>
                <a:gd name="T37" fmla="*/ 776 h 1868"/>
                <a:gd name="T38" fmla="*/ 1798 w 2182"/>
                <a:gd name="T39" fmla="*/ 740 h 1868"/>
                <a:gd name="T40" fmla="*/ 1712 w 2182"/>
                <a:gd name="T41" fmla="*/ 614 h 1868"/>
                <a:gd name="T42" fmla="*/ 1586 w 2182"/>
                <a:gd name="T43" fmla="*/ 646 h 1868"/>
                <a:gd name="T44" fmla="*/ 1456 w 2182"/>
                <a:gd name="T45" fmla="*/ 650 h 1868"/>
                <a:gd name="T46" fmla="*/ 1480 w 2182"/>
                <a:gd name="T47" fmla="*/ 512 h 1868"/>
                <a:gd name="T48" fmla="*/ 1602 w 2182"/>
                <a:gd name="T49" fmla="*/ 428 h 1868"/>
                <a:gd name="T50" fmla="*/ 1698 w 2182"/>
                <a:gd name="T51" fmla="*/ 250 h 1868"/>
                <a:gd name="T52" fmla="*/ 1738 w 2182"/>
                <a:gd name="T53" fmla="*/ 108 h 1868"/>
                <a:gd name="T54" fmla="*/ 1736 w 2182"/>
                <a:gd name="T55" fmla="*/ 20 h 1868"/>
                <a:gd name="T56" fmla="*/ 1800 w 2182"/>
                <a:gd name="T57" fmla="*/ 42 h 1868"/>
                <a:gd name="T58" fmla="*/ 1848 w 2182"/>
                <a:gd name="T59" fmla="*/ 80 h 1868"/>
                <a:gd name="T60" fmla="*/ 1926 w 2182"/>
                <a:gd name="T61" fmla="*/ 178 h 1868"/>
                <a:gd name="T62" fmla="*/ 2052 w 2182"/>
                <a:gd name="T63" fmla="*/ 152 h 1868"/>
                <a:gd name="T64" fmla="*/ 2136 w 2182"/>
                <a:gd name="T65" fmla="*/ 246 h 1868"/>
                <a:gd name="T66" fmla="*/ 2136 w 2182"/>
                <a:gd name="T67" fmla="*/ 440 h 1868"/>
                <a:gd name="T68" fmla="*/ 2118 w 2182"/>
                <a:gd name="T69" fmla="*/ 476 h 1868"/>
                <a:gd name="T70" fmla="*/ 2064 w 2182"/>
                <a:gd name="T71" fmla="*/ 514 h 1868"/>
                <a:gd name="T72" fmla="*/ 2020 w 2182"/>
                <a:gd name="T73" fmla="*/ 674 h 1868"/>
                <a:gd name="T74" fmla="*/ 2068 w 2182"/>
                <a:gd name="T75" fmla="*/ 716 h 1868"/>
                <a:gd name="T76" fmla="*/ 2026 w 2182"/>
                <a:gd name="T77" fmla="*/ 796 h 1868"/>
                <a:gd name="T78" fmla="*/ 1968 w 2182"/>
                <a:gd name="T79" fmla="*/ 828 h 1868"/>
                <a:gd name="T80" fmla="*/ 2054 w 2182"/>
                <a:gd name="T81" fmla="*/ 986 h 1868"/>
                <a:gd name="T82" fmla="*/ 2154 w 2182"/>
                <a:gd name="T83" fmla="*/ 1034 h 1868"/>
                <a:gd name="T84" fmla="*/ 2156 w 2182"/>
                <a:gd name="T85" fmla="*/ 1130 h 1868"/>
                <a:gd name="T86" fmla="*/ 2054 w 2182"/>
                <a:gd name="T87" fmla="*/ 1170 h 1868"/>
                <a:gd name="T88" fmla="*/ 1920 w 2182"/>
                <a:gd name="T89" fmla="*/ 1272 h 1868"/>
                <a:gd name="T90" fmla="*/ 1850 w 2182"/>
                <a:gd name="T91" fmla="*/ 1260 h 1868"/>
                <a:gd name="T92" fmla="*/ 1786 w 2182"/>
                <a:gd name="T93" fmla="*/ 1338 h 1868"/>
                <a:gd name="T94" fmla="*/ 1696 w 2182"/>
                <a:gd name="T95" fmla="*/ 1206 h 1868"/>
                <a:gd name="T96" fmla="*/ 1524 w 2182"/>
                <a:gd name="T97" fmla="*/ 1346 h 1868"/>
                <a:gd name="T98" fmla="*/ 1494 w 2182"/>
                <a:gd name="T99" fmla="*/ 1334 h 1868"/>
                <a:gd name="T100" fmla="*/ 1424 w 2182"/>
                <a:gd name="T101" fmla="*/ 1310 h 1868"/>
                <a:gd name="T102" fmla="*/ 1392 w 2182"/>
                <a:gd name="T103" fmla="*/ 1430 h 1868"/>
                <a:gd name="T104" fmla="*/ 1288 w 2182"/>
                <a:gd name="T105" fmla="*/ 1520 h 1868"/>
                <a:gd name="T106" fmla="*/ 1140 w 2182"/>
                <a:gd name="T107" fmla="*/ 1612 h 1868"/>
                <a:gd name="T108" fmla="*/ 1076 w 2182"/>
                <a:gd name="T109" fmla="*/ 1650 h 1868"/>
                <a:gd name="T110" fmla="*/ 988 w 2182"/>
                <a:gd name="T111" fmla="*/ 1790 h 1868"/>
                <a:gd name="T112" fmla="*/ 838 w 2182"/>
                <a:gd name="T113" fmla="*/ 1810 h 1868"/>
                <a:gd name="T114" fmla="*/ 814 w 2182"/>
                <a:gd name="T115" fmla="*/ 1666 h 1868"/>
                <a:gd name="T116" fmla="*/ 732 w 2182"/>
                <a:gd name="T117" fmla="*/ 1678 h 1868"/>
                <a:gd name="T118" fmla="*/ 662 w 2182"/>
                <a:gd name="T119" fmla="*/ 1816 h 186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82" h="1868">
                  <a:moveTo>
                    <a:pt x="556" y="1868"/>
                  </a:moveTo>
                  <a:lnTo>
                    <a:pt x="556" y="1868"/>
                  </a:lnTo>
                  <a:lnTo>
                    <a:pt x="518" y="1832"/>
                  </a:lnTo>
                  <a:lnTo>
                    <a:pt x="498" y="1792"/>
                  </a:lnTo>
                  <a:lnTo>
                    <a:pt x="500" y="1764"/>
                  </a:lnTo>
                  <a:lnTo>
                    <a:pt x="502" y="1754"/>
                  </a:lnTo>
                  <a:lnTo>
                    <a:pt x="506" y="1744"/>
                  </a:lnTo>
                  <a:lnTo>
                    <a:pt x="512" y="1736"/>
                  </a:lnTo>
                  <a:lnTo>
                    <a:pt x="518" y="1728"/>
                  </a:lnTo>
                  <a:lnTo>
                    <a:pt x="528" y="1720"/>
                  </a:lnTo>
                  <a:lnTo>
                    <a:pt x="538" y="1714"/>
                  </a:lnTo>
                  <a:lnTo>
                    <a:pt x="556" y="1698"/>
                  </a:lnTo>
                  <a:lnTo>
                    <a:pt x="572" y="1674"/>
                  </a:lnTo>
                  <a:lnTo>
                    <a:pt x="570" y="1658"/>
                  </a:lnTo>
                  <a:lnTo>
                    <a:pt x="562" y="1646"/>
                  </a:lnTo>
                  <a:lnTo>
                    <a:pt x="556" y="1638"/>
                  </a:lnTo>
                  <a:lnTo>
                    <a:pt x="548" y="1634"/>
                  </a:lnTo>
                  <a:lnTo>
                    <a:pt x="542" y="1632"/>
                  </a:lnTo>
                  <a:lnTo>
                    <a:pt x="534" y="1630"/>
                  </a:lnTo>
                  <a:lnTo>
                    <a:pt x="526" y="1632"/>
                  </a:lnTo>
                  <a:lnTo>
                    <a:pt x="506" y="1638"/>
                  </a:lnTo>
                  <a:lnTo>
                    <a:pt x="482" y="1658"/>
                  </a:lnTo>
                  <a:lnTo>
                    <a:pt x="448" y="1674"/>
                  </a:lnTo>
                  <a:lnTo>
                    <a:pt x="442" y="1668"/>
                  </a:lnTo>
                  <a:lnTo>
                    <a:pt x="436" y="1664"/>
                  </a:lnTo>
                  <a:lnTo>
                    <a:pt x="426" y="1658"/>
                  </a:lnTo>
                  <a:lnTo>
                    <a:pt x="384" y="1658"/>
                  </a:lnTo>
                  <a:lnTo>
                    <a:pt x="370" y="1660"/>
                  </a:lnTo>
                  <a:lnTo>
                    <a:pt x="362" y="1664"/>
                  </a:lnTo>
                  <a:lnTo>
                    <a:pt x="356" y="1672"/>
                  </a:lnTo>
                  <a:lnTo>
                    <a:pt x="352" y="1682"/>
                  </a:lnTo>
                  <a:lnTo>
                    <a:pt x="350" y="1700"/>
                  </a:lnTo>
                  <a:lnTo>
                    <a:pt x="348" y="1722"/>
                  </a:lnTo>
                  <a:lnTo>
                    <a:pt x="342" y="1726"/>
                  </a:lnTo>
                  <a:lnTo>
                    <a:pt x="336" y="1726"/>
                  </a:lnTo>
                  <a:lnTo>
                    <a:pt x="330" y="1726"/>
                  </a:lnTo>
                  <a:lnTo>
                    <a:pt x="324" y="1724"/>
                  </a:lnTo>
                  <a:lnTo>
                    <a:pt x="314" y="1718"/>
                  </a:lnTo>
                  <a:lnTo>
                    <a:pt x="306" y="1716"/>
                  </a:lnTo>
                  <a:lnTo>
                    <a:pt x="286" y="1690"/>
                  </a:lnTo>
                  <a:lnTo>
                    <a:pt x="270" y="1674"/>
                  </a:lnTo>
                  <a:lnTo>
                    <a:pt x="262" y="1654"/>
                  </a:lnTo>
                  <a:lnTo>
                    <a:pt x="252" y="1638"/>
                  </a:lnTo>
                  <a:lnTo>
                    <a:pt x="248" y="1632"/>
                  </a:lnTo>
                  <a:lnTo>
                    <a:pt x="242" y="1626"/>
                  </a:lnTo>
                  <a:lnTo>
                    <a:pt x="234" y="1624"/>
                  </a:lnTo>
                  <a:lnTo>
                    <a:pt x="226" y="1620"/>
                  </a:lnTo>
                  <a:lnTo>
                    <a:pt x="190" y="1582"/>
                  </a:lnTo>
                  <a:lnTo>
                    <a:pt x="168" y="1576"/>
                  </a:lnTo>
                  <a:lnTo>
                    <a:pt x="170" y="1568"/>
                  </a:lnTo>
                  <a:lnTo>
                    <a:pt x="172" y="1560"/>
                  </a:lnTo>
                  <a:lnTo>
                    <a:pt x="178" y="1554"/>
                  </a:lnTo>
                  <a:lnTo>
                    <a:pt x="184" y="1548"/>
                  </a:lnTo>
                  <a:lnTo>
                    <a:pt x="198" y="1538"/>
                  </a:lnTo>
                  <a:lnTo>
                    <a:pt x="206" y="1532"/>
                  </a:lnTo>
                  <a:lnTo>
                    <a:pt x="212" y="1526"/>
                  </a:lnTo>
                  <a:lnTo>
                    <a:pt x="226" y="1496"/>
                  </a:lnTo>
                  <a:lnTo>
                    <a:pt x="226" y="1484"/>
                  </a:lnTo>
                  <a:lnTo>
                    <a:pt x="224" y="1474"/>
                  </a:lnTo>
                  <a:lnTo>
                    <a:pt x="220" y="1468"/>
                  </a:lnTo>
                  <a:lnTo>
                    <a:pt x="216" y="1464"/>
                  </a:lnTo>
                  <a:lnTo>
                    <a:pt x="182" y="1464"/>
                  </a:lnTo>
                  <a:lnTo>
                    <a:pt x="150" y="1468"/>
                  </a:lnTo>
                  <a:lnTo>
                    <a:pt x="120" y="1474"/>
                  </a:lnTo>
                  <a:lnTo>
                    <a:pt x="92" y="1484"/>
                  </a:lnTo>
                  <a:lnTo>
                    <a:pt x="84" y="1490"/>
                  </a:lnTo>
                  <a:lnTo>
                    <a:pt x="76" y="1492"/>
                  </a:lnTo>
                  <a:lnTo>
                    <a:pt x="70" y="1492"/>
                  </a:lnTo>
                  <a:lnTo>
                    <a:pt x="64" y="1492"/>
                  </a:lnTo>
                  <a:lnTo>
                    <a:pt x="66" y="1450"/>
                  </a:lnTo>
                  <a:lnTo>
                    <a:pt x="50" y="1428"/>
                  </a:lnTo>
                  <a:lnTo>
                    <a:pt x="14" y="1398"/>
                  </a:lnTo>
                  <a:lnTo>
                    <a:pt x="14" y="1386"/>
                  </a:lnTo>
                  <a:lnTo>
                    <a:pt x="18" y="1376"/>
                  </a:lnTo>
                  <a:lnTo>
                    <a:pt x="26" y="1358"/>
                  </a:lnTo>
                  <a:lnTo>
                    <a:pt x="24" y="1328"/>
                  </a:lnTo>
                  <a:lnTo>
                    <a:pt x="24" y="1316"/>
                  </a:lnTo>
                  <a:lnTo>
                    <a:pt x="20" y="1304"/>
                  </a:lnTo>
                  <a:lnTo>
                    <a:pt x="0" y="1278"/>
                  </a:lnTo>
                  <a:lnTo>
                    <a:pt x="0" y="1244"/>
                  </a:lnTo>
                  <a:lnTo>
                    <a:pt x="100" y="1268"/>
                  </a:lnTo>
                  <a:lnTo>
                    <a:pt x="274" y="1270"/>
                  </a:lnTo>
                  <a:lnTo>
                    <a:pt x="306" y="1278"/>
                  </a:lnTo>
                  <a:lnTo>
                    <a:pt x="326" y="1284"/>
                  </a:lnTo>
                  <a:lnTo>
                    <a:pt x="344" y="1290"/>
                  </a:lnTo>
                  <a:lnTo>
                    <a:pt x="400" y="1336"/>
                  </a:lnTo>
                  <a:lnTo>
                    <a:pt x="414" y="1342"/>
                  </a:lnTo>
                  <a:lnTo>
                    <a:pt x="466" y="1350"/>
                  </a:lnTo>
                  <a:lnTo>
                    <a:pt x="490" y="1366"/>
                  </a:lnTo>
                  <a:lnTo>
                    <a:pt x="556" y="1388"/>
                  </a:lnTo>
                  <a:lnTo>
                    <a:pt x="562" y="1392"/>
                  </a:lnTo>
                  <a:lnTo>
                    <a:pt x="568" y="1398"/>
                  </a:lnTo>
                  <a:lnTo>
                    <a:pt x="584" y="1412"/>
                  </a:lnTo>
                  <a:lnTo>
                    <a:pt x="594" y="1418"/>
                  </a:lnTo>
                  <a:lnTo>
                    <a:pt x="604" y="1420"/>
                  </a:lnTo>
                  <a:lnTo>
                    <a:pt x="614" y="1418"/>
                  </a:lnTo>
                  <a:lnTo>
                    <a:pt x="628" y="1412"/>
                  </a:lnTo>
                  <a:lnTo>
                    <a:pt x="632" y="1406"/>
                  </a:lnTo>
                  <a:lnTo>
                    <a:pt x="638" y="1400"/>
                  </a:lnTo>
                  <a:lnTo>
                    <a:pt x="650" y="1392"/>
                  </a:lnTo>
                  <a:lnTo>
                    <a:pt x="666" y="1386"/>
                  </a:lnTo>
                  <a:lnTo>
                    <a:pt x="680" y="1380"/>
                  </a:lnTo>
                  <a:lnTo>
                    <a:pt x="696" y="1368"/>
                  </a:lnTo>
                  <a:lnTo>
                    <a:pt x="708" y="1360"/>
                  </a:lnTo>
                  <a:lnTo>
                    <a:pt x="724" y="1354"/>
                  </a:lnTo>
                  <a:lnTo>
                    <a:pt x="746" y="1350"/>
                  </a:lnTo>
                  <a:lnTo>
                    <a:pt x="746" y="1346"/>
                  </a:lnTo>
                  <a:lnTo>
                    <a:pt x="750" y="1344"/>
                  </a:lnTo>
                  <a:lnTo>
                    <a:pt x="758" y="1340"/>
                  </a:lnTo>
                  <a:lnTo>
                    <a:pt x="768" y="1336"/>
                  </a:lnTo>
                  <a:lnTo>
                    <a:pt x="778" y="1332"/>
                  </a:lnTo>
                  <a:lnTo>
                    <a:pt x="784" y="1332"/>
                  </a:lnTo>
                  <a:lnTo>
                    <a:pt x="792" y="1328"/>
                  </a:lnTo>
                  <a:lnTo>
                    <a:pt x="806" y="1320"/>
                  </a:lnTo>
                  <a:lnTo>
                    <a:pt x="820" y="1310"/>
                  </a:lnTo>
                  <a:lnTo>
                    <a:pt x="828" y="1308"/>
                  </a:lnTo>
                  <a:lnTo>
                    <a:pt x="836" y="1306"/>
                  </a:lnTo>
                  <a:lnTo>
                    <a:pt x="848" y="1300"/>
                  </a:lnTo>
                  <a:lnTo>
                    <a:pt x="862" y="1296"/>
                  </a:lnTo>
                  <a:lnTo>
                    <a:pt x="876" y="1296"/>
                  </a:lnTo>
                  <a:lnTo>
                    <a:pt x="894" y="1296"/>
                  </a:lnTo>
                  <a:lnTo>
                    <a:pt x="918" y="1302"/>
                  </a:lnTo>
                  <a:lnTo>
                    <a:pt x="952" y="1306"/>
                  </a:lnTo>
                  <a:lnTo>
                    <a:pt x="970" y="1306"/>
                  </a:lnTo>
                  <a:lnTo>
                    <a:pt x="986" y="1306"/>
                  </a:lnTo>
                  <a:lnTo>
                    <a:pt x="1000" y="1302"/>
                  </a:lnTo>
                  <a:lnTo>
                    <a:pt x="1006" y="1300"/>
                  </a:lnTo>
                  <a:lnTo>
                    <a:pt x="1010" y="1296"/>
                  </a:lnTo>
                  <a:lnTo>
                    <a:pt x="1028" y="1294"/>
                  </a:lnTo>
                  <a:lnTo>
                    <a:pt x="1044" y="1286"/>
                  </a:lnTo>
                  <a:lnTo>
                    <a:pt x="1060" y="1278"/>
                  </a:lnTo>
                  <a:lnTo>
                    <a:pt x="1074" y="1266"/>
                  </a:lnTo>
                  <a:lnTo>
                    <a:pt x="1086" y="1254"/>
                  </a:lnTo>
                  <a:lnTo>
                    <a:pt x="1100" y="1240"/>
                  </a:lnTo>
                  <a:lnTo>
                    <a:pt x="1122" y="1212"/>
                  </a:lnTo>
                  <a:lnTo>
                    <a:pt x="1156" y="1182"/>
                  </a:lnTo>
                  <a:lnTo>
                    <a:pt x="1170" y="1170"/>
                  </a:lnTo>
                  <a:lnTo>
                    <a:pt x="1186" y="1158"/>
                  </a:lnTo>
                  <a:lnTo>
                    <a:pt x="1202" y="1150"/>
                  </a:lnTo>
                  <a:lnTo>
                    <a:pt x="1210" y="1146"/>
                  </a:lnTo>
                  <a:lnTo>
                    <a:pt x="1218" y="1138"/>
                  </a:lnTo>
                  <a:lnTo>
                    <a:pt x="1216" y="1112"/>
                  </a:lnTo>
                  <a:lnTo>
                    <a:pt x="1182" y="1080"/>
                  </a:lnTo>
                  <a:lnTo>
                    <a:pt x="1176" y="1058"/>
                  </a:lnTo>
                  <a:lnTo>
                    <a:pt x="1178" y="1032"/>
                  </a:lnTo>
                  <a:lnTo>
                    <a:pt x="1180" y="1020"/>
                  </a:lnTo>
                  <a:lnTo>
                    <a:pt x="1182" y="1010"/>
                  </a:lnTo>
                  <a:lnTo>
                    <a:pt x="1186" y="1002"/>
                  </a:lnTo>
                  <a:lnTo>
                    <a:pt x="1192" y="994"/>
                  </a:lnTo>
                  <a:lnTo>
                    <a:pt x="1200" y="986"/>
                  </a:lnTo>
                  <a:lnTo>
                    <a:pt x="1212" y="982"/>
                  </a:lnTo>
                  <a:lnTo>
                    <a:pt x="1214" y="978"/>
                  </a:lnTo>
                  <a:lnTo>
                    <a:pt x="1216" y="976"/>
                  </a:lnTo>
                  <a:lnTo>
                    <a:pt x="1220" y="978"/>
                  </a:lnTo>
                  <a:lnTo>
                    <a:pt x="1226" y="982"/>
                  </a:lnTo>
                  <a:lnTo>
                    <a:pt x="1260" y="1006"/>
                  </a:lnTo>
                  <a:lnTo>
                    <a:pt x="1286" y="1014"/>
                  </a:lnTo>
                  <a:lnTo>
                    <a:pt x="1314" y="1014"/>
                  </a:lnTo>
                  <a:lnTo>
                    <a:pt x="1326" y="1010"/>
                  </a:lnTo>
                  <a:lnTo>
                    <a:pt x="1336" y="1002"/>
                  </a:lnTo>
                  <a:lnTo>
                    <a:pt x="1348" y="992"/>
                  </a:lnTo>
                  <a:lnTo>
                    <a:pt x="1358" y="980"/>
                  </a:lnTo>
                  <a:lnTo>
                    <a:pt x="1380" y="956"/>
                  </a:lnTo>
                  <a:lnTo>
                    <a:pt x="1398" y="932"/>
                  </a:lnTo>
                  <a:lnTo>
                    <a:pt x="1404" y="928"/>
                  </a:lnTo>
                  <a:lnTo>
                    <a:pt x="1410" y="924"/>
                  </a:lnTo>
                  <a:lnTo>
                    <a:pt x="1416" y="924"/>
                  </a:lnTo>
                  <a:lnTo>
                    <a:pt x="1424" y="922"/>
                  </a:lnTo>
                  <a:lnTo>
                    <a:pt x="1438" y="924"/>
                  </a:lnTo>
                  <a:lnTo>
                    <a:pt x="1454" y="926"/>
                  </a:lnTo>
                  <a:lnTo>
                    <a:pt x="1464" y="918"/>
                  </a:lnTo>
                  <a:lnTo>
                    <a:pt x="1472" y="914"/>
                  </a:lnTo>
                  <a:lnTo>
                    <a:pt x="1492" y="906"/>
                  </a:lnTo>
                  <a:lnTo>
                    <a:pt x="1518" y="882"/>
                  </a:lnTo>
                  <a:lnTo>
                    <a:pt x="1522" y="880"/>
                  </a:lnTo>
                  <a:lnTo>
                    <a:pt x="1524" y="876"/>
                  </a:lnTo>
                  <a:lnTo>
                    <a:pt x="1530" y="866"/>
                  </a:lnTo>
                  <a:lnTo>
                    <a:pt x="1534" y="848"/>
                  </a:lnTo>
                  <a:lnTo>
                    <a:pt x="1540" y="832"/>
                  </a:lnTo>
                  <a:lnTo>
                    <a:pt x="1546" y="822"/>
                  </a:lnTo>
                  <a:lnTo>
                    <a:pt x="1554" y="816"/>
                  </a:lnTo>
                  <a:lnTo>
                    <a:pt x="1562" y="812"/>
                  </a:lnTo>
                  <a:lnTo>
                    <a:pt x="1580" y="806"/>
                  </a:lnTo>
                  <a:lnTo>
                    <a:pt x="1594" y="804"/>
                  </a:lnTo>
                  <a:lnTo>
                    <a:pt x="1610" y="798"/>
                  </a:lnTo>
                  <a:lnTo>
                    <a:pt x="1620" y="786"/>
                  </a:lnTo>
                  <a:lnTo>
                    <a:pt x="1632" y="776"/>
                  </a:lnTo>
                  <a:lnTo>
                    <a:pt x="1646" y="768"/>
                  </a:lnTo>
                  <a:lnTo>
                    <a:pt x="1660" y="760"/>
                  </a:lnTo>
                  <a:lnTo>
                    <a:pt x="1670" y="754"/>
                  </a:lnTo>
                  <a:lnTo>
                    <a:pt x="1680" y="752"/>
                  </a:lnTo>
                  <a:lnTo>
                    <a:pt x="1696" y="750"/>
                  </a:lnTo>
                  <a:lnTo>
                    <a:pt x="1712" y="750"/>
                  </a:lnTo>
                  <a:lnTo>
                    <a:pt x="1746" y="752"/>
                  </a:lnTo>
                  <a:lnTo>
                    <a:pt x="1776" y="756"/>
                  </a:lnTo>
                  <a:lnTo>
                    <a:pt x="1792" y="748"/>
                  </a:lnTo>
                  <a:lnTo>
                    <a:pt x="1798" y="740"/>
                  </a:lnTo>
                  <a:lnTo>
                    <a:pt x="1802" y="730"/>
                  </a:lnTo>
                  <a:lnTo>
                    <a:pt x="1804" y="720"/>
                  </a:lnTo>
                  <a:lnTo>
                    <a:pt x="1804" y="712"/>
                  </a:lnTo>
                  <a:lnTo>
                    <a:pt x="1802" y="702"/>
                  </a:lnTo>
                  <a:lnTo>
                    <a:pt x="1798" y="694"/>
                  </a:lnTo>
                  <a:lnTo>
                    <a:pt x="1790" y="680"/>
                  </a:lnTo>
                  <a:lnTo>
                    <a:pt x="1764" y="656"/>
                  </a:lnTo>
                  <a:lnTo>
                    <a:pt x="1718" y="628"/>
                  </a:lnTo>
                  <a:lnTo>
                    <a:pt x="1716" y="622"/>
                  </a:lnTo>
                  <a:lnTo>
                    <a:pt x="1712" y="614"/>
                  </a:lnTo>
                  <a:lnTo>
                    <a:pt x="1702" y="604"/>
                  </a:lnTo>
                  <a:lnTo>
                    <a:pt x="1688" y="590"/>
                  </a:lnTo>
                  <a:lnTo>
                    <a:pt x="1656" y="590"/>
                  </a:lnTo>
                  <a:lnTo>
                    <a:pt x="1640" y="608"/>
                  </a:lnTo>
                  <a:lnTo>
                    <a:pt x="1610" y="608"/>
                  </a:lnTo>
                  <a:lnTo>
                    <a:pt x="1604" y="644"/>
                  </a:lnTo>
                  <a:lnTo>
                    <a:pt x="1596" y="646"/>
                  </a:lnTo>
                  <a:lnTo>
                    <a:pt x="1586" y="646"/>
                  </a:lnTo>
                  <a:lnTo>
                    <a:pt x="1578" y="644"/>
                  </a:lnTo>
                  <a:lnTo>
                    <a:pt x="1570" y="642"/>
                  </a:lnTo>
                  <a:lnTo>
                    <a:pt x="1554" y="634"/>
                  </a:lnTo>
                  <a:lnTo>
                    <a:pt x="1544" y="630"/>
                  </a:lnTo>
                  <a:lnTo>
                    <a:pt x="1516" y="630"/>
                  </a:lnTo>
                  <a:lnTo>
                    <a:pt x="1504" y="634"/>
                  </a:lnTo>
                  <a:lnTo>
                    <a:pt x="1494" y="640"/>
                  </a:lnTo>
                  <a:lnTo>
                    <a:pt x="1476" y="654"/>
                  </a:lnTo>
                  <a:lnTo>
                    <a:pt x="1466" y="654"/>
                  </a:lnTo>
                  <a:lnTo>
                    <a:pt x="1456" y="650"/>
                  </a:lnTo>
                  <a:lnTo>
                    <a:pt x="1450" y="646"/>
                  </a:lnTo>
                  <a:lnTo>
                    <a:pt x="1446" y="640"/>
                  </a:lnTo>
                  <a:lnTo>
                    <a:pt x="1442" y="634"/>
                  </a:lnTo>
                  <a:lnTo>
                    <a:pt x="1440" y="628"/>
                  </a:lnTo>
                  <a:lnTo>
                    <a:pt x="1440" y="616"/>
                  </a:lnTo>
                  <a:lnTo>
                    <a:pt x="1470" y="588"/>
                  </a:lnTo>
                  <a:lnTo>
                    <a:pt x="1468" y="556"/>
                  </a:lnTo>
                  <a:lnTo>
                    <a:pt x="1470" y="544"/>
                  </a:lnTo>
                  <a:lnTo>
                    <a:pt x="1470" y="532"/>
                  </a:lnTo>
                  <a:lnTo>
                    <a:pt x="1480" y="512"/>
                  </a:lnTo>
                  <a:lnTo>
                    <a:pt x="1488" y="494"/>
                  </a:lnTo>
                  <a:lnTo>
                    <a:pt x="1488" y="472"/>
                  </a:lnTo>
                  <a:lnTo>
                    <a:pt x="1490" y="456"/>
                  </a:lnTo>
                  <a:lnTo>
                    <a:pt x="1494" y="440"/>
                  </a:lnTo>
                  <a:lnTo>
                    <a:pt x="1502" y="426"/>
                  </a:lnTo>
                  <a:lnTo>
                    <a:pt x="1522" y="426"/>
                  </a:lnTo>
                  <a:lnTo>
                    <a:pt x="1546" y="430"/>
                  </a:lnTo>
                  <a:lnTo>
                    <a:pt x="1574" y="432"/>
                  </a:lnTo>
                  <a:lnTo>
                    <a:pt x="1588" y="430"/>
                  </a:lnTo>
                  <a:lnTo>
                    <a:pt x="1602" y="428"/>
                  </a:lnTo>
                  <a:lnTo>
                    <a:pt x="1616" y="424"/>
                  </a:lnTo>
                  <a:lnTo>
                    <a:pt x="1628" y="416"/>
                  </a:lnTo>
                  <a:lnTo>
                    <a:pt x="1642" y="404"/>
                  </a:lnTo>
                  <a:lnTo>
                    <a:pt x="1658" y="390"/>
                  </a:lnTo>
                  <a:lnTo>
                    <a:pt x="1672" y="376"/>
                  </a:lnTo>
                  <a:lnTo>
                    <a:pt x="1684" y="362"/>
                  </a:lnTo>
                  <a:lnTo>
                    <a:pt x="1684" y="332"/>
                  </a:lnTo>
                  <a:lnTo>
                    <a:pt x="1686" y="296"/>
                  </a:lnTo>
                  <a:lnTo>
                    <a:pt x="1688" y="278"/>
                  </a:lnTo>
                  <a:lnTo>
                    <a:pt x="1692" y="262"/>
                  </a:lnTo>
                  <a:lnTo>
                    <a:pt x="1698" y="250"/>
                  </a:lnTo>
                  <a:lnTo>
                    <a:pt x="1702" y="246"/>
                  </a:lnTo>
                  <a:lnTo>
                    <a:pt x="1708" y="242"/>
                  </a:lnTo>
                  <a:lnTo>
                    <a:pt x="1714" y="232"/>
                  </a:lnTo>
                  <a:lnTo>
                    <a:pt x="1720" y="220"/>
                  </a:lnTo>
                  <a:lnTo>
                    <a:pt x="1724" y="198"/>
                  </a:lnTo>
                  <a:lnTo>
                    <a:pt x="1730" y="176"/>
                  </a:lnTo>
                  <a:lnTo>
                    <a:pt x="1736" y="166"/>
                  </a:lnTo>
                  <a:lnTo>
                    <a:pt x="1742" y="158"/>
                  </a:lnTo>
                  <a:lnTo>
                    <a:pt x="1742" y="116"/>
                  </a:lnTo>
                  <a:lnTo>
                    <a:pt x="1738" y="108"/>
                  </a:lnTo>
                  <a:lnTo>
                    <a:pt x="1716" y="82"/>
                  </a:lnTo>
                  <a:lnTo>
                    <a:pt x="1696" y="72"/>
                  </a:lnTo>
                  <a:lnTo>
                    <a:pt x="1696" y="62"/>
                  </a:lnTo>
                  <a:lnTo>
                    <a:pt x="1698" y="54"/>
                  </a:lnTo>
                  <a:lnTo>
                    <a:pt x="1702" y="46"/>
                  </a:lnTo>
                  <a:lnTo>
                    <a:pt x="1706" y="40"/>
                  </a:lnTo>
                  <a:lnTo>
                    <a:pt x="1712" y="34"/>
                  </a:lnTo>
                  <a:lnTo>
                    <a:pt x="1720" y="28"/>
                  </a:lnTo>
                  <a:lnTo>
                    <a:pt x="1736" y="20"/>
                  </a:lnTo>
                  <a:lnTo>
                    <a:pt x="1744" y="20"/>
                  </a:lnTo>
                  <a:lnTo>
                    <a:pt x="1750" y="16"/>
                  </a:lnTo>
                  <a:lnTo>
                    <a:pt x="1764" y="10"/>
                  </a:lnTo>
                  <a:lnTo>
                    <a:pt x="1778" y="4"/>
                  </a:lnTo>
                  <a:lnTo>
                    <a:pt x="1784" y="2"/>
                  </a:lnTo>
                  <a:lnTo>
                    <a:pt x="1794" y="0"/>
                  </a:lnTo>
                  <a:lnTo>
                    <a:pt x="1794" y="6"/>
                  </a:lnTo>
                  <a:lnTo>
                    <a:pt x="1796" y="8"/>
                  </a:lnTo>
                  <a:lnTo>
                    <a:pt x="1804" y="16"/>
                  </a:lnTo>
                  <a:lnTo>
                    <a:pt x="1800" y="42"/>
                  </a:lnTo>
                  <a:lnTo>
                    <a:pt x="1792" y="52"/>
                  </a:lnTo>
                  <a:lnTo>
                    <a:pt x="1786" y="58"/>
                  </a:lnTo>
                  <a:lnTo>
                    <a:pt x="1782" y="66"/>
                  </a:lnTo>
                  <a:lnTo>
                    <a:pt x="1780" y="78"/>
                  </a:lnTo>
                  <a:lnTo>
                    <a:pt x="1804" y="96"/>
                  </a:lnTo>
                  <a:lnTo>
                    <a:pt x="1810" y="104"/>
                  </a:lnTo>
                  <a:lnTo>
                    <a:pt x="1816" y="110"/>
                  </a:lnTo>
                  <a:lnTo>
                    <a:pt x="1826" y="114"/>
                  </a:lnTo>
                  <a:lnTo>
                    <a:pt x="1842" y="116"/>
                  </a:lnTo>
                  <a:lnTo>
                    <a:pt x="1848" y="80"/>
                  </a:lnTo>
                  <a:lnTo>
                    <a:pt x="1856" y="80"/>
                  </a:lnTo>
                  <a:lnTo>
                    <a:pt x="1866" y="80"/>
                  </a:lnTo>
                  <a:lnTo>
                    <a:pt x="1878" y="84"/>
                  </a:lnTo>
                  <a:lnTo>
                    <a:pt x="1892" y="92"/>
                  </a:lnTo>
                  <a:lnTo>
                    <a:pt x="1900" y="104"/>
                  </a:lnTo>
                  <a:lnTo>
                    <a:pt x="1904" y="122"/>
                  </a:lnTo>
                  <a:lnTo>
                    <a:pt x="1908" y="140"/>
                  </a:lnTo>
                  <a:lnTo>
                    <a:pt x="1914" y="160"/>
                  </a:lnTo>
                  <a:lnTo>
                    <a:pt x="1920" y="168"/>
                  </a:lnTo>
                  <a:lnTo>
                    <a:pt x="1926" y="178"/>
                  </a:lnTo>
                  <a:lnTo>
                    <a:pt x="1938" y="184"/>
                  </a:lnTo>
                  <a:lnTo>
                    <a:pt x="1968" y="182"/>
                  </a:lnTo>
                  <a:lnTo>
                    <a:pt x="1978" y="178"/>
                  </a:lnTo>
                  <a:lnTo>
                    <a:pt x="1988" y="174"/>
                  </a:lnTo>
                  <a:lnTo>
                    <a:pt x="2010" y="172"/>
                  </a:lnTo>
                  <a:lnTo>
                    <a:pt x="2022" y="168"/>
                  </a:lnTo>
                  <a:lnTo>
                    <a:pt x="2032" y="166"/>
                  </a:lnTo>
                  <a:lnTo>
                    <a:pt x="2042" y="160"/>
                  </a:lnTo>
                  <a:lnTo>
                    <a:pt x="2052" y="152"/>
                  </a:lnTo>
                  <a:lnTo>
                    <a:pt x="2060" y="138"/>
                  </a:lnTo>
                  <a:lnTo>
                    <a:pt x="2068" y="128"/>
                  </a:lnTo>
                  <a:lnTo>
                    <a:pt x="2076" y="122"/>
                  </a:lnTo>
                  <a:lnTo>
                    <a:pt x="2084" y="118"/>
                  </a:lnTo>
                  <a:lnTo>
                    <a:pt x="2094" y="120"/>
                  </a:lnTo>
                  <a:lnTo>
                    <a:pt x="2104" y="124"/>
                  </a:lnTo>
                  <a:lnTo>
                    <a:pt x="2114" y="132"/>
                  </a:lnTo>
                  <a:lnTo>
                    <a:pt x="2126" y="146"/>
                  </a:lnTo>
                  <a:lnTo>
                    <a:pt x="2146" y="200"/>
                  </a:lnTo>
                  <a:lnTo>
                    <a:pt x="2142" y="220"/>
                  </a:lnTo>
                  <a:lnTo>
                    <a:pt x="2136" y="246"/>
                  </a:lnTo>
                  <a:lnTo>
                    <a:pt x="2128" y="274"/>
                  </a:lnTo>
                  <a:lnTo>
                    <a:pt x="2118" y="296"/>
                  </a:lnTo>
                  <a:lnTo>
                    <a:pt x="2118" y="320"/>
                  </a:lnTo>
                  <a:lnTo>
                    <a:pt x="2142" y="366"/>
                  </a:lnTo>
                  <a:lnTo>
                    <a:pt x="2140" y="374"/>
                  </a:lnTo>
                  <a:lnTo>
                    <a:pt x="2138" y="384"/>
                  </a:lnTo>
                  <a:lnTo>
                    <a:pt x="2130" y="406"/>
                  </a:lnTo>
                  <a:lnTo>
                    <a:pt x="2128" y="418"/>
                  </a:lnTo>
                  <a:lnTo>
                    <a:pt x="2130" y="428"/>
                  </a:lnTo>
                  <a:lnTo>
                    <a:pt x="2136" y="440"/>
                  </a:lnTo>
                  <a:lnTo>
                    <a:pt x="2140" y="444"/>
                  </a:lnTo>
                  <a:lnTo>
                    <a:pt x="2148" y="450"/>
                  </a:lnTo>
                  <a:lnTo>
                    <a:pt x="2150" y="462"/>
                  </a:lnTo>
                  <a:lnTo>
                    <a:pt x="2150" y="476"/>
                  </a:lnTo>
                  <a:lnTo>
                    <a:pt x="2148" y="510"/>
                  </a:lnTo>
                  <a:lnTo>
                    <a:pt x="2126" y="514"/>
                  </a:lnTo>
                  <a:lnTo>
                    <a:pt x="2122" y="508"/>
                  </a:lnTo>
                  <a:lnTo>
                    <a:pt x="2118" y="502"/>
                  </a:lnTo>
                  <a:lnTo>
                    <a:pt x="2116" y="492"/>
                  </a:lnTo>
                  <a:lnTo>
                    <a:pt x="2118" y="476"/>
                  </a:lnTo>
                  <a:lnTo>
                    <a:pt x="2114" y="466"/>
                  </a:lnTo>
                  <a:lnTo>
                    <a:pt x="2108" y="458"/>
                  </a:lnTo>
                  <a:lnTo>
                    <a:pt x="2094" y="460"/>
                  </a:lnTo>
                  <a:lnTo>
                    <a:pt x="2086" y="462"/>
                  </a:lnTo>
                  <a:lnTo>
                    <a:pt x="2084" y="466"/>
                  </a:lnTo>
                  <a:lnTo>
                    <a:pt x="2082" y="470"/>
                  </a:lnTo>
                  <a:lnTo>
                    <a:pt x="2084" y="484"/>
                  </a:lnTo>
                  <a:lnTo>
                    <a:pt x="2082" y="492"/>
                  </a:lnTo>
                  <a:lnTo>
                    <a:pt x="2078" y="500"/>
                  </a:lnTo>
                  <a:lnTo>
                    <a:pt x="2064" y="514"/>
                  </a:lnTo>
                  <a:lnTo>
                    <a:pt x="2054" y="528"/>
                  </a:lnTo>
                  <a:lnTo>
                    <a:pt x="2046" y="544"/>
                  </a:lnTo>
                  <a:lnTo>
                    <a:pt x="2042" y="564"/>
                  </a:lnTo>
                  <a:lnTo>
                    <a:pt x="2034" y="576"/>
                  </a:lnTo>
                  <a:lnTo>
                    <a:pt x="2024" y="586"/>
                  </a:lnTo>
                  <a:lnTo>
                    <a:pt x="2012" y="598"/>
                  </a:lnTo>
                  <a:lnTo>
                    <a:pt x="2002" y="606"/>
                  </a:lnTo>
                  <a:lnTo>
                    <a:pt x="2000" y="642"/>
                  </a:lnTo>
                  <a:lnTo>
                    <a:pt x="2008" y="654"/>
                  </a:lnTo>
                  <a:lnTo>
                    <a:pt x="2020" y="674"/>
                  </a:lnTo>
                  <a:lnTo>
                    <a:pt x="2054" y="694"/>
                  </a:lnTo>
                  <a:lnTo>
                    <a:pt x="2078" y="692"/>
                  </a:lnTo>
                  <a:lnTo>
                    <a:pt x="2094" y="668"/>
                  </a:lnTo>
                  <a:lnTo>
                    <a:pt x="2100" y="680"/>
                  </a:lnTo>
                  <a:lnTo>
                    <a:pt x="2104" y="690"/>
                  </a:lnTo>
                  <a:lnTo>
                    <a:pt x="2106" y="702"/>
                  </a:lnTo>
                  <a:lnTo>
                    <a:pt x="2086" y="708"/>
                  </a:lnTo>
                  <a:lnTo>
                    <a:pt x="2068" y="716"/>
                  </a:lnTo>
                  <a:lnTo>
                    <a:pt x="2068" y="724"/>
                  </a:lnTo>
                  <a:lnTo>
                    <a:pt x="2070" y="732"/>
                  </a:lnTo>
                  <a:lnTo>
                    <a:pt x="2070" y="738"/>
                  </a:lnTo>
                  <a:lnTo>
                    <a:pt x="2074" y="742"/>
                  </a:lnTo>
                  <a:lnTo>
                    <a:pt x="2078" y="748"/>
                  </a:lnTo>
                  <a:lnTo>
                    <a:pt x="2084" y="750"/>
                  </a:lnTo>
                  <a:lnTo>
                    <a:pt x="2064" y="778"/>
                  </a:lnTo>
                  <a:lnTo>
                    <a:pt x="2052" y="790"/>
                  </a:lnTo>
                  <a:lnTo>
                    <a:pt x="2040" y="800"/>
                  </a:lnTo>
                  <a:lnTo>
                    <a:pt x="2026" y="796"/>
                  </a:lnTo>
                  <a:lnTo>
                    <a:pt x="1986" y="770"/>
                  </a:lnTo>
                  <a:lnTo>
                    <a:pt x="1968" y="770"/>
                  </a:lnTo>
                  <a:lnTo>
                    <a:pt x="1960" y="780"/>
                  </a:lnTo>
                  <a:lnTo>
                    <a:pt x="1958" y="786"/>
                  </a:lnTo>
                  <a:lnTo>
                    <a:pt x="1956" y="792"/>
                  </a:lnTo>
                  <a:lnTo>
                    <a:pt x="1958" y="818"/>
                  </a:lnTo>
                  <a:lnTo>
                    <a:pt x="1962" y="824"/>
                  </a:lnTo>
                  <a:lnTo>
                    <a:pt x="1968" y="828"/>
                  </a:lnTo>
                  <a:lnTo>
                    <a:pt x="1982" y="838"/>
                  </a:lnTo>
                  <a:lnTo>
                    <a:pt x="2000" y="852"/>
                  </a:lnTo>
                  <a:lnTo>
                    <a:pt x="2008" y="860"/>
                  </a:lnTo>
                  <a:lnTo>
                    <a:pt x="2016" y="870"/>
                  </a:lnTo>
                  <a:lnTo>
                    <a:pt x="2016" y="908"/>
                  </a:lnTo>
                  <a:lnTo>
                    <a:pt x="2024" y="920"/>
                  </a:lnTo>
                  <a:lnTo>
                    <a:pt x="2032" y="938"/>
                  </a:lnTo>
                  <a:lnTo>
                    <a:pt x="2046" y="976"/>
                  </a:lnTo>
                  <a:lnTo>
                    <a:pt x="2054" y="986"/>
                  </a:lnTo>
                  <a:lnTo>
                    <a:pt x="2070" y="986"/>
                  </a:lnTo>
                  <a:lnTo>
                    <a:pt x="2084" y="958"/>
                  </a:lnTo>
                  <a:lnTo>
                    <a:pt x="2110" y="940"/>
                  </a:lnTo>
                  <a:lnTo>
                    <a:pt x="2124" y="962"/>
                  </a:lnTo>
                  <a:lnTo>
                    <a:pt x="2134" y="976"/>
                  </a:lnTo>
                  <a:lnTo>
                    <a:pt x="2142" y="994"/>
                  </a:lnTo>
                  <a:lnTo>
                    <a:pt x="2144" y="1010"/>
                  </a:lnTo>
                  <a:lnTo>
                    <a:pt x="2150" y="1026"/>
                  </a:lnTo>
                  <a:lnTo>
                    <a:pt x="2154" y="1034"/>
                  </a:lnTo>
                  <a:lnTo>
                    <a:pt x="2160" y="1040"/>
                  </a:lnTo>
                  <a:lnTo>
                    <a:pt x="2168" y="1048"/>
                  </a:lnTo>
                  <a:lnTo>
                    <a:pt x="2178" y="1054"/>
                  </a:lnTo>
                  <a:lnTo>
                    <a:pt x="2182" y="1062"/>
                  </a:lnTo>
                  <a:lnTo>
                    <a:pt x="2180" y="1074"/>
                  </a:lnTo>
                  <a:lnTo>
                    <a:pt x="2180" y="1088"/>
                  </a:lnTo>
                  <a:lnTo>
                    <a:pt x="2180" y="1120"/>
                  </a:lnTo>
                  <a:lnTo>
                    <a:pt x="2168" y="1132"/>
                  </a:lnTo>
                  <a:lnTo>
                    <a:pt x="2156" y="1130"/>
                  </a:lnTo>
                  <a:lnTo>
                    <a:pt x="2150" y="1126"/>
                  </a:lnTo>
                  <a:lnTo>
                    <a:pt x="2138" y="1120"/>
                  </a:lnTo>
                  <a:lnTo>
                    <a:pt x="2108" y="1122"/>
                  </a:lnTo>
                  <a:lnTo>
                    <a:pt x="2096" y="1124"/>
                  </a:lnTo>
                  <a:lnTo>
                    <a:pt x="2088" y="1128"/>
                  </a:lnTo>
                  <a:lnTo>
                    <a:pt x="2080" y="1134"/>
                  </a:lnTo>
                  <a:lnTo>
                    <a:pt x="2074" y="1140"/>
                  </a:lnTo>
                  <a:lnTo>
                    <a:pt x="2062" y="1162"/>
                  </a:lnTo>
                  <a:lnTo>
                    <a:pt x="2058" y="1166"/>
                  </a:lnTo>
                  <a:lnTo>
                    <a:pt x="2054" y="1170"/>
                  </a:lnTo>
                  <a:lnTo>
                    <a:pt x="2052" y="1176"/>
                  </a:lnTo>
                  <a:lnTo>
                    <a:pt x="2046" y="1182"/>
                  </a:lnTo>
                  <a:lnTo>
                    <a:pt x="2028" y="1196"/>
                  </a:lnTo>
                  <a:lnTo>
                    <a:pt x="1994" y="1218"/>
                  </a:lnTo>
                  <a:lnTo>
                    <a:pt x="1988" y="1228"/>
                  </a:lnTo>
                  <a:lnTo>
                    <a:pt x="1974" y="1238"/>
                  </a:lnTo>
                  <a:lnTo>
                    <a:pt x="1948" y="1256"/>
                  </a:lnTo>
                  <a:lnTo>
                    <a:pt x="1938" y="1268"/>
                  </a:lnTo>
                  <a:lnTo>
                    <a:pt x="1920" y="1272"/>
                  </a:lnTo>
                  <a:lnTo>
                    <a:pt x="1902" y="1254"/>
                  </a:lnTo>
                  <a:lnTo>
                    <a:pt x="1894" y="1236"/>
                  </a:lnTo>
                  <a:lnTo>
                    <a:pt x="1890" y="1230"/>
                  </a:lnTo>
                  <a:lnTo>
                    <a:pt x="1884" y="1226"/>
                  </a:lnTo>
                  <a:lnTo>
                    <a:pt x="1880" y="1222"/>
                  </a:lnTo>
                  <a:lnTo>
                    <a:pt x="1874" y="1222"/>
                  </a:lnTo>
                  <a:lnTo>
                    <a:pt x="1860" y="1220"/>
                  </a:lnTo>
                  <a:lnTo>
                    <a:pt x="1856" y="1228"/>
                  </a:lnTo>
                  <a:lnTo>
                    <a:pt x="1854" y="1238"/>
                  </a:lnTo>
                  <a:lnTo>
                    <a:pt x="1852" y="1248"/>
                  </a:lnTo>
                  <a:lnTo>
                    <a:pt x="1850" y="1260"/>
                  </a:lnTo>
                  <a:lnTo>
                    <a:pt x="1852" y="1270"/>
                  </a:lnTo>
                  <a:lnTo>
                    <a:pt x="1854" y="1282"/>
                  </a:lnTo>
                  <a:lnTo>
                    <a:pt x="1860" y="1292"/>
                  </a:lnTo>
                  <a:lnTo>
                    <a:pt x="1868" y="1302"/>
                  </a:lnTo>
                  <a:lnTo>
                    <a:pt x="1872" y="1344"/>
                  </a:lnTo>
                  <a:lnTo>
                    <a:pt x="1846" y="1346"/>
                  </a:lnTo>
                  <a:lnTo>
                    <a:pt x="1824" y="1348"/>
                  </a:lnTo>
                  <a:lnTo>
                    <a:pt x="1812" y="1346"/>
                  </a:lnTo>
                  <a:lnTo>
                    <a:pt x="1802" y="1344"/>
                  </a:lnTo>
                  <a:lnTo>
                    <a:pt x="1794" y="1342"/>
                  </a:lnTo>
                  <a:lnTo>
                    <a:pt x="1786" y="1338"/>
                  </a:lnTo>
                  <a:lnTo>
                    <a:pt x="1782" y="1316"/>
                  </a:lnTo>
                  <a:lnTo>
                    <a:pt x="1776" y="1302"/>
                  </a:lnTo>
                  <a:lnTo>
                    <a:pt x="1768" y="1292"/>
                  </a:lnTo>
                  <a:lnTo>
                    <a:pt x="1758" y="1280"/>
                  </a:lnTo>
                  <a:lnTo>
                    <a:pt x="1732" y="1222"/>
                  </a:lnTo>
                  <a:lnTo>
                    <a:pt x="1720" y="1210"/>
                  </a:lnTo>
                  <a:lnTo>
                    <a:pt x="1712" y="1206"/>
                  </a:lnTo>
                  <a:lnTo>
                    <a:pt x="1706" y="1206"/>
                  </a:lnTo>
                  <a:lnTo>
                    <a:pt x="1696" y="1206"/>
                  </a:lnTo>
                  <a:lnTo>
                    <a:pt x="1684" y="1216"/>
                  </a:lnTo>
                  <a:lnTo>
                    <a:pt x="1670" y="1226"/>
                  </a:lnTo>
                  <a:lnTo>
                    <a:pt x="1658" y="1234"/>
                  </a:lnTo>
                  <a:lnTo>
                    <a:pt x="1646" y="1244"/>
                  </a:lnTo>
                  <a:lnTo>
                    <a:pt x="1642" y="1256"/>
                  </a:lnTo>
                  <a:lnTo>
                    <a:pt x="1640" y="1270"/>
                  </a:lnTo>
                  <a:lnTo>
                    <a:pt x="1640" y="1288"/>
                  </a:lnTo>
                  <a:lnTo>
                    <a:pt x="1644" y="1306"/>
                  </a:lnTo>
                  <a:lnTo>
                    <a:pt x="1580" y="1312"/>
                  </a:lnTo>
                  <a:lnTo>
                    <a:pt x="1524" y="1346"/>
                  </a:lnTo>
                  <a:lnTo>
                    <a:pt x="1516" y="1362"/>
                  </a:lnTo>
                  <a:lnTo>
                    <a:pt x="1510" y="1368"/>
                  </a:lnTo>
                  <a:lnTo>
                    <a:pt x="1508" y="1370"/>
                  </a:lnTo>
                  <a:lnTo>
                    <a:pt x="1504" y="1370"/>
                  </a:lnTo>
                  <a:lnTo>
                    <a:pt x="1492" y="1362"/>
                  </a:lnTo>
                  <a:lnTo>
                    <a:pt x="1486" y="1356"/>
                  </a:lnTo>
                  <a:lnTo>
                    <a:pt x="1484" y="1348"/>
                  </a:lnTo>
                  <a:lnTo>
                    <a:pt x="1482" y="1342"/>
                  </a:lnTo>
                  <a:lnTo>
                    <a:pt x="1494" y="1334"/>
                  </a:lnTo>
                  <a:lnTo>
                    <a:pt x="1492" y="1322"/>
                  </a:lnTo>
                  <a:lnTo>
                    <a:pt x="1490" y="1312"/>
                  </a:lnTo>
                  <a:lnTo>
                    <a:pt x="1486" y="1304"/>
                  </a:lnTo>
                  <a:lnTo>
                    <a:pt x="1480" y="1298"/>
                  </a:lnTo>
                  <a:lnTo>
                    <a:pt x="1474" y="1292"/>
                  </a:lnTo>
                  <a:lnTo>
                    <a:pt x="1466" y="1288"/>
                  </a:lnTo>
                  <a:lnTo>
                    <a:pt x="1458" y="1286"/>
                  </a:lnTo>
                  <a:lnTo>
                    <a:pt x="1450" y="1286"/>
                  </a:lnTo>
                  <a:lnTo>
                    <a:pt x="1440" y="1290"/>
                  </a:lnTo>
                  <a:lnTo>
                    <a:pt x="1434" y="1296"/>
                  </a:lnTo>
                  <a:lnTo>
                    <a:pt x="1428" y="1302"/>
                  </a:lnTo>
                  <a:lnTo>
                    <a:pt x="1424" y="1310"/>
                  </a:lnTo>
                  <a:lnTo>
                    <a:pt x="1424" y="1318"/>
                  </a:lnTo>
                  <a:lnTo>
                    <a:pt x="1424" y="1328"/>
                  </a:lnTo>
                  <a:lnTo>
                    <a:pt x="1428" y="1352"/>
                  </a:lnTo>
                  <a:lnTo>
                    <a:pt x="1408" y="1356"/>
                  </a:lnTo>
                  <a:lnTo>
                    <a:pt x="1404" y="1362"/>
                  </a:lnTo>
                  <a:lnTo>
                    <a:pt x="1402" y="1370"/>
                  </a:lnTo>
                  <a:lnTo>
                    <a:pt x="1392" y="1374"/>
                  </a:lnTo>
                  <a:lnTo>
                    <a:pt x="1392" y="1430"/>
                  </a:lnTo>
                  <a:lnTo>
                    <a:pt x="1412" y="1454"/>
                  </a:lnTo>
                  <a:lnTo>
                    <a:pt x="1412" y="1472"/>
                  </a:lnTo>
                  <a:lnTo>
                    <a:pt x="1402" y="1490"/>
                  </a:lnTo>
                  <a:lnTo>
                    <a:pt x="1380" y="1504"/>
                  </a:lnTo>
                  <a:lnTo>
                    <a:pt x="1356" y="1510"/>
                  </a:lnTo>
                  <a:lnTo>
                    <a:pt x="1336" y="1514"/>
                  </a:lnTo>
                  <a:lnTo>
                    <a:pt x="1314" y="1514"/>
                  </a:lnTo>
                  <a:lnTo>
                    <a:pt x="1298" y="1516"/>
                  </a:lnTo>
                  <a:lnTo>
                    <a:pt x="1288" y="1520"/>
                  </a:lnTo>
                  <a:lnTo>
                    <a:pt x="1280" y="1526"/>
                  </a:lnTo>
                  <a:lnTo>
                    <a:pt x="1270" y="1534"/>
                  </a:lnTo>
                  <a:lnTo>
                    <a:pt x="1256" y="1546"/>
                  </a:lnTo>
                  <a:lnTo>
                    <a:pt x="1244" y="1566"/>
                  </a:lnTo>
                  <a:lnTo>
                    <a:pt x="1228" y="1586"/>
                  </a:lnTo>
                  <a:lnTo>
                    <a:pt x="1192" y="1626"/>
                  </a:lnTo>
                  <a:lnTo>
                    <a:pt x="1168" y="1610"/>
                  </a:lnTo>
                  <a:lnTo>
                    <a:pt x="1140" y="1612"/>
                  </a:lnTo>
                  <a:lnTo>
                    <a:pt x="1136" y="1626"/>
                  </a:lnTo>
                  <a:lnTo>
                    <a:pt x="1132" y="1632"/>
                  </a:lnTo>
                  <a:lnTo>
                    <a:pt x="1128" y="1636"/>
                  </a:lnTo>
                  <a:lnTo>
                    <a:pt x="1124" y="1630"/>
                  </a:lnTo>
                  <a:lnTo>
                    <a:pt x="1118" y="1626"/>
                  </a:lnTo>
                  <a:lnTo>
                    <a:pt x="1108" y="1622"/>
                  </a:lnTo>
                  <a:lnTo>
                    <a:pt x="1100" y="1622"/>
                  </a:lnTo>
                  <a:lnTo>
                    <a:pt x="1092" y="1622"/>
                  </a:lnTo>
                  <a:lnTo>
                    <a:pt x="1088" y="1632"/>
                  </a:lnTo>
                  <a:lnTo>
                    <a:pt x="1082" y="1640"/>
                  </a:lnTo>
                  <a:lnTo>
                    <a:pt x="1076" y="1650"/>
                  </a:lnTo>
                  <a:lnTo>
                    <a:pt x="1066" y="1658"/>
                  </a:lnTo>
                  <a:lnTo>
                    <a:pt x="1056" y="1664"/>
                  </a:lnTo>
                  <a:lnTo>
                    <a:pt x="1046" y="1674"/>
                  </a:lnTo>
                  <a:lnTo>
                    <a:pt x="1038" y="1684"/>
                  </a:lnTo>
                  <a:lnTo>
                    <a:pt x="1030" y="1696"/>
                  </a:lnTo>
                  <a:lnTo>
                    <a:pt x="1014" y="1718"/>
                  </a:lnTo>
                  <a:lnTo>
                    <a:pt x="1004" y="1728"/>
                  </a:lnTo>
                  <a:lnTo>
                    <a:pt x="994" y="1736"/>
                  </a:lnTo>
                  <a:lnTo>
                    <a:pt x="990" y="1748"/>
                  </a:lnTo>
                  <a:lnTo>
                    <a:pt x="988" y="1760"/>
                  </a:lnTo>
                  <a:lnTo>
                    <a:pt x="988" y="1790"/>
                  </a:lnTo>
                  <a:lnTo>
                    <a:pt x="988" y="1798"/>
                  </a:lnTo>
                  <a:lnTo>
                    <a:pt x="988" y="1812"/>
                  </a:lnTo>
                  <a:lnTo>
                    <a:pt x="982" y="1836"/>
                  </a:lnTo>
                  <a:lnTo>
                    <a:pt x="976" y="1840"/>
                  </a:lnTo>
                  <a:lnTo>
                    <a:pt x="946" y="1838"/>
                  </a:lnTo>
                  <a:lnTo>
                    <a:pt x="920" y="1834"/>
                  </a:lnTo>
                  <a:lnTo>
                    <a:pt x="870" y="1826"/>
                  </a:lnTo>
                  <a:lnTo>
                    <a:pt x="838" y="1810"/>
                  </a:lnTo>
                  <a:lnTo>
                    <a:pt x="820" y="1790"/>
                  </a:lnTo>
                  <a:lnTo>
                    <a:pt x="784" y="1782"/>
                  </a:lnTo>
                  <a:lnTo>
                    <a:pt x="784" y="1752"/>
                  </a:lnTo>
                  <a:lnTo>
                    <a:pt x="796" y="1734"/>
                  </a:lnTo>
                  <a:lnTo>
                    <a:pt x="808" y="1716"/>
                  </a:lnTo>
                  <a:lnTo>
                    <a:pt x="816" y="1696"/>
                  </a:lnTo>
                  <a:lnTo>
                    <a:pt x="818" y="1686"/>
                  </a:lnTo>
                  <a:lnTo>
                    <a:pt x="818" y="1676"/>
                  </a:lnTo>
                  <a:lnTo>
                    <a:pt x="814" y="1666"/>
                  </a:lnTo>
                  <a:lnTo>
                    <a:pt x="810" y="1660"/>
                  </a:lnTo>
                  <a:lnTo>
                    <a:pt x="804" y="1656"/>
                  </a:lnTo>
                  <a:lnTo>
                    <a:pt x="798" y="1652"/>
                  </a:lnTo>
                  <a:lnTo>
                    <a:pt x="784" y="1652"/>
                  </a:lnTo>
                  <a:lnTo>
                    <a:pt x="772" y="1652"/>
                  </a:lnTo>
                  <a:lnTo>
                    <a:pt x="764" y="1656"/>
                  </a:lnTo>
                  <a:lnTo>
                    <a:pt x="758" y="1660"/>
                  </a:lnTo>
                  <a:lnTo>
                    <a:pt x="740" y="1662"/>
                  </a:lnTo>
                  <a:lnTo>
                    <a:pt x="734" y="1664"/>
                  </a:lnTo>
                  <a:lnTo>
                    <a:pt x="732" y="1668"/>
                  </a:lnTo>
                  <a:lnTo>
                    <a:pt x="732" y="1678"/>
                  </a:lnTo>
                  <a:lnTo>
                    <a:pt x="730" y="1700"/>
                  </a:lnTo>
                  <a:lnTo>
                    <a:pt x="722" y="1708"/>
                  </a:lnTo>
                  <a:lnTo>
                    <a:pt x="718" y="1720"/>
                  </a:lnTo>
                  <a:lnTo>
                    <a:pt x="698" y="1756"/>
                  </a:lnTo>
                  <a:lnTo>
                    <a:pt x="700" y="1796"/>
                  </a:lnTo>
                  <a:lnTo>
                    <a:pt x="688" y="1810"/>
                  </a:lnTo>
                  <a:lnTo>
                    <a:pt x="672" y="1814"/>
                  </a:lnTo>
                  <a:lnTo>
                    <a:pt x="662" y="1816"/>
                  </a:lnTo>
                  <a:lnTo>
                    <a:pt x="654" y="1822"/>
                  </a:lnTo>
                  <a:lnTo>
                    <a:pt x="644" y="1830"/>
                  </a:lnTo>
                  <a:lnTo>
                    <a:pt x="618" y="1836"/>
                  </a:lnTo>
                  <a:lnTo>
                    <a:pt x="590" y="1842"/>
                  </a:lnTo>
                  <a:lnTo>
                    <a:pt x="580" y="1850"/>
                  </a:lnTo>
                  <a:lnTo>
                    <a:pt x="572" y="1856"/>
                  </a:lnTo>
                  <a:lnTo>
                    <a:pt x="566" y="1864"/>
                  </a:lnTo>
                  <a:lnTo>
                    <a:pt x="556" y="186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9" name="Freeform 35"/>
            <p:cNvSpPr>
              <a:spLocks/>
            </p:cNvSpPr>
            <p:nvPr/>
          </p:nvSpPr>
          <p:spPr bwMode="auto">
            <a:xfrm>
              <a:off x="6346825" y="2600325"/>
              <a:ext cx="368300" cy="419100"/>
            </a:xfrm>
            <a:custGeom>
              <a:avLst/>
              <a:gdLst>
                <a:gd name="T0" fmla="*/ 196 w 232"/>
                <a:gd name="T1" fmla="*/ 264 h 264"/>
                <a:gd name="T2" fmla="*/ 170 w 232"/>
                <a:gd name="T3" fmla="*/ 248 h 264"/>
                <a:gd name="T4" fmla="*/ 158 w 232"/>
                <a:gd name="T5" fmla="*/ 238 h 264"/>
                <a:gd name="T6" fmla="*/ 148 w 232"/>
                <a:gd name="T7" fmla="*/ 218 h 264"/>
                <a:gd name="T8" fmla="*/ 144 w 232"/>
                <a:gd name="T9" fmla="*/ 186 h 264"/>
                <a:gd name="T10" fmla="*/ 140 w 232"/>
                <a:gd name="T11" fmla="*/ 178 h 264"/>
                <a:gd name="T12" fmla="*/ 136 w 232"/>
                <a:gd name="T13" fmla="*/ 166 h 264"/>
                <a:gd name="T14" fmla="*/ 116 w 232"/>
                <a:gd name="T15" fmla="*/ 148 h 264"/>
                <a:gd name="T16" fmla="*/ 100 w 232"/>
                <a:gd name="T17" fmla="*/ 140 h 264"/>
                <a:gd name="T18" fmla="*/ 82 w 232"/>
                <a:gd name="T19" fmla="*/ 140 h 264"/>
                <a:gd name="T20" fmla="*/ 62 w 232"/>
                <a:gd name="T21" fmla="*/ 144 h 264"/>
                <a:gd name="T22" fmla="*/ 50 w 232"/>
                <a:gd name="T23" fmla="*/ 158 h 264"/>
                <a:gd name="T24" fmla="*/ 0 w 232"/>
                <a:gd name="T25" fmla="*/ 160 h 264"/>
                <a:gd name="T26" fmla="*/ 0 w 232"/>
                <a:gd name="T27" fmla="*/ 146 h 264"/>
                <a:gd name="T28" fmla="*/ 2 w 232"/>
                <a:gd name="T29" fmla="*/ 130 h 264"/>
                <a:gd name="T30" fmla="*/ 10 w 232"/>
                <a:gd name="T31" fmla="*/ 124 h 264"/>
                <a:gd name="T32" fmla="*/ 18 w 232"/>
                <a:gd name="T33" fmla="*/ 122 h 264"/>
                <a:gd name="T34" fmla="*/ 40 w 232"/>
                <a:gd name="T35" fmla="*/ 104 h 264"/>
                <a:gd name="T36" fmla="*/ 44 w 232"/>
                <a:gd name="T37" fmla="*/ 88 h 264"/>
                <a:gd name="T38" fmla="*/ 42 w 232"/>
                <a:gd name="T39" fmla="*/ 76 h 264"/>
                <a:gd name="T40" fmla="*/ 34 w 232"/>
                <a:gd name="T41" fmla="*/ 60 h 264"/>
                <a:gd name="T42" fmla="*/ 34 w 232"/>
                <a:gd name="T43" fmla="*/ 56 h 264"/>
                <a:gd name="T44" fmla="*/ 70 w 232"/>
                <a:gd name="T45" fmla="*/ 32 h 264"/>
                <a:gd name="T46" fmla="*/ 82 w 232"/>
                <a:gd name="T47" fmla="*/ 22 h 264"/>
                <a:gd name="T48" fmla="*/ 86 w 232"/>
                <a:gd name="T49" fmla="*/ 6 h 264"/>
                <a:gd name="T50" fmla="*/ 100 w 232"/>
                <a:gd name="T51" fmla="*/ 0 h 264"/>
                <a:gd name="T52" fmla="*/ 118 w 232"/>
                <a:gd name="T53" fmla="*/ 16 h 264"/>
                <a:gd name="T54" fmla="*/ 154 w 232"/>
                <a:gd name="T55" fmla="*/ 20 h 264"/>
                <a:gd name="T56" fmla="*/ 150 w 232"/>
                <a:gd name="T57" fmla="*/ 32 h 264"/>
                <a:gd name="T58" fmla="*/ 150 w 232"/>
                <a:gd name="T59" fmla="*/ 74 h 264"/>
                <a:gd name="T60" fmla="*/ 156 w 232"/>
                <a:gd name="T61" fmla="*/ 94 h 264"/>
                <a:gd name="T62" fmla="*/ 174 w 232"/>
                <a:gd name="T63" fmla="*/ 96 h 264"/>
                <a:gd name="T64" fmla="*/ 186 w 232"/>
                <a:gd name="T65" fmla="*/ 104 h 264"/>
                <a:gd name="T66" fmla="*/ 184 w 232"/>
                <a:gd name="T67" fmla="*/ 124 h 264"/>
                <a:gd name="T68" fmla="*/ 186 w 232"/>
                <a:gd name="T69" fmla="*/ 140 h 264"/>
                <a:gd name="T70" fmla="*/ 194 w 232"/>
                <a:gd name="T71" fmla="*/ 154 h 264"/>
                <a:gd name="T72" fmla="*/ 212 w 232"/>
                <a:gd name="T73" fmla="*/ 170 h 264"/>
                <a:gd name="T74" fmla="*/ 232 w 232"/>
                <a:gd name="T75" fmla="*/ 196 h 264"/>
                <a:gd name="T76" fmla="*/ 208 w 232"/>
                <a:gd name="T77" fmla="*/ 208 h 264"/>
                <a:gd name="T78" fmla="*/ 194 w 232"/>
                <a:gd name="T79" fmla="*/ 224 h 264"/>
                <a:gd name="T80" fmla="*/ 196 w 232"/>
                <a:gd name="T81" fmla="*/ 264 h 26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32" h="264">
                  <a:moveTo>
                    <a:pt x="196" y="264"/>
                  </a:moveTo>
                  <a:lnTo>
                    <a:pt x="196" y="264"/>
                  </a:lnTo>
                  <a:lnTo>
                    <a:pt x="182" y="256"/>
                  </a:lnTo>
                  <a:lnTo>
                    <a:pt x="170" y="248"/>
                  </a:lnTo>
                  <a:lnTo>
                    <a:pt x="158" y="238"/>
                  </a:lnTo>
                  <a:lnTo>
                    <a:pt x="152" y="228"/>
                  </a:lnTo>
                  <a:lnTo>
                    <a:pt x="148" y="218"/>
                  </a:lnTo>
                  <a:lnTo>
                    <a:pt x="146" y="202"/>
                  </a:lnTo>
                  <a:lnTo>
                    <a:pt x="144" y="186"/>
                  </a:lnTo>
                  <a:lnTo>
                    <a:pt x="142" y="182"/>
                  </a:lnTo>
                  <a:lnTo>
                    <a:pt x="140" y="178"/>
                  </a:lnTo>
                  <a:lnTo>
                    <a:pt x="136" y="166"/>
                  </a:lnTo>
                  <a:lnTo>
                    <a:pt x="116" y="148"/>
                  </a:lnTo>
                  <a:lnTo>
                    <a:pt x="108" y="144"/>
                  </a:lnTo>
                  <a:lnTo>
                    <a:pt x="100" y="140"/>
                  </a:lnTo>
                  <a:lnTo>
                    <a:pt x="92" y="138"/>
                  </a:lnTo>
                  <a:lnTo>
                    <a:pt x="82" y="140"/>
                  </a:lnTo>
                  <a:lnTo>
                    <a:pt x="62" y="144"/>
                  </a:lnTo>
                  <a:lnTo>
                    <a:pt x="56" y="152"/>
                  </a:lnTo>
                  <a:lnTo>
                    <a:pt x="50" y="158"/>
                  </a:lnTo>
                  <a:lnTo>
                    <a:pt x="0" y="160"/>
                  </a:lnTo>
                  <a:lnTo>
                    <a:pt x="0" y="146"/>
                  </a:lnTo>
                  <a:lnTo>
                    <a:pt x="2" y="134"/>
                  </a:lnTo>
                  <a:lnTo>
                    <a:pt x="2" y="130"/>
                  </a:lnTo>
                  <a:lnTo>
                    <a:pt x="6" y="126"/>
                  </a:lnTo>
                  <a:lnTo>
                    <a:pt x="10" y="124"/>
                  </a:lnTo>
                  <a:lnTo>
                    <a:pt x="18" y="122"/>
                  </a:lnTo>
                  <a:lnTo>
                    <a:pt x="40" y="104"/>
                  </a:lnTo>
                  <a:lnTo>
                    <a:pt x="42" y="96"/>
                  </a:lnTo>
                  <a:lnTo>
                    <a:pt x="44" y="88"/>
                  </a:lnTo>
                  <a:lnTo>
                    <a:pt x="44" y="82"/>
                  </a:lnTo>
                  <a:lnTo>
                    <a:pt x="42" y="76"/>
                  </a:lnTo>
                  <a:lnTo>
                    <a:pt x="36" y="66"/>
                  </a:lnTo>
                  <a:lnTo>
                    <a:pt x="34" y="60"/>
                  </a:lnTo>
                  <a:lnTo>
                    <a:pt x="34" y="56"/>
                  </a:lnTo>
                  <a:lnTo>
                    <a:pt x="58" y="42"/>
                  </a:lnTo>
                  <a:lnTo>
                    <a:pt x="70" y="32"/>
                  </a:lnTo>
                  <a:lnTo>
                    <a:pt x="82" y="22"/>
                  </a:lnTo>
                  <a:lnTo>
                    <a:pt x="84" y="12"/>
                  </a:lnTo>
                  <a:lnTo>
                    <a:pt x="86" y="6"/>
                  </a:lnTo>
                  <a:lnTo>
                    <a:pt x="90" y="2"/>
                  </a:lnTo>
                  <a:lnTo>
                    <a:pt x="100" y="0"/>
                  </a:lnTo>
                  <a:lnTo>
                    <a:pt x="118" y="16"/>
                  </a:lnTo>
                  <a:lnTo>
                    <a:pt x="154" y="20"/>
                  </a:lnTo>
                  <a:lnTo>
                    <a:pt x="150" y="32"/>
                  </a:lnTo>
                  <a:lnTo>
                    <a:pt x="148" y="52"/>
                  </a:lnTo>
                  <a:lnTo>
                    <a:pt x="150" y="74"/>
                  </a:lnTo>
                  <a:lnTo>
                    <a:pt x="152" y="84"/>
                  </a:lnTo>
                  <a:lnTo>
                    <a:pt x="156" y="94"/>
                  </a:lnTo>
                  <a:lnTo>
                    <a:pt x="174" y="96"/>
                  </a:lnTo>
                  <a:lnTo>
                    <a:pt x="186" y="104"/>
                  </a:lnTo>
                  <a:lnTo>
                    <a:pt x="184" y="124"/>
                  </a:lnTo>
                  <a:lnTo>
                    <a:pt x="184" y="132"/>
                  </a:lnTo>
                  <a:lnTo>
                    <a:pt x="186" y="140"/>
                  </a:lnTo>
                  <a:lnTo>
                    <a:pt x="188" y="146"/>
                  </a:lnTo>
                  <a:lnTo>
                    <a:pt x="194" y="154"/>
                  </a:lnTo>
                  <a:lnTo>
                    <a:pt x="200" y="162"/>
                  </a:lnTo>
                  <a:lnTo>
                    <a:pt x="212" y="170"/>
                  </a:lnTo>
                  <a:lnTo>
                    <a:pt x="232" y="196"/>
                  </a:lnTo>
                  <a:lnTo>
                    <a:pt x="208" y="208"/>
                  </a:lnTo>
                  <a:lnTo>
                    <a:pt x="200" y="214"/>
                  </a:lnTo>
                  <a:lnTo>
                    <a:pt x="194" y="224"/>
                  </a:lnTo>
                  <a:lnTo>
                    <a:pt x="196" y="264"/>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90" name="Freeform 37"/>
            <p:cNvSpPr>
              <a:spLocks/>
            </p:cNvSpPr>
            <p:nvPr/>
          </p:nvSpPr>
          <p:spPr bwMode="auto">
            <a:xfrm>
              <a:off x="7004050" y="1552575"/>
              <a:ext cx="1330325" cy="844550"/>
            </a:xfrm>
            <a:custGeom>
              <a:avLst/>
              <a:gdLst>
                <a:gd name="T0" fmla="*/ 410 w 838"/>
                <a:gd name="T1" fmla="*/ 492 h 532"/>
                <a:gd name="T2" fmla="*/ 402 w 838"/>
                <a:gd name="T3" fmla="*/ 438 h 532"/>
                <a:gd name="T4" fmla="*/ 376 w 838"/>
                <a:gd name="T5" fmla="*/ 398 h 532"/>
                <a:gd name="T6" fmla="*/ 346 w 838"/>
                <a:gd name="T7" fmla="*/ 366 h 532"/>
                <a:gd name="T8" fmla="*/ 324 w 838"/>
                <a:gd name="T9" fmla="*/ 314 h 532"/>
                <a:gd name="T10" fmla="*/ 300 w 838"/>
                <a:gd name="T11" fmla="*/ 346 h 532"/>
                <a:gd name="T12" fmla="*/ 258 w 838"/>
                <a:gd name="T13" fmla="*/ 308 h 532"/>
                <a:gd name="T14" fmla="*/ 206 w 838"/>
                <a:gd name="T15" fmla="*/ 288 h 532"/>
                <a:gd name="T16" fmla="*/ 186 w 838"/>
                <a:gd name="T17" fmla="*/ 240 h 532"/>
                <a:gd name="T18" fmla="*/ 152 w 838"/>
                <a:gd name="T19" fmla="*/ 174 h 532"/>
                <a:gd name="T20" fmla="*/ 112 w 838"/>
                <a:gd name="T21" fmla="*/ 200 h 532"/>
                <a:gd name="T22" fmla="*/ 80 w 838"/>
                <a:gd name="T23" fmla="*/ 200 h 532"/>
                <a:gd name="T24" fmla="*/ 60 w 838"/>
                <a:gd name="T25" fmla="*/ 152 h 532"/>
                <a:gd name="T26" fmla="*/ 36 w 838"/>
                <a:gd name="T27" fmla="*/ 88 h 532"/>
                <a:gd name="T28" fmla="*/ 0 w 838"/>
                <a:gd name="T29" fmla="*/ 58 h 532"/>
                <a:gd name="T30" fmla="*/ 14 w 838"/>
                <a:gd name="T31" fmla="*/ 30 h 532"/>
                <a:gd name="T32" fmla="*/ 68 w 838"/>
                <a:gd name="T33" fmla="*/ 60 h 532"/>
                <a:gd name="T34" fmla="*/ 108 w 838"/>
                <a:gd name="T35" fmla="*/ 32 h 532"/>
                <a:gd name="T36" fmla="*/ 138 w 838"/>
                <a:gd name="T37" fmla="*/ 0 h 532"/>
                <a:gd name="T38" fmla="*/ 166 w 838"/>
                <a:gd name="T39" fmla="*/ 22 h 532"/>
                <a:gd name="T40" fmla="*/ 198 w 838"/>
                <a:gd name="T41" fmla="*/ 68 h 532"/>
                <a:gd name="T42" fmla="*/ 294 w 838"/>
                <a:gd name="T43" fmla="*/ 66 h 532"/>
                <a:gd name="T44" fmla="*/ 350 w 838"/>
                <a:gd name="T45" fmla="*/ 30 h 532"/>
                <a:gd name="T46" fmla="*/ 358 w 838"/>
                <a:gd name="T47" fmla="*/ 80 h 532"/>
                <a:gd name="T48" fmla="*/ 398 w 838"/>
                <a:gd name="T49" fmla="*/ 78 h 532"/>
                <a:gd name="T50" fmla="*/ 422 w 838"/>
                <a:gd name="T51" fmla="*/ 76 h 532"/>
                <a:gd name="T52" fmla="*/ 470 w 838"/>
                <a:gd name="T53" fmla="*/ 110 h 532"/>
                <a:gd name="T54" fmla="*/ 518 w 838"/>
                <a:gd name="T55" fmla="*/ 166 h 532"/>
                <a:gd name="T56" fmla="*/ 546 w 838"/>
                <a:gd name="T57" fmla="*/ 134 h 532"/>
                <a:gd name="T58" fmla="*/ 572 w 838"/>
                <a:gd name="T59" fmla="*/ 140 h 532"/>
                <a:gd name="T60" fmla="*/ 606 w 838"/>
                <a:gd name="T61" fmla="*/ 184 h 532"/>
                <a:gd name="T62" fmla="*/ 664 w 838"/>
                <a:gd name="T63" fmla="*/ 204 h 532"/>
                <a:gd name="T64" fmla="*/ 684 w 838"/>
                <a:gd name="T65" fmla="*/ 186 h 532"/>
                <a:gd name="T66" fmla="*/ 684 w 838"/>
                <a:gd name="T67" fmla="*/ 168 h 532"/>
                <a:gd name="T68" fmla="*/ 724 w 838"/>
                <a:gd name="T69" fmla="*/ 146 h 532"/>
                <a:gd name="T70" fmla="*/ 742 w 838"/>
                <a:gd name="T71" fmla="*/ 132 h 532"/>
                <a:gd name="T72" fmla="*/ 756 w 838"/>
                <a:gd name="T73" fmla="*/ 154 h 532"/>
                <a:gd name="T74" fmla="*/ 806 w 838"/>
                <a:gd name="T75" fmla="*/ 188 h 532"/>
                <a:gd name="T76" fmla="*/ 838 w 838"/>
                <a:gd name="T77" fmla="*/ 228 h 532"/>
                <a:gd name="T78" fmla="*/ 818 w 838"/>
                <a:gd name="T79" fmla="*/ 272 h 532"/>
                <a:gd name="T80" fmla="*/ 802 w 838"/>
                <a:gd name="T81" fmla="*/ 308 h 532"/>
                <a:gd name="T82" fmla="*/ 778 w 838"/>
                <a:gd name="T83" fmla="*/ 300 h 532"/>
                <a:gd name="T84" fmla="*/ 770 w 838"/>
                <a:gd name="T85" fmla="*/ 258 h 532"/>
                <a:gd name="T86" fmla="*/ 744 w 838"/>
                <a:gd name="T87" fmla="*/ 242 h 532"/>
                <a:gd name="T88" fmla="*/ 716 w 838"/>
                <a:gd name="T89" fmla="*/ 282 h 532"/>
                <a:gd name="T90" fmla="*/ 686 w 838"/>
                <a:gd name="T91" fmla="*/ 346 h 532"/>
                <a:gd name="T92" fmla="*/ 632 w 838"/>
                <a:gd name="T93" fmla="*/ 368 h 532"/>
                <a:gd name="T94" fmla="*/ 618 w 838"/>
                <a:gd name="T95" fmla="*/ 410 h 532"/>
                <a:gd name="T96" fmla="*/ 638 w 838"/>
                <a:gd name="T97" fmla="*/ 444 h 532"/>
                <a:gd name="T98" fmla="*/ 588 w 838"/>
                <a:gd name="T99" fmla="*/ 456 h 532"/>
                <a:gd name="T100" fmla="*/ 540 w 838"/>
                <a:gd name="T101" fmla="*/ 438 h 532"/>
                <a:gd name="T102" fmla="*/ 502 w 838"/>
                <a:gd name="T103" fmla="*/ 456 h 532"/>
                <a:gd name="T104" fmla="*/ 476 w 838"/>
                <a:gd name="T105" fmla="*/ 530 h 53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838" h="532">
                  <a:moveTo>
                    <a:pt x="464" y="532"/>
                  </a:moveTo>
                  <a:lnTo>
                    <a:pt x="464" y="532"/>
                  </a:lnTo>
                  <a:lnTo>
                    <a:pt x="452" y="520"/>
                  </a:lnTo>
                  <a:lnTo>
                    <a:pt x="436" y="508"/>
                  </a:lnTo>
                  <a:lnTo>
                    <a:pt x="410" y="492"/>
                  </a:lnTo>
                  <a:lnTo>
                    <a:pt x="402" y="482"/>
                  </a:lnTo>
                  <a:lnTo>
                    <a:pt x="404" y="450"/>
                  </a:lnTo>
                  <a:lnTo>
                    <a:pt x="402" y="438"/>
                  </a:lnTo>
                  <a:lnTo>
                    <a:pt x="398" y="426"/>
                  </a:lnTo>
                  <a:lnTo>
                    <a:pt x="388" y="416"/>
                  </a:lnTo>
                  <a:lnTo>
                    <a:pt x="382" y="410"/>
                  </a:lnTo>
                  <a:lnTo>
                    <a:pt x="376" y="398"/>
                  </a:lnTo>
                  <a:lnTo>
                    <a:pt x="348" y="368"/>
                  </a:lnTo>
                  <a:lnTo>
                    <a:pt x="346" y="366"/>
                  </a:lnTo>
                  <a:lnTo>
                    <a:pt x="344" y="326"/>
                  </a:lnTo>
                  <a:lnTo>
                    <a:pt x="336" y="318"/>
                  </a:lnTo>
                  <a:lnTo>
                    <a:pt x="330" y="314"/>
                  </a:lnTo>
                  <a:lnTo>
                    <a:pt x="324" y="314"/>
                  </a:lnTo>
                  <a:lnTo>
                    <a:pt x="318" y="314"/>
                  </a:lnTo>
                  <a:lnTo>
                    <a:pt x="312" y="322"/>
                  </a:lnTo>
                  <a:lnTo>
                    <a:pt x="308" y="328"/>
                  </a:lnTo>
                  <a:lnTo>
                    <a:pt x="300" y="346"/>
                  </a:lnTo>
                  <a:lnTo>
                    <a:pt x="296" y="346"/>
                  </a:lnTo>
                  <a:lnTo>
                    <a:pt x="270" y="320"/>
                  </a:lnTo>
                  <a:lnTo>
                    <a:pt x="258" y="308"/>
                  </a:lnTo>
                  <a:lnTo>
                    <a:pt x="246" y="300"/>
                  </a:lnTo>
                  <a:lnTo>
                    <a:pt x="228" y="296"/>
                  </a:lnTo>
                  <a:lnTo>
                    <a:pt x="216" y="292"/>
                  </a:lnTo>
                  <a:lnTo>
                    <a:pt x="206" y="288"/>
                  </a:lnTo>
                  <a:lnTo>
                    <a:pt x="200" y="280"/>
                  </a:lnTo>
                  <a:lnTo>
                    <a:pt x="194" y="274"/>
                  </a:lnTo>
                  <a:lnTo>
                    <a:pt x="192" y="264"/>
                  </a:lnTo>
                  <a:lnTo>
                    <a:pt x="186" y="240"/>
                  </a:lnTo>
                  <a:lnTo>
                    <a:pt x="180" y="224"/>
                  </a:lnTo>
                  <a:lnTo>
                    <a:pt x="170" y="210"/>
                  </a:lnTo>
                  <a:lnTo>
                    <a:pt x="156" y="190"/>
                  </a:lnTo>
                  <a:lnTo>
                    <a:pt x="152" y="174"/>
                  </a:lnTo>
                  <a:lnTo>
                    <a:pt x="144" y="172"/>
                  </a:lnTo>
                  <a:lnTo>
                    <a:pt x="112" y="200"/>
                  </a:lnTo>
                  <a:lnTo>
                    <a:pt x="98" y="226"/>
                  </a:lnTo>
                  <a:lnTo>
                    <a:pt x="90" y="220"/>
                  </a:lnTo>
                  <a:lnTo>
                    <a:pt x="86" y="214"/>
                  </a:lnTo>
                  <a:lnTo>
                    <a:pt x="80" y="200"/>
                  </a:lnTo>
                  <a:lnTo>
                    <a:pt x="76" y="186"/>
                  </a:lnTo>
                  <a:lnTo>
                    <a:pt x="74" y="182"/>
                  </a:lnTo>
                  <a:lnTo>
                    <a:pt x="72" y="178"/>
                  </a:lnTo>
                  <a:lnTo>
                    <a:pt x="60" y="152"/>
                  </a:lnTo>
                  <a:lnTo>
                    <a:pt x="60" y="116"/>
                  </a:lnTo>
                  <a:lnTo>
                    <a:pt x="48" y="100"/>
                  </a:lnTo>
                  <a:lnTo>
                    <a:pt x="36" y="88"/>
                  </a:lnTo>
                  <a:lnTo>
                    <a:pt x="12" y="68"/>
                  </a:lnTo>
                  <a:lnTo>
                    <a:pt x="6" y="66"/>
                  </a:lnTo>
                  <a:lnTo>
                    <a:pt x="2" y="64"/>
                  </a:lnTo>
                  <a:lnTo>
                    <a:pt x="0" y="58"/>
                  </a:lnTo>
                  <a:lnTo>
                    <a:pt x="0" y="52"/>
                  </a:lnTo>
                  <a:lnTo>
                    <a:pt x="4" y="38"/>
                  </a:lnTo>
                  <a:lnTo>
                    <a:pt x="8" y="32"/>
                  </a:lnTo>
                  <a:lnTo>
                    <a:pt x="14" y="30"/>
                  </a:lnTo>
                  <a:lnTo>
                    <a:pt x="28" y="40"/>
                  </a:lnTo>
                  <a:lnTo>
                    <a:pt x="42" y="50"/>
                  </a:lnTo>
                  <a:lnTo>
                    <a:pt x="58" y="56"/>
                  </a:lnTo>
                  <a:lnTo>
                    <a:pt x="68" y="60"/>
                  </a:lnTo>
                  <a:lnTo>
                    <a:pt x="78" y="60"/>
                  </a:lnTo>
                  <a:lnTo>
                    <a:pt x="88" y="52"/>
                  </a:lnTo>
                  <a:lnTo>
                    <a:pt x="98" y="42"/>
                  </a:lnTo>
                  <a:lnTo>
                    <a:pt x="108" y="32"/>
                  </a:lnTo>
                  <a:lnTo>
                    <a:pt x="118" y="24"/>
                  </a:lnTo>
                  <a:lnTo>
                    <a:pt x="128" y="8"/>
                  </a:lnTo>
                  <a:lnTo>
                    <a:pt x="134" y="4"/>
                  </a:lnTo>
                  <a:lnTo>
                    <a:pt x="138" y="0"/>
                  </a:lnTo>
                  <a:lnTo>
                    <a:pt x="144" y="0"/>
                  </a:lnTo>
                  <a:lnTo>
                    <a:pt x="152" y="4"/>
                  </a:lnTo>
                  <a:lnTo>
                    <a:pt x="158" y="10"/>
                  </a:lnTo>
                  <a:lnTo>
                    <a:pt x="166" y="22"/>
                  </a:lnTo>
                  <a:lnTo>
                    <a:pt x="168" y="32"/>
                  </a:lnTo>
                  <a:lnTo>
                    <a:pt x="172" y="42"/>
                  </a:lnTo>
                  <a:lnTo>
                    <a:pt x="180" y="52"/>
                  </a:lnTo>
                  <a:lnTo>
                    <a:pt x="188" y="60"/>
                  </a:lnTo>
                  <a:lnTo>
                    <a:pt x="198" y="68"/>
                  </a:lnTo>
                  <a:lnTo>
                    <a:pt x="210" y="74"/>
                  </a:lnTo>
                  <a:lnTo>
                    <a:pt x="224" y="78"/>
                  </a:lnTo>
                  <a:lnTo>
                    <a:pt x="238" y="82"/>
                  </a:lnTo>
                  <a:lnTo>
                    <a:pt x="294" y="66"/>
                  </a:lnTo>
                  <a:lnTo>
                    <a:pt x="340" y="26"/>
                  </a:lnTo>
                  <a:lnTo>
                    <a:pt x="350" y="30"/>
                  </a:lnTo>
                  <a:lnTo>
                    <a:pt x="348" y="46"/>
                  </a:lnTo>
                  <a:lnTo>
                    <a:pt x="348" y="54"/>
                  </a:lnTo>
                  <a:lnTo>
                    <a:pt x="348" y="64"/>
                  </a:lnTo>
                  <a:lnTo>
                    <a:pt x="352" y="72"/>
                  </a:lnTo>
                  <a:lnTo>
                    <a:pt x="358" y="80"/>
                  </a:lnTo>
                  <a:lnTo>
                    <a:pt x="366" y="84"/>
                  </a:lnTo>
                  <a:lnTo>
                    <a:pt x="380" y="86"/>
                  </a:lnTo>
                  <a:lnTo>
                    <a:pt x="388" y="82"/>
                  </a:lnTo>
                  <a:lnTo>
                    <a:pt x="398" y="78"/>
                  </a:lnTo>
                  <a:lnTo>
                    <a:pt x="404" y="74"/>
                  </a:lnTo>
                  <a:lnTo>
                    <a:pt x="410" y="72"/>
                  </a:lnTo>
                  <a:lnTo>
                    <a:pt x="416" y="74"/>
                  </a:lnTo>
                  <a:lnTo>
                    <a:pt x="422" y="76"/>
                  </a:lnTo>
                  <a:lnTo>
                    <a:pt x="434" y="88"/>
                  </a:lnTo>
                  <a:lnTo>
                    <a:pt x="446" y="102"/>
                  </a:lnTo>
                  <a:lnTo>
                    <a:pt x="470" y="110"/>
                  </a:lnTo>
                  <a:lnTo>
                    <a:pt x="478" y="122"/>
                  </a:lnTo>
                  <a:lnTo>
                    <a:pt x="488" y="136"/>
                  </a:lnTo>
                  <a:lnTo>
                    <a:pt x="500" y="152"/>
                  </a:lnTo>
                  <a:lnTo>
                    <a:pt x="518" y="166"/>
                  </a:lnTo>
                  <a:lnTo>
                    <a:pt x="526" y="166"/>
                  </a:lnTo>
                  <a:lnTo>
                    <a:pt x="536" y="156"/>
                  </a:lnTo>
                  <a:lnTo>
                    <a:pt x="542" y="144"/>
                  </a:lnTo>
                  <a:lnTo>
                    <a:pt x="546" y="134"/>
                  </a:lnTo>
                  <a:lnTo>
                    <a:pt x="550" y="122"/>
                  </a:lnTo>
                  <a:lnTo>
                    <a:pt x="568" y="128"/>
                  </a:lnTo>
                  <a:lnTo>
                    <a:pt x="572" y="140"/>
                  </a:lnTo>
                  <a:lnTo>
                    <a:pt x="580" y="154"/>
                  </a:lnTo>
                  <a:lnTo>
                    <a:pt x="592" y="168"/>
                  </a:lnTo>
                  <a:lnTo>
                    <a:pt x="606" y="180"/>
                  </a:lnTo>
                  <a:lnTo>
                    <a:pt x="606" y="184"/>
                  </a:lnTo>
                  <a:lnTo>
                    <a:pt x="632" y="206"/>
                  </a:lnTo>
                  <a:lnTo>
                    <a:pt x="664" y="204"/>
                  </a:lnTo>
                  <a:lnTo>
                    <a:pt x="670" y="196"/>
                  </a:lnTo>
                  <a:lnTo>
                    <a:pt x="678" y="190"/>
                  </a:lnTo>
                  <a:lnTo>
                    <a:pt x="680" y="188"/>
                  </a:lnTo>
                  <a:lnTo>
                    <a:pt x="684" y="186"/>
                  </a:lnTo>
                  <a:lnTo>
                    <a:pt x="690" y="180"/>
                  </a:lnTo>
                  <a:lnTo>
                    <a:pt x="690" y="172"/>
                  </a:lnTo>
                  <a:lnTo>
                    <a:pt x="684" y="168"/>
                  </a:lnTo>
                  <a:lnTo>
                    <a:pt x="684" y="164"/>
                  </a:lnTo>
                  <a:lnTo>
                    <a:pt x="688" y="160"/>
                  </a:lnTo>
                  <a:lnTo>
                    <a:pt x="700" y="154"/>
                  </a:lnTo>
                  <a:lnTo>
                    <a:pt x="724" y="146"/>
                  </a:lnTo>
                  <a:lnTo>
                    <a:pt x="730" y="142"/>
                  </a:lnTo>
                  <a:lnTo>
                    <a:pt x="734" y="140"/>
                  </a:lnTo>
                  <a:lnTo>
                    <a:pt x="742" y="132"/>
                  </a:lnTo>
                  <a:lnTo>
                    <a:pt x="744" y="134"/>
                  </a:lnTo>
                  <a:lnTo>
                    <a:pt x="746" y="136"/>
                  </a:lnTo>
                  <a:lnTo>
                    <a:pt x="750" y="144"/>
                  </a:lnTo>
                  <a:lnTo>
                    <a:pt x="756" y="154"/>
                  </a:lnTo>
                  <a:lnTo>
                    <a:pt x="762" y="158"/>
                  </a:lnTo>
                  <a:lnTo>
                    <a:pt x="770" y="162"/>
                  </a:lnTo>
                  <a:lnTo>
                    <a:pt x="806" y="188"/>
                  </a:lnTo>
                  <a:lnTo>
                    <a:pt x="838" y="194"/>
                  </a:lnTo>
                  <a:lnTo>
                    <a:pt x="838" y="204"/>
                  </a:lnTo>
                  <a:lnTo>
                    <a:pt x="838" y="220"/>
                  </a:lnTo>
                  <a:lnTo>
                    <a:pt x="838" y="228"/>
                  </a:lnTo>
                  <a:lnTo>
                    <a:pt x="836" y="236"/>
                  </a:lnTo>
                  <a:lnTo>
                    <a:pt x="834" y="242"/>
                  </a:lnTo>
                  <a:lnTo>
                    <a:pt x="828" y="246"/>
                  </a:lnTo>
                  <a:lnTo>
                    <a:pt x="818" y="272"/>
                  </a:lnTo>
                  <a:lnTo>
                    <a:pt x="812" y="306"/>
                  </a:lnTo>
                  <a:lnTo>
                    <a:pt x="802" y="308"/>
                  </a:lnTo>
                  <a:lnTo>
                    <a:pt x="800" y="302"/>
                  </a:lnTo>
                  <a:lnTo>
                    <a:pt x="796" y="300"/>
                  </a:lnTo>
                  <a:lnTo>
                    <a:pt x="792" y="298"/>
                  </a:lnTo>
                  <a:lnTo>
                    <a:pt x="788" y="298"/>
                  </a:lnTo>
                  <a:lnTo>
                    <a:pt x="778" y="300"/>
                  </a:lnTo>
                  <a:lnTo>
                    <a:pt x="774" y="302"/>
                  </a:lnTo>
                  <a:lnTo>
                    <a:pt x="770" y="300"/>
                  </a:lnTo>
                  <a:lnTo>
                    <a:pt x="770" y="258"/>
                  </a:lnTo>
                  <a:lnTo>
                    <a:pt x="762" y="248"/>
                  </a:lnTo>
                  <a:lnTo>
                    <a:pt x="756" y="244"/>
                  </a:lnTo>
                  <a:lnTo>
                    <a:pt x="750" y="242"/>
                  </a:lnTo>
                  <a:lnTo>
                    <a:pt x="744" y="242"/>
                  </a:lnTo>
                  <a:lnTo>
                    <a:pt x="738" y="244"/>
                  </a:lnTo>
                  <a:lnTo>
                    <a:pt x="732" y="250"/>
                  </a:lnTo>
                  <a:lnTo>
                    <a:pt x="722" y="264"/>
                  </a:lnTo>
                  <a:lnTo>
                    <a:pt x="716" y="282"/>
                  </a:lnTo>
                  <a:lnTo>
                    <a:pt x="708" y="302"/>
                  </a:lnTo>
                  <a:lnTo>
                    <a:pt x="698" y="320"/>
                  </a:lnTo>
                  <a:lnTo>
                    <a:pt x="690" y="340"/>
                  </a:lnTo>
                  <a:lnTo>
                    <a:pt x="686" y="346"/>
                  </a:lnTo>
                  <a:lnTo>
                    <a:pt x="680" y="354"/>
                  </a:lnTo>
                  <a:lnTo>
                    <a:pt x="666" y="362"/>
                  </a:lnTo>
                  <a:lnTo>
                    <a:pt x="652" y="366"/>
                  </a:lnTo>
                  <a:lnTo>
                    <a:pt x="632" y="368"/>
                  </a:lnTo>
                  <a:lnTo>
                    <a:pt x="624" y="372"/>
                  </a:lnTo>
                  <a:lnTo>
                    <a:pt x="622" y="374"/>
                  </a:lnTo>
                  <a:lnTo>
                    <a:pt x="620" y="378"/>
                  </a:lnTo>
                  <a:lnTo>
                    <a:pt x="618" y="390"/>
                  </a:lnTo>
                  <a:lnTo>
                    <a:pt x="618" y="410"/>
                  </a:lnTo>
                  <a:lnTo>
                    <a:pt x="644" y="432"/>
                  </a:lnTo>
                  <a:lnTo>
                    <a:pt x="642" y="438"/>
                  </a:lnTo>
                  <a:lnTo>
                    <a:pt x="638" y="444"/>
                  </a:lnTo>
                  <a:lnTo>
                    <a:pt x="628" y="454"/>
                  </a:lnTo>
                  <a:lnTo>
                    <a:pt x="620" y="456"/>
                  </a:lnTo>
                  <a:lnTo>
                    <a:pt x="610" y="456"/>
                  </a:lnTo>
                  <a:lnTo>
                    <a:pt x="588" y="456"/>
                  </a:lnTo>
                  <a:lnTo>
                    <a:pt x="570" y="452"/>
                  </a:lnTo>
                  <a:lnTo>
                    <a:pt x="556" y="448"/>
                  </a:lnTo>
                  <a:lnTo>
                    <a:pt x="548" y="442"/>
                  </a:lnTo>
                  <a:lnTo>
                    <a:pt x="540" y="438"/>
                  </a:lnTo>
                  <a:lnTo>
                    <a:pt x="532" y="436"/>
                  </a:lnTo>
                  <a:lnTo>
                    <a:pt x="526" y="438"/>
                  </a:lnTo>
                  <a:lnTo>
                    <a:pt x="520" y="440"/>
                  </a:lnTo>
                  <a:lnTo>
                    <a:pt x="514" y="446"/>
                  </a:lnTo>
                  <a:lnTo>
                    <a:pt x="502" y="456"/>
                  </a:lnTo>
                  <a:lnTo>
                    <a:pt x="480" y="520"/>
                  </a:lnTo>
                  <a:lnTo>
                    <a:pt x="476" y="530"/>
                  </a:lnTo>
                  <a:lnTo>
                    <a:pt x="464" y="53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91" name="Freeform 38"/>
            <p:cNvSpPr>
              <a:spLocks/>
            </p:cNvSpPr>
            <p:nvPr/>
          </p:nvSpPr>
          <p:spPr bwMode="auto">
            <a:xfrm>
              <a:off x="6723175" y="293801"/>
              <a:ext cx="1768475" cy="1581150"/>
            </a:xfrm>
            <a:custGeom>
              <a:avLst/>
              <a:gdLst>
                <a:gd name="T0" fmla="*/ 750 w 1114"/>
                <a:gd name="T1" fmla="*/ 920 h 996"/>
                <a:gd name="T2" fmla="*/ 698 w 1114"/>
                <a:gd name="T3" fmla="*/ 952 h 996"/>
                <a:gd name="T4" fmla="*/ 656 w 1114"/>
                <a:gd name="T5" fmla="*/ 908 h 996"/>
                <a:gd name="T6" fmla="*/ 614 w 1114"/>
                <a:gd name="T7" fmla="*/ 872 h 996"/>
                <a:gd name="T8" fmla="*/ 568 w 1114"/>
                <a:gd name="T9" fmla="*/ 866 h 996"/>
                <a:gd name="T10" fmla="*/ 534 w 1114"/>
                <a:gd name="T11" fmla="*/ 824 h 996"/>
                <a:gd name="T12" fmla="*/ 488 w 1114"/>
                <a:gd name="T13" fmla="*/ 834 h 996"/>
                <a:gd name="T14" fmla="*/ 442 w 1114"/>
                <a:gd name="T15" fmla="*/ 860 h 996"/>
                <a:gd name="T16" fmla="*/ 360 w 1114"/>
                <a:gd name="T17" fmla="*/ 840 h 996"/>
                <a:gd name="T18" fmla="*/ 320 w 1114"/>
                <a:gd name="T19" fmla="*/ 790 h 996"/>
                <a:gd name="T20" fmla="*/ 288 w 1114"/>
                <a:gd name="T21" fmla="*/ 776 h 996"/>
                <a:gd name="T22" fmla="*/ 324 w 1114"/>
                <a:gd name="T23" fmla="*/ 756 h 996"/>
                <a:gd name="T24" fmla="*/ 288 w 1114"/>
                <a:gd name="T25" fmla="*/ 712 h 996"/>
                <a:gd name="T26" fmla="*/ 244 w 1114"/>
                <a:gd name="T27" fmla="*/ 716 h 996"/>
                <a:gd name="T28" fmla="*/ 220 w 1114"/>
                <a:gd name="T29" fmla="*/ 662 h 996"/>
                <a:gd name="T30" fmla="*/ 268 w 1114"/>
                <a:gd name="T31" fmla="*/ 592 h 996"/>
                <a:gd name="T32" fmla="*/ 304 w 1114"/>
                <a:gd name="T33" fmla="*/ 516 h 996"/>
                <a:gd name="T34" fmla="*/ 314 w 1114"/>
                <a:gd name="T35" fmla="*/ 550 h 996"/>
                <a:gd name="T36" fmla="*/ 358 w 1114"/>
                <a:gd name="T37" fmla="*/ 568 h 996"/>
                <a:gd name="T38" fmla="*/ 358 w 1114"/>
                <a:gd name="T39" fmla="*/ 484 h 996"/>
                <a:gd name="T40" fmla="*/ 360 w 1114"/>
                <a:gd name="T41" fmla="*/ 428 h 996"/>
                <a:gd name="T42" fmla="*/ 338 w 1114"/>
                <a:gd name="T43" fmla="*/ 348 h 996"/>
                <a:gd name="T44" fmla="*/ 362 w 1114"/>
                <a:gd name="T45" fmla="*/ 252 h 996"/>
                <a:gd name="T46" fmla="*/ 314 w 1114"/>
                <a:gd name="T47" fmla="*/ 158 h 996"/>
                <a:gd name="T48" fmla="*/ 252 w 1114"/>
                <a:gd name="T49" fmla="*/ 188 h 996"/>
                <a:gd name="T50" fmla="*/ 166 w 1114"/>
                <a:gd name="T51" fmla="*/ 218 h 996"/>
                <a:gd name="T52" fmla="*/ 130 w 1114"/>
                <a:gd name="T53" fmla="*/ 192 h 996"/>
                <a:gd name="T54" fmla="*/ 102 w 1114"/>
                <a:gd name="T55" fmla="*/ 126 h 996"/>
                <a:gd name="T56" fmla="*/ 44 w 1114"/>
                <a:gd name="T57" fmla="*/ 140 h 996"/>
                <a:gd name="T58" fmla="*/ 20 w 1114"/>
                <a:gd name="T59" fmla="*/ 96 h 996"/>
                <a:gd name="T60" fmla="*/ 72 w 1114"/>
                <a:gd name="T61" fmla="*/ 10 h 996"/>
                <a:gd name="T62" fmla="*/ 168 w 1114"/>
                <a:gd name="T63" fmla="*/ 16 h 996"/>
                <a:gd name="T64" fmla="*/ 282 w 1114"/>
                <a:gd name="T65" fmla="*/ 26 h 996"/>
                <a:gd name="T66" fmla="*/ 392 w 1114"/>
                <a:gd name="T67" fmla="*/ 184 h 996"/>
                <a:gd name="T68" fmla="*/ 458 w 1114"/>
                <a:gd name="T69" fmla="*/ 278 h 996"/>
                <a:gd name="T70" fmla="*/ 498 w 1114"/>
                <a:gd name="T71" fmla="*/ 330 h 996"/>
                <a:gd name="T72" fmla="*/ 570 w 1114"/>
                <a:gd name="T73" fmla="*/ 354 h 996"/>
                <a:gd name="T74" fmla="*/ 638 w 1114"/>
                <a:gd name="T75" fmla="*/ 366 h 996"/>
                <a:gd name="T76" fmla="*/ 716 w 1114"/>
                <a:gd name="T77" fmla="*/ 396 h 996"/>
                <a:gd name="T78" fmla="*/ 770 w 1114"/>
                <a:gd name="T79" fmla="*/ 448 h 996"/>
                <a:gd name="T80" fmla="*/ 814 w 1114"/>
                <a:gd name="T81" fmla="*/ 512 h 996"/>
                <a:gd name="T82" fmla="*/ 912 w 1114"/>
                <a:gd name="T83" fmla="*/ 486 h 996"/>
                <a:gd name="T84" fmla="*/ 990 w 1114"/>
                <a:gd name="T85" fmla="*/ 404 h 996"/>
                <a:gd name="T86" fmla="*/ 1084 w 1114"/>
                <a:gd name="T87" fmla="*/ 340 h 996"/>
                <a:gd name="T88" fmla="*/ 1084 w 1114"/>
                <a:gd name="T89" fmla="*/ 412 h 996"/>
                <a:gd name="T90" fmla="*/ 1112 w 1114"/>
                <a:gd name="T91" fmla="*/ 498 h 996"/>
                <a:gd name="T92" fmla="*/ 1096 w 1114"/>
                <a:gd name="T93" fmla="*/ 584 h 996"/>
                <a:gd name="T94" fmla="*/ 1088 w 1114"/>
                <a:gd name="T95" fmla="*/ 732 h 996"/>
                <a:gd name="T96" fmla="*/ 1028 w 1114"/>
                <a:gd name="T97" fmla="*/ 748 h 996"/>
                <a:gd name="T98" fmla="*/ 974 w 1114"/>
                <a:gd name="T99" fmla="*/ 772 h 996"/>
                <a:gd name="T100" fmla="*/ 942 w 1114"/>
                <a:gd name="T101" fmla="*/ 800 h 996"/>
                <a:gd name="T102" fmla="*/ 984 w 1114"/>
                <a:gd name="T103" fmla="*/ 910 h 996"/>
                <a:gd name="T104" fmla="*/ 972 w 1114"/>
                <a:gd name="T105" fmla="*/ 968 h 996"/>
                <a:gd name="T106" fmla="*/ 928 w 1114"/>
                <a:gd name="T107" fmla="*/ 924 h 996"/>
                <a:gd name="T108" fmla="*/ 904 w 1114"/>
                <a:gd name="T109" fmla="*/ 930 h 996"/>
                <a:gd name="T110" fmla="*/ 848 w 1114"/>
                <a:gd name="T111" fmla="*/ 972 h 996"/>
                <a:gd name="T112" fmla="*/ 812 w 1114"/>
                <a:gd name="T113" fmla="*/ 996 h 99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114" h="996">
                  <a:moveTo>
                    <a:pt x="812" y="996"/>
                  </a:moveTo>
                  <a:lnTo>
                    <a:pt x="812" y="996"/>
                  </a:lnTo>
                  <a:lnTo>
                    <a:pt x="772" y="958"/>
                  </a:lnTo>
                  <a:lnTo>
                    <a:pt x="760" y="936"/>
                  </a:lnTo>
                  <a:lnTo>
                    <a:pt x="754" y="926"/>
                  </a:lnTo>
                  <a:lnTo>
                    <a:pt x="750" y="920"/>
                  </a:lnTo>
                  <a:lnTo>
                    <a:pt x="742" y="916"/>
                  </a:lnTo>
                  <a:lnTo>
                    <a:pt x="736" y="912"/>
                  </a:lnTo>
                  <a:lnTo>
                    <a:pt x="726" y="910"/>
                  </a:lnTo>
                  <a:lnTo>
                    <a:pt x="716" y="912"/>
                  </a:lnTo>
                  <a:lnTo>
                    <a:pt x="698" y="952"/>
                  </a:lnTo>
                  <a:lnTo>
                    <a:pt x="692" y="950"/>
                  </a:lnTo>
                  <a:lnTo>
                    <a:pt x="684" y="946"/>
                  </a:lnTo>
                  <a:lnTo>
                    <a:pt x="672" y="932"/>
                  </a:lnTo>
                  <a:lnTo>
                    <a:pt x="664" y="918"/>
                  </a:lnTo>
                  <a:lnTo>
                    <a:pt x="660" y="910"/>
                  </a:lnTo>
                  <a:lnTo>
                    <a:pt x="656" y="908"/>
                  </a:lnTo>
                  <a:lnTo>
                    <a:pt x="654" y="904"/>
                  </a:lnTo>
                  <a:lnTo>
                    <a:pt x="650" y="896"/>
                  </a:lnTo>
                  <a:lnTo>
                    <a:pt x="628" y="892"/>
                  </a:lnTo>
                  <a:lnTo>
                    <a:pt x="620" y="880"/>
                  </a:lnTo>
                  <a:lnTo>
                    <a:pt x="614" y="872"/>
                  </a:lnTo>
                  <a:lnTo>
                    <a:pt x="608" y="868"/>
                  </a:lnTo>
                  <a:lnTo>
                    <a:pt x="602" y="864"/>
                  </a:lnTo>
                  <a:lnTo>
                    <a:pt x="588" y="862"/>
                  </a:lnTo>
                  <a:lnTo>
                    <a:pt x="572" y="860"/>
                  </a:lnTo>
                  <a:lnTo>
                    <a:pt x="568" y="866"/>
                  </a:lnTo>
                  <a:lnTo>
                    <a:pt x="554" y="870"/>
                  </a:lnTo>
                  <a:lnTo>
                    <a:pt x="544" y="870"/>
                  </a:lnTo>
                  <a:lnTo>
                    <a:pt x="538" y="866"/>
                  </a:lnTo>
                  <a:lnTo>
                    <a:pt x="536" y="860"/>
                  </a:lnTo>
                  <a:lnTo>
                    <a:pt x="534" y="852"/>
                  </a:lnTo>
                  <a:lnTo>
                    <a:pt x="534" y="842"/>
                  </a:lnTo>
                  <a:lnTo>
                    <a:pt x="534" y="824"/>
                  </a:lnTo>
                  <a:lnTo>
                    <a:pt x="526" y="816"/>
                  </a:lnTo>
                  <a:lnTo>
                    <a:pt x="520" y="814"/>
                  </a:lnTo>
                  <a:lnTo>
                    <a:pt x="514" y="812"/>
                  </a:lnTo>
                  <a:lnTo>
                    <a:pt x="506" y="812"/>
                  </a:lnTo>
                  <a:lnTo>
                    <a:pt x="488" y="834"/>
                  </a:lnTo>
                  <a:lnTo>
                    <a:pt x="474" y="842"/>
                  </a:lnTo>
                  <a:lnTo>
                    <a:pt x="468" y="848"/>
                  </a:lnTo>
                  <a:lnTo>
                    <a:pt x="460" y="852"/>
                  </a:lnTo>
                  <a:lnTo>
                    <a:pt x="452" y="858"/>
                  </a:lnTo>
                  <a:lnTo>
                    <a:pt x="442" y="860"/>
                  </a:lnTo>
                  <a:lnTo>
                    <a:pt x="422" y="866"/>
                  </a:lnTo>
                  <a:lnTo>
                    <a:pt x="404" y="868"/>
                  </a:lnTo>
                  <a:lnTo>
                    <a:pt x="380" y="858"/>
                  </a:lnTo>
                  <a:lnTo>
                    <a:pt x="372" y="852"/>
                  </a:lnTo>
                  <a:lnTo>
                    <a:pt x="364" y="846"/>
                  </a:lnTo>
                  <a:lnTo>
                    <a:pt x="360" y="840"/>
                  </a:lnTo>
                  <a:lnTo>
                    <a:pt x="354" y="832"/>
                  </a:lnTo>
                  <a:lnTo>
                    <a:pt x="348" y="814"/>
                  </a:lnTo>
                  <a:lnTo>
                    <a:pt x="336" y="796"/>
                  </a:lnTo>
                  <a:lnTo>
                    <a:pt x="332" y="792"/>
                  </a:lnTo>
                  <a:lnTo>
                    <a:pt x="330" y="790"/>
                  </a:lnTo>
                  <a:lnTo>
                    <a:pt x="320" y="790"/>
                  </a:lnTo>
                  <a:lnTo>
                    <a:pt x="304" y="788"/>
                  </a:lnTo>
                  <a:lnTo>
                    <a:pt x="302" y="790"/>
                  </a:lnTo>
                  <a:lnTo>
                    <a:pt x="294" y="786"/>
                  </a:lnTo>
                  <a:lnTo>
                    <a:pt x="290" y="782"/>
                  </a:lnTo>
                  <a:lnTo>
                    <a:pt x="288" y="776"/>
                  </a:lnTo>
                  <a:lnTo>
                    <a:pt x="286" y="770"/>
                  </a:lnTo>
                  <a:lnTo>
                    <a:pt x="294" y="768"/>
                  </a:lnTo>
                  <a:lnTo>
                    <a:pt x="304" y="766"/>
                  </a:lnTo>
                  <a:lnTo>
                    <a:pt x="314" y="762"/>
                  </a:lnTo>
                  <a:lnTo>
                    <a:pt x="324" y="756"/>
                  </a:lnTo>
                  <a:lnTo>
                    <a:pt x="322" y="736"/>
                  </a:lnTo>
                  <a:lnTo>
                    <a:pt x="318" y="722"/>
                  </a:lnTo>
                  <a:lnTo>
                    <a:pt x="310" y="708"/>
                  </a:lnTo>
                  <a:lnTo>
                    <a:pt x="296" y="708"/>
                  </a:lnTo>
                  <a:lnTo>
                    <a:pt x="288" y="712"/>
                  </a:lnTo>
                  <a:lnTo>
                    <a:pt x="284" y="720"/>
                  </a:lnTo>
                  <a:lnTo>
                    <a:pt x="278" y="732"/>
                  </a:lnTo>
                  <a:lnTo>
                    <a:pt x="270" y="732"/>
                  </a:lnTo>
                  <a:lnTo>
                    <a:pt x="264" y="730"/>
                  </a:lnTo>
                  <a:lnTo>
                    <a:pt x="252" y="724"/>
                  </a:lnTo>
                  <a:lnTo>
                    <a:pt x="244" y="716"/>
                  </a:lnTo>
                  <a:lnTo>
                    <a:pt x="234" y="712"/>
                  </a:lnTo>
                  <a:lnTo>
                    <a:pt x="232" y="702"/>
                  </a:lnTo>
                  <a:lnTo>
                    <a:pt x="228" y="696"/>
                  </a:lnTo>
                  <a:lnTo>
                    <a:pt x="220" y="686"/>
                  </a:lnTo>
                  <a:lnTo>
                    <a:pt x="220" y="662"/>
                  </a:lnTo>
                  <a:lnTo>
                    <a:pt x="232" y="650"/>
                  </a:lnTo>
                  <a:lnTo>
                    <a:pt x="244" y="640"/>
                  </a:lnTo>
                  <a:lnTo>
                    <a:pt x="260" y="616"/>
                  </a:lnTo>
                  <a:lnTo>
                    <a:pt x="264" y="602"/>
                  </a:lnTo>
                  <a:lnTo>
                    <a:pt x="268" y="592"/>
                  </a:lnTo>
                  <a:lnTo>
                    <a:pt x="274" y="582"/>
                  </a:lnTo>
                  <a:lnTo>
                    <a:pt x="280" y="572"/>
                  </a:lnTo>
                  <a:lnTo>
                    <a:pt x="292" y="556"/>
                  </a:lnTo>
                  <a:lnTo>
                    <a:pt x="298" y="546"/>
                  </a:lnTo>
                  <a:lnTo>
                    <a:pt x="302" y="536"/>
                  </a:lnTo>
                  <a:lnTo>
                    <a:pt x="304" y="516"/>
                  </a:lnTo>
                  <a:lnTo>
                    <a:pt x="308" y="518"/>
                  </a:lnTo>
                  <a:lnTo>
                    <a:pt x="312" y="520"/>
                  </a:lnTo>
                  <a:lnTo>
                    <a:pt x="316" y="528"/>
                  </a:lnTo>
                  <a:lnTo>
                    <a:pt x="316" y="538"/>
                  </a:lnTo>
                  <a:lnTo>
                    <a:pt x="314" y="550"/>
                  </a:lnTo>
                  <a:lnTo>
                    <a:pt x="316" y="556"/>
                  </a:lnTo>
                  <a:lnTo>
                    <a:pt x="318" y="562"/>
                  </a:lnTo>
                  <a:lnTo>
                    <a:pt x="322" y="568"/>
                  </a:lnTo>
                  <a:lnTo>
                    <a:pt x="330" y="572"/>
                  </a:lnTo>
                  <a:lnTo>
                    <a:pt x="348" y="572"/>
                  </a:lnTo>
                  <a:lnTo>
                    <a:pt x="358" y="568"/>
                  </a:lnTo>
                  <a:lnTo>
                    <a:pt x="366" y="562"/>
                  </a:lnTo>
                  <a:lnTo>
                    <a:pt x="368" y="524"/>
                  </a:lnTo>
                  <a:lnTo>
                    <a:pt x="368" y="508"/>
                  </a:lnTo>
                  <a:lnTo>
                    <a:pt x="366" y="494"/>
                  </a:lnTo>
                  <a:lnTo>
                    <a:pt x="358" y="484"/>
                  </a:lnTo>
                  <a:lnTo>
                    <a:pt x="352" y="474"/>
                  </a:lnTo>
                  <a:lnTo>
                    <a:pt x="348" y="466"/>
                  </a:lnTo>
                  <a:lnTo>
                    <a:pt x="348" y="458"/>
                  </a:lnTo>
                  <a:lnTo>
                    <a:pt x="350" y="452"/>
                  </a:lnTo>
                  <a:lnTo>
                    <a:pt x="352" y="444"/>
                  </a:lnTo>
                  <a:lnTo>
                    <a:pt x="360" y="428"/>
                  </a:lnTo>
                  <a:lnTo>
                    <a:pt x="358" y="410"/>
                  </a:lnTo>
                  <a:lnTo>
                    <a:pt x="352" y="392"/>
                  </a:lnTo>
                  <a:lnTo>
                    <a:pt x="346" y="380"/>
                  </a:lnTo>
                  <a:lnTo>
                    <a:pt x="340" y="372"/>
                  </a:lnTo>
                  <a:lnTo>
                    <a:pt x="338" y="348"/>
                  </a:lnTo>
                  <a:lnTo>
                    <a:pt x="350" y="320"/>
                  </a:lnTo>
                  <a:lnTo>
                    <a:pt x="352" y="306"/>
                  </a:lnTo>
                  <a:lnTo>
                    <a:pt x="354" y="294"/>
                  </a:lnTo>
                  <a:lnTo>
                    <a:pt x="364" y="268"/>
                  </a:lnTo>
                  <a:lnTo>
                    <a:pt x="362" y="252"/>
                  </a:lnTo>
                  <a:lnTo>
                    <a:pt x="360" y="236"/>
                  </a:lnTo>
                  <a:lnTo>
                    <a:pt x="356" y="218"/>
                  </a:lnTo>
                  <a:lnTo>
                    <a:pt x="350" y="202"/>
                  </a:lnTo>
                  <a:lnTo>
                    <a:pt x="342" y="188"/>
                  </a:lnTo>
                  <a:lnTo>
                    <a:pt x="334" y="174"/>
                  </a:lnTo>
                  <a:lnTo>
                    <a:pt x="324" y="164"/>
                  </a:lnTo>
                  <a:lnTo>
                    <a:pt x="314" y="158"/>
                  </a:lnTo>
                  <a:lnTo>
                    <a:pt x="296" y="158"/>
                  </a:lnTo>
                  <a:lnTo>
                    <a:pt x="284" y="160"/>
                  </a:lnTo>
                  <a:lnTo>
                    <a:pt x="272" y="164"/>
                  </a:lnTo>
                  <a:lnTo>
                    <a:pt x="262" y="172"/>
                  </a:lnTo>
                  <a:lnTo>
                    <a:pt x="252" y="188"/>
                  </a:lnTo>
                  <a:lnTo>
                    <a:pt x="244" y="198"/>
                  </a:lnTo>
                  <a:lnTo>
                    <a:pt x="234" y="204"/>
                  </a:lnTo>
                  <a:lnTo>
                    <a:pt x="216" y="208"/>
                  </a:lnTo>
                  <a:lnTo>
                    <a:pt x="198" y="210"/>
                  </a:lnTo>
                  <a:lnTo>
                    <a:pt x="182" y="214"/>
                  </a:lnTo>
                  <a:lnTo>
                    <a:pt x="166" y="218"/>
                  </a:lnTo>
                  <a:lnTo>
                    <a:pt x="152" y="222"/>
                  </a:lnTo>
                  <a:lnTo>
                    <a:pt x="144" y="218"/>
                  </a:lnTo>
                  <a:lnTo>
                    <a:pt x="138" y="212"/>
                  </a:lnTo>
                  <a:lnTo>
                    <a:pt x="134" y="208"/>
                  </a:lnTo>
                  <a:lnTo>
                    <a:pt x="132" y="202"/>
                  </a:lnTo>
                  <a:lnTo>
                    <a:pt x="130" y="192"/>
                  </a:lnTo>
                  <a:lnTo>
                    <a:pt x="128" y="184"/>
                  </a:lnTo>
                  <a:lnTo>
                    <a:pt x="124" y="164"/>
                  </a:lnTo>
                  <a:lnTo>
                    <a:pt x="118" y="148"/>
                  </a:lnTo>
                  <a:lnTo>
                    <a:pt x="110" y="136"/>
                  </a:lnTo>
                  <a:lnTo>
                    <a:pt x="102" y="126"/>
                  </a:lnTo>
                  <a:lnTo>
                    <a:pt x="86" y="120"/>
                  </a:lnTo>
                  <a:lnTo>
                    <a:pt x="72" y="116"/>
                  </a:lnTo>
                  <a:lnTo>
                    <a:pt x="62" y="114"/>
                  </a:lnTo>
                  <a:lnTo>
                    <a:pt x="54" y="116"/>
                  </a:lnTo>
                  <a:lnTo>
                    <a:pt x="48" y="122"/>
                  </a:lnTo>
                  <a:lnTo>
                    <a:pt x="46" y="130"/>
                  </a:lnTo>
                  <a:lnTo>
                    <a:pt x="44" y="140"/>
                  </a:lnTo>
                  <a:lnTo>
                    <a:pt x="44" y="156"/>
                  </a:lnTo>
                  <a:lnTo>
                    <a:pt x="0" y="124"/>
                  </a:lnTo>
                  <a:lnTo>
                    <a:pt x="0" y="118"/>
                  </a:lnTo>
                  <a:lnTo>
                    <a:pt x="20" y="96"/>
                  </a:lnTo>
                  <a:lnTo>
                    <a:pt x="24" y="58"/>
                  </a:lnTo>
                  <a:lnTo>
                    <a:pt x="10" y="46"/>
                  </a:lnTo>
                  <a:lnTo>
                    <a:pt x="72" y="10"/>
                  </a:lnTo>
                  <a:lnTo>
                    <a:pt x="88" y="4"/>
                  </a:lnTo>
                  <a:lnTo>
                    <a:pt x="104" y="0"/>
                  </a:lnTo>
                  <a:lnTo>
                    <a:pt x="122" y="0"/>
                  </a:lnTo>
                  <a:lnTo>
                    <a:pt x="142" y="2"/>
                  </a:lnTo>
                  <a:lnTo>
                    <a:pt x="156" y="10"/>
                  </a:lnTo>
                  <a:lnTo>
                    <a:pt x="168" y="16"/>
                  </a:lnTo>
                  <a:lnTo>
                    <a:pt x="184" y="18"/>
                  </a:lnTo>
                  <a:lnTo>
                    <a:pt x="204" y="20"/>
                  </a:lnTo>
                  <a:lnTo>
                    <a:pt x="224" y="16"/>
                  </a:lnTo>
                  <a:lnTo>
                    <a:pt x="240" y="14"/>
                  </a:lnTo>
                  <a:lnTo>
                    <a:pt x="258" y="18"/>
                  </a:lnTo>
                  <a:lnTo>
                    <a:pt x="282" y="26"/>
                  </a:lnTo>
                  <a:lnTo>
                    <a:pt x="324" y="78"/>
                  </a:lnTo>
                  <a:lnTo>
                    <a:pt x="348" y="106"/>
                  </a:lnTo>
                  <a:lnTo>
                    <a:pt x="374" y="136"/>
                  </a:lnTo>
                  <a:lnTo>
                    <a:pt x="392" y="184"/>
                  </a:lnTo>
                  <a:lnTo>
                    <a:pt x="436" y="222"/>
                  </a:lnTo>
                  <a:lnTo>
                    <a:pt x="446" y="236"/>
                  </a:lnTo>
                  <a:lnTo>
                    <a:pt x="452" y="246"/>
                  </a:lnTo>
                  <a:lnTo>
                    <a:pt x="456" y="258"/>
                  </a:lnTo>
                  <a:lnTo>
                    <a:pt x="458" y="278"/>
                  </a:lnTo>
                  <a:lnTo>
                    <a:pt x="464" y="284"/>
                  </a:lnTo>
                  <a:lnTo>
                    <a:pt x="470" y="290"/>
                  </a:lnTo>
                  <a:lnTo>
                    <a:pt x="492" y="306"/>
                  </a:lnTo>
                  <a:lnTo>
                    <a:pt x="496" y="314"/>
                  </a:lnTo>
                  <a:lnTo>
                    <a:pt x="498" y="330"/>
                  </a:lnTo>
                  <a:lnTo>
                    <a:pt x="504" y="354"/>
                  </a:lnTo>
                  <a:lnTo>
                    <a:pt x="514" y="358"/>
                  </a:lnTo>
                  <a:lnTo>
                    <a:pt x="532" y="358"/>
                  </a:lnTo>
                  <a:lnTo>
                    <a:pt x="552" y="356"/>
                  </a:lnTo>
                  <a:lnTo>
                    <a:pt x="570" y="354"/>
                  </a:lnTo>
                  <a:lnTo>
                    <a:pt x="580" y="354"/>
                  </a:lnTo>
                  <a:lnTo>
                    <a:pt x="588" y="354"/>
                  </a:lnTo>
                  <a:lnTo>
                    <a:pt x="600" y="358"/>
                  </a:lnTo>
                  <a:lnTo>
                    <a:pt x="614" y="366"/>
                  </a:lnTo>
                  <a:lnTo>
                    <a:pt x="638" y="366"/>
                  </a:lnTo>
                  <a:lnTo>
                    <a:pt x="642" y="362"/>
                  </a:lnTo>
                  <a:lnTo>
                    <a:pt x="646" y="360"/>
                  </a:lnTo>
                  <a:lnTo>
                    <a:pt x="662" y="358"/>
                  </a:lnTo>
                  <a:lnTo>
                    <a:pt x="704" y="396"/>
                  </a:lnTo>
                  <a:lnTo>
                    <a:pt x="716" y="396"/>
                  </a:lnTo>
                  <a:lnTo>
                    <a:pt x="728" y="396"/>
                  </a:lnTo>
                  <a:lnTo>
                    <a:pt x="740" y="400"/>
                  </a:lnTo>
                  <a:lnTo>
                    <a:pt x="748" y="404"/>
                  </a:lnTo>
                  <a:lnTo>
                    <a:pt x="754" y="410"/>
                  </a:lnTo>
                  <a:lnTo>
                    <a:pt x="770" y="448"/>
                  </a:lnTo>
                  <a:lnTo>
                    <a:pt x="772" y="458"/>
                  </a:lnTo>
                  <a:lnTo>
                    <a:pt x="778" y="470"/>
                  </a:lnTo>
                  <a:lnTo>
                    <a:pt x="784" y="484"/>
                  </a:lnTo>
                  <a:lnTo>
                    <a:pt x="792" y="496"/>
                  </a:lnTo>
                  <a:lnTo>
                    <a:pt x="802" y="506"/>
                  </a:lnTo>
                  <a:lnTo>
                    <a:pt x="808" y="510"/>
                  </a:lnTo>
                  <a:lnTo>
                    <a:pt x="814" y="512"/>
                  </a:lnTo>
                  <a:lnTo>
                    <a:pt x="822" y="514"/>
                  </a:lnTo>
                  <a:lnTo>
                    <a:pt x="830" y="512"/>
                  </a:lnTo>
                  <a:lnTo>
                    <a:pt x="838" y="510"/>
                  </a:lnTo>
                  <a:lnTo>
                    <a:pt x="846" y="506"/>
                  </a:lnTo>
                  <a:lnTo>
                    <a:pt x="878" y="498"/>
                  </a:lnTo>
                  <a:lnTo>
                    <a:pt x="912" y="486"/>
                  </a:lnTo>
                  <a:lnTo>
                    <a:pt x="928" y="476"/>
                  </a:lnTo>
                  <a:lnTo>
                    <a:pt x="942" y="454"/>
                  </a:lnTo>
                  <a:lnTo>
                    <a:pt x="956" y="436"/>
                  </a:lnTo>
                  <a:lnTo>
                    <a:pt x="972" y="420"/>
                  </a:lnTo>
                  <a:lnTo>
                    <a:pt x="990" y="404"/>
                  </a:lnTo>
                  <a:lnTo>
                    <a:pt x="1016" y="376"/>
                  </a:lnTo>
                  <a:lnTo>
                    <a:pt x="1064" y="336"/>
                  </a:lnTo>
                  <a:lnTo>
                    <a:pt x="1078" y="338"/>
                  </a:lnTo>
                  <a:lnTo>
                    <a:pt x="1084" y="340"/>
                  </a:lnTo>
                  <a:lnTo>
                    <a:pt x="1086" y="342"/>
                  </a:lnTo>
                  <a:lnTo>
                    <a:pt x="1088" y="346"/>
                  </a:lnTo>
                  <a:lnTo>
                    <a:pt x="1086" y="350"/>
                  </a:lnTo>
                  <a:lnTo>
                    <a:pt x="1084" y="370"/>
                  </a:lnTo>
                  <a:lnTo>
                    <a:pt x="1084" y="412"/>
                  </a:lnTo>
                  <a:lnTo>
                    <a:pt x="1100" y="428"/>
                  </a:lnTo>
                  <a:lnTo>
                    <a:pt x="1108" y="442"/>
                  </a:lnTo>
                  <a:lnTo>
                    <a:pt x="1112" y="448"/>
                  </a:lnTo>
                  <a:lnTo>
                    <a:pt x="1114" y="456"/>
                  </a:lnTo>
                  <a:lnTo>
                    <a:pt x="1112" y="498"/>
                  </a:lnTo>
                  <a:lnTo>
                    <a:pt x="1102" y="524"/>
                  </a:lnTo>
                  <a:lnTo>
                    <a:pt x="1098" y="530"/>
                  </a:lnTo>
                  <a:lnTo>
                    <a:pt x="1094" y="536"/>
                  </a:lnTo>
                  <a:lnTo>
                    <a:pt x="1092" y="550"/>
                  </a:lnTo>
                  <a:lnTo>
                    <a:pt x="1094" y="566"/>
                  </a:lnTo>
                  <a:lnTo>
                    <a:pt x="1096" y="584"/>
                  </a:lnTo>
                  <a:lnTo>
                    <a:pt x="1096" y="650"/>
                  </a:lnTo>
                  <a:lnTo>
                    <a:pt x="1086" y="690"/>
                  </a:lnTo>
                  <a:lnTo>
                    <a:pt x="1088" y="732"/>
                  </a:lnTo>
                  <a:lnTo>
                    <a:pt x="1080" y="742"/>
                  </a:lnTo>
                  <a:lnTo>
                    <a:pt x="1074" y="746"/>
                  </a:lnTo>
                  <a:lnTo>
                    <a:pt x="1068" y="750"/>
                  </a:lnTo>
                  <a:lnTo>
                    <a:pt x="1046" y="752"/>
                  </a:lnTo>
                  <a:lnTo>
                    <a:pt x="1028" y="748"/>
                  </a:lnTo>
                  <a:lnTo>
                    <a:pt x="1014" y="746"/>
                  </a:lnTo>
                  <a:lnTo>
                    <a:pt x="990" y="744"/>
                  </a:lnTo>
                  <a:lnTo>
                    <a:pt x="986" y="752"/>
                  </a:lnTo>
                  <a:lnTo>
                    <a:pt x="982" y="758"/>
                  </a:lnTo>
                  <a:lnTo>
                    <a:pt x="978" y="764"/>
                  </a:lnTo>
                  <a:lnTo>
                    <a:pt x="974" y="772"/>
                  </a:lnTo>
                  <a:lnTo>
                    <a:pt x="964" y="774"/>
                  </a:lnTo>
                  <a:lnTo>
                    <a:pt x="956" y="778"/>
                  </a:lnTo>
                  <a:lnTo>
                    <a:pt x="950" y="782"/>
                  </a:lnTo>
                  <a:lnTo>
                    <a:pt x="946" y="788"/>
                  </a:lnTo>
                  <a:lnTo>
                    <a:pt x="944" y="794"/>
                  </a:lnTo>
                  <a:lnTo>
                    <a:pt x="942" y="800"/>
                  </a:lnTo>
                  <a:lnTo>
                    <a:pt x="944" y="820"/>
                  </a:lnTo>
                  <a:lnTo>
                    <a:pt x="960" y="846"/>
                  </a:lnTo>
                  <a:lnTo>
                    <a:pt x="964" y="866"/>
                  </a:lnTo>
                  <a:lnTo>
                    <a:pt x="972" y="888"/>
                  </a:lnTo>
                  <a:lnTo>
                    <a:pt x="984" y="910"/>
                  </a:lnTo>
                  <a:lnTo>
                    <a:pt x="996" y="936"/>
                  </a:lnTo>
                  <a:lnTo>
                    <a:pt x="1006" y="976"/>
                  </a:lnTo>
                  <a:lnTo>
                    <a:pt x="992" y="976"/>
                  </a:lnTo>
                  <a:lnTo>
                    <a:pt x="982" y="972"/>
                  </a:lnTo>
                  <a:lnTo>
                    <a:pt x="972" y="968"/>
                  </a:lnTo>
                  <a:lnTo>
                    <a:pt x="962" y="962"/>
                  </a:lnTo>
                  <a:lnTo>
                    <a:pt x="948" y="950"/>
                  </a:lnTo>
                  <a:lnTo>
                    <a:pt x="936" y="942"/>
                  </a:lnTo>
                  <a:lnTo>
                    <a:pt x="934" y="934"/>
                  </a:lnTo>
                  <a:lnTo>
                    <a:pt x="932" y="928"/>
                  </a:lnTo>
                  <a:lnTo>
                    <a:pt x="928" y="924"/>
                  </a:lnTo>
                  <a:lnTo>
                    <a:pt x="924" y="920"/>
                  </a:lnTo>
                  <a:lnTo>
                    <a:pt x="918" y="920"/>
                  </a:lnTo>
                  <a:lnTo>
                    <a:pt x="914" y="918"/>
                  </a:lnTo>
                  <a:lnTo>
                    <a:pt x="910" y="920"/>
                  </a:lnTo>
                  <a:lnTo>
                    <a:pt x="906" y="922"/>
                  </a:lnTo>
                  <a:lnTo>
                    <a:pt x="904" y="930"/>
                  </a:lnTo>
                  <a:lnTo>
                    <a:pt x="888" y="934"/>
                  </a:lnTo>
                  <a:lnTo>
                    <a:pt x="874" y="940"/>
                  </a:lnTo>
                  <a:lnTo>
                    <a:pt x="848" y="954"/>
                  </a:lnTo>
                  <a:lnTo>
                    <a:pt x="848" y="972"/>
                  </a:lnTo>
                  <a:lnTo>
                    <a:pt x="852" y="976"/>
                  </a:lnTo>
                  <a:lnTo>
                    <a:pt x="840" y="982"/>
                  </a:lnTo>
                  <a:lnTo>
                    <a:pt x="832" y="992"/>
                  </a:lnTo>
                  <a:lnTo>
                    <a:pt x="812" y="996"/>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92" name="Freeform 39"/>
            <p:cNvSpPr>
              <a:spLocks/>
            </p:cNvSpPr>
            <p:nvPr/>
          </p:nvSpPr>
          <p:spPr bwMode="auto">
            <a:xfrm>
              <a:off x="3181350" y="2301875"/>
              <a:ext cx="2238375" cy="1905000"/>
            </a:xfrm>
            <a:custGeom>
              <a:avLst/>
              <a:gdLst>
                <a:gd name="T0" fmla="*/ 1230 w 1410"/>
                <a:gd name="T1" fmla="*/ 918 h 1200"/>
                <a:gd name="T2" fmla="*/ 1196 w 1410"/>
                <a:gd name="T3" fmla="*/ 976 h 1200"/>
                <a:gd name="T4" fmla="*/ 1214 w 1410"/>
                <a:gd name="T5" fmla="*/ 1092 h 1200"/>
                <a:gd name="T6" fmla="*/ 1172 w 1410"/>
                <a:gd name="T7" fmla="*/ 1136 h 1200"/>
                <a:gd name="T8" fmla="*/ 1124 w 1410"/>
                <a:gd name="T9" fmla="*/ 1194 h 1200"/>
                <a:gd name="T10" fmla="*/ 1036 w 1410"/>
                <a:gd name="T11" fmla="*/ 1182 h 1200"/>
                <a:gd name="T12" fmla="*/ 972 w 1410"/>
                <a:gd name="T13" fmla="*/ 1096 h 1200"/>
                <a:gd name="T14" fmla="*/ 908 w 1410"/>
                <a:gd name="T15" fmla="*/ 1054 h 1200"/>
                <a:gd name="T16" fmla="*/ 834 w 1410"/>
                <a:gd name="T17" fmla="*/ 1030 h 1200"/>
                <a:gd name="T18" fmla="*/ 826 w 1410"/>
                <a:gd name="T19" fmla="*/ 1080 h 1200"/>
                <a:gd name="T20" fmla="*/ 788 w 1410"/>
                <a:gd name="T21" fmla="*/ 1120 h 1200"/>
                <a:gd name="T22" fmla="*/ 696 w 1410"/>
                <a:gd name="T23" fmla="*/ 1046 h 1200"/>
                <a:gd name="T24" fmla="*/ 764 w 1410"/>
                <a:gd name="T25" fmla="*/ 1022 h 1200"/>
                <a:gd name="T26" fmla="*/ 812 w 1410"/>
                <a:gd name="T27" fmla="*/ 1010 h 1200"/>
                <a:gd name="T28" fmla="*/ 818 w 1410"/>
                <a:gd name="T29" fmla="*/ 922 h 1200"/>
                <a:gd name="T30" fmla="*/ 878 w 1410"/>
                <a:gd name="T31" fmla="*/ 860 h 1200"/>
                <a:gd name="T32" fmla="*/ 876 w 1410"/>
                <a:gd name="T33" fmla="*/ 776 h 1200"/>
                <a:gd name="T34" fmla="*/ 846 w 1410"/>
                <a:gd name="T35" fmla="*/ 662 h 1200"/>
                <a:gd name="T36" fmla="*/ 760 w 1410"/>
                <a:gd name="T37" fmla="*/ 608 h 1200"/>
                <a:gd name="T38" fmla="*/ 638 w 1410"/>
                <a:gd name="T39" fmla="*/ 510 h 1200"/>
                <a:gd name="T40" fmla="*/ 506 w 1410"/>
                <a:gd name="T41" fmla="*/ 456 h 1200"/>
                <a:gd name="T42" fmla="*/ 412 w 1410"/>
                <a:gd name="T43" fmla="*/ 428 h 1200"/>
                <a:gd name="T44" fmla="*/ 356 w 1410"/>
                <a:gd name="T45" fmla="*/ 460 h 1200"/>
                <a:gd name="T46" fmla="*/ 318 w 1410"/>
                <a:gd name="T47" fmla="*/ 494 h 1200"/>
                <a:gd name="T48" fmla="*/ 182 w 1410"/>
                <a:gd name="T49" fmla="*/ 398 h 1200"/>
                <a:gd name="T50" fmla="*/ 42 w 1410"/>
                <a:gd name="T51" fmla="*/ 378 h 1200"/>
                <a:gd name="T52" fmla="*/ 8 w 1410"/>
                <a:gd name="T53" fmla="*/ 326 h 1200"/>
                <a:gd name="T54" fmla="*/ 12 w 1410"/>
                <a:gd name="T55" fmla="*/ 278 h 1200"/>
                <a:gd name="T56" fmla="*/ 100 w 1410"/>
                <a:gd name="T57" fmla="*/ 232 h 1200"/>
                <a:gd name="T58" fmla="*/ 156 w 1410"/>
                <a:gd name="T59" fmla="*/ 146 h 1200"/>
                <a:gd name="T60" fmla="*/ 274 w 1410"/>
                <a:gd name="T61" fmla="*/ 120 h 1200"/>
                <a:gd name="T62" fmla="*/ 308 w 1410"/>
                <a:gd name="T63" fmla="*/ 38 h 1200"/>
                <a:gd name="T64" fmla="*/ 346 w 1410"/>
                <a:gd name="T65" fmla="*/ 4 h 1200"/>
                <a:gd name="T66" fmla="*/ 450 w 1410"/>
                <a:gd name="T67" fmla="*/ 90 h 1200"/>
                <a:gd name="T68" fmla="*/ 446 w 1410"/>
                <a:gd name="T69" fmla="*/ 180 h 1200"/>
                <a:gd name="T70" fmla="*/ 506 w 1410"/>
                <a:gd name="T71" fmla="*/ 280 h 1200"/>
                <a:gd name="T72" fmla="*/ 652 w 1410"/>
                <a:gd name="T73" fmla="*/ 252 h 1200"/>
                <a:gd name="T74" fmla="*/ 626 w 1410"/>
                <a:gd name="T75" fmla="*/ 314 h 1200"/>
                <a:gd name="T76" fmla="*/ 632 w 1410"/>
                <a:gd name="T77" fmla="*/ 372 h 1200"/>
                <a:gd name="T78" fmla="*/ 702 w 1410"/>
                <a:gd name="T79" fmla="*/ 456 h 1200"/>
                <a:gd name="T80" fmla="*/ 780 w 1410"/>
                <a:gd name="T81" fmla="*/ 514 h 1200"/>
                <a:gd name="T82" fmla="*/ 808 w 1410"/>
                <a:gd name="T83" fmla="*/ 456 h 1200"/>
                <a:gd name="T84" fmla="*/ 868 w 1410"/>
                <a:gd name="T85" fmla="*/ 450 h 1200"/>
                <a:gd name="T86" fmla="*/ 938 w 1410"/>
                <a:gd name="T87" fmla="*/ 438 h 1200"/>
                <a:gd name="T88" fmla="*/ 1002 w 1410"/>
                <a:gd name="T89" fmla="*/ 440 h 1200"/>
                <a:gd name="T90" fmla="*/ 940 w 1410"/>
                <a:gd name="T91" fmla="*/ 512 h 1200"/>
                <a:gd name="T92" fmla="*/ 974 w 1410"/>
                <a:gd name="T93" fmla="*/ 642 h 1200"/>
                <a:gd name="T94" fmla="*/ 1024 w 1410"/>
                <a:gd name="T95" fmla="*/ 652 h 1200"/>
                <a:gd name="T96" fmla="*/ 1106 w 1410"/>
                <a:gd name="T97" fmla="*/ 762 h 1200"/>
                <a:gd name="T98" fmla="*/ 1152 w 1410"/>
                <a:gd name="T99" fmla="*/ 868 h 1200"/>
                <a:gd name="T100" fmla="*/ 1230 w 1410"/>
                <a:gd name="T101" fmla="*/ 850 h 1200"/>
                <a:gd name="T102" fmla="*/ 1250 w 1410"/>
                <a:gd name="T103" fmla="*/ 792 h 1200"/>
                <a:gd name="T104" fmla="*/ 1214 w 1410"/>
                <a:gd name="T105" fmla="*/ 742 h 1200"/>
                <a:gd name="T106" fmla="*/ 1258 w 1410"/>
                <a:gd name="T107" fmla="*/ 678 h 1200"/>
                <a:gd name="T108" fmla="*/ 1278 w 1410"/>
                <a:gd name="T109" fmla="*/ 688 h 1200"/>
                <a:gd name="T110" fmla="*/ 1344 w 1410"/>
                <a:gd name="T111" fmla="*/ 736 h 1200"/>
                <a:gd name="T112" fmla="*/ 1404 w 1410"/>
                <a:gd name="T113" fmla="*/ 860 h 1200"/>
                <a:gd name="T114" fmla="*/ 1360 w 1410"/>
                <a:gd name="T115" fmla="*/ 880 h 1200"/>
                <a:gd name="T116" fmla="*/ 1324 w 1410"/>
                <a:gd name="T117" fmla="*/ 938 h 12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410" h="1200">
                  <a:moveTo>
                    <a:pt x="1314" y="940"/>
                  </a:moveTo>
                  <a:lnTo>
                    <a:pt x="1314" y="940"/>
                  </a:lnTo>
                  <a:lnTo>
                    <a:pt x="1302" y="932"/>
                  </a:lnTo>
                  <a:lnTo>
                    <a:pt x="1290" y="926"/>
                  </a:lnTo>
                  <a:lnTo>
                    <a:pt x="1280" y="922"/>
                  </a:lnTo>
                  <a:lnTo>
                    <a:pt x="1270" y="918"/>
                  </a:lnTo>
                  <a:lnTo>
                    <a:pt x="1250" y="916"/>
                  </a:lnTo>
                  <a:lnTo>
                    <a:pt x="1230" y="918"/>
                  </a:lnTo>
                  <a:lnTo>
                    <a:pt x="1220" y="920"/>
                  </a:lnTo>
                  <a:lnTo>
                    <a:pt x="1208" y="924"/>
                  </a:lnTo>
                  <a:lnTo>
                    <a:pt x="1202" y="936"/>
                  </a:lnTo>
                  <a:lnTo>
                    <a:pt x="1198" y="950"/>
                  </a:lnTo>
                  <a:lnTo>
                    <a:pt x="1196" y="962"/>
                  </a:lnTo>
                  <a:lnTo>
                    <a:pt x="1196" y="976"/>
                  </a:lnTo>
                  <a:lnTo>
                    <a:pt x="1200" y="990"/>
                  </a:lnTo>
                  <a:lnTo>
                    <a:pt x="1204" y="1006"/>
                  </a:lnTo>
                  <a:lnTo>
                    <a:pt x="1216" y="1036"/>
                  </a:lnTo>
                  <a:lnTo>
                    <a:pt x="1218" y="1062"/>
                  </a:lnTo>
                  <a:lnTo>
                    <a:pt x="1218" y="1076"/>
                  </a:lnTo>
                  <a:lnTo>
                    <a:pt x="1214" y="1092"/>
                  </a:lnTo>
                  <a:lnTo>
                    <a:pt x="1164" y="1092"/>
                  </a:lnTo>
                  <a:lnTo>
                    <a:pt x="1154" y="1098"/>
                  </a:lnTo>
                  <a:lnTo>
                    <a:pt x="1152" y="1102"/>
                  </a:lnTo>
                  <a:lnTo>
                    <a:pt x="1150" y="1120"/>
                  </a:lnTo>
                  <a:lnTo>
                    <a:pt x="1172" y="1136"/>
                  </a:lnTo>
                  <a:lnTo>
                    <a:pt x="1172" y="1150"/>
                  </a:lnTo>
                  <a:lnTo>
                    <a:pt x="1166" y="1166"/>
                  </a:lnTo>
                  <a:lnTo>
                    <a:pt x="1160" y="1182"/>
                  </a:lnTo>
                  <a:lnTo>
                    <a:pt x="1144" y="1184"/>
                  </a:lnTo>
                  <a:lnTo>
                    <a:pt x="1134" y="1188"/>
                  </a:lnTo>
                  <a:lnTo>
                    <a:pt x="1124" y="1194"/>
                  </a:lnTo>
                  <a:lnTo>
                    <a:pt x="1112" y="1198"/>
                  </a:lnTo>
                  <a:lnTo>
                    <a:pt x="1056" y="1200"/>
                  </a:lnTo>
                  <a:lnTo>
                    <a:pt x="1050" y="1198"/>
                  </a:lnTo>
                  <a:lnTo>
                    <a:pt x="1044" y="1188"/>
                  </a:lnTo>
                  <a:lnTo>
                    <a:pt x="1036" y="1182"/>
                  </a:lnTo>
                  <a:lnTo>
                    <a:pt x="1030" y="1178"/>
                  </a:lnTo>
                  <a:lnTo>
                    <a:pt x="1024" y="1176"/>
                  </a:lnTo>
                  <a:lnTo>
                    <a:pt x="1018" y="1160"/>
                  </a:lnTo>
                  <a:lnTo>
                    <a:pt x="996" y="1116"/>
                  </a:lnTo>
                  <a:lnTo>
                    <a:pt x="972" y="1096"/>
                  </a:lnTo>
                  <a:lnTo>
                    <a:pt x="968" y="1090"/>
                  </a:lnTo>
                  <a:lnTo>
                    <a:pt x="962" y="1084"/>
                  </a:lnTo>
                  <a:lnTo>
                    <a:pt x="950" y="1074"/>
                  </a:lnTo>
                  <a:lnTo>
                    <a:pt x="938" y="1070"/>
                  </a:lnTo>
                  <a:lnTo>
                    <a:pt x="928" y="1066"/>
                  </a:lnTo>
                  <a:lnTo>
                    <a:pt x="908" y="1054"/>
                  </a:lnTo>
                  <a:lnTo>
                    <a:pt x="900" y="1036"/>
                  </a:lnTo>
                  <a:lnTo>
                    <a:pt x="892" y="1024"/>
                  </a:lnTo>
                  <a:lnTo>
                    <a:pt x="884" y="1016"/>
                  </a:lnTo>
                  <a:lnTo>
                    <a:pt x="876" y="1014"/>
                  </a:lnTo>
                  <a:lnTo>
                    <a:pt x="868" y="1014"/>
                  </a:lnTo>
                  <a:lnTo>
                    <a:pt x="858" y="1016"/>
                  </a:lnTo>
                  <a:lnTo>
                    <a:pt x="834" y="1030"/>
                  </a:lnTo>
                  <a:lnTo>
                    <a:pt x="826" y="1038"/>
                  </a:lnTo>
                  <a:lnTo>
                    <a:pt x="820" y="1044"/>
                  </a:lnTo>
                  <a:lnTo>
                    <a:pt x="818" y="1052"/>
                  </a:lnTo>
                  <a:lnTo>
                    <a:pt x="818" y="1066"/>
                  </a:lnTo>
                  <a:lnTo>
                    <a:pt x="822" y="1074"/>
                  </a:lnTo>
                  <a:lnTo>
                    <a:pt x="826" y="1080"/>
                  </a:lnTo>
                  <a:lnTo>
                    <a:pt x="828" y="1090"/>
                  </a:lnTo>
                  <a:lnTo>
                    <a:pt x="830" y="1104"/>
                  </a:lnTo>
                  <a:lnTo>
                    <a:pt x="818" y="1112"/>
                  </a:lnTo>
                  <a:lnTo>
                    <a:pt x="812" y="1116"/>
                  </a:lnTo>
                  <a:lnTo>
                    <a:pt x="804" y="1118"/>
                  </a:lnTo>
                  <a:lnTo>
                    <a:pt x="788" y="1120"/>
                  </a:lnTo>
                  <a:lnTo>
                    <a:pt x="764" y="1104"/>
                  </a:lnTo>
                  <a:lnTo>
                    <a:pt x="742" y="1090"/>
                  </a:lnTo>
                  <a:lnTo>
                    <a:pt x="724" y="1074"/>
                  </a:lnTo>
                  <a:lnTo>
                    <a:pt x="708" y="1058"/>
                  </a:lnTo>
                  <a:lnTo>
                    <a:pt x="702" y="1052"/>
                  </a:lnTo>
                  <a:lnTo>
                    <a:pt x="696" y="1046"/>
                  </a:lnTo>
                  <a:lnTo>
                    <a:pt x="692" y="1036"/>
                  </a:lnTo>
                  <a:lnTo>
                    <a:pt x="690" y="1028"/>
                  </a:lnTo>
                  <a:lnTo>
                    <a:pt x="688" y="1010"/>
                  </a:lnTo>
                  <a:lnTo>
                    <a:pt x="688" y="998"/>
                  </a:lnTo>
                  <a:lnTo>
                    <a:pt x="730" y="1000"/>
                  </a:lnTo>
                  <a:lnTo>
                    <a:pt x="764" y="1022"/>
                  </a:lnTo>
                  <a:lnTo>
                    <a:pt x="776" y="1022"/>
                  </a:lnTo>
                  <a:lnTo>
                    <a:pt x="788" y="1022"/>
                  </a:lnTo>
                  <a:lnTo>
                    <a:pt x="794" y="1022"/>
                  </a:lnTo>
                  <a:lnTo>
                    <a:pt x="800" y="1020"/>
                  </a:lnTo>
                  <a:lnTo>
                    <a:pt x="806" y="1016"/>
                  </a:lnTo>
                  <a:lnTo>
                    <a:pt x="812" y="1010"/>
                  </a:lnTo>
                  <a:lnTo>
                    <a:pt x="812" y="994"/>
                  </a:lnTo>
                  <a:lnTo>
                    <a:pt x="790" y="974"/>
                  </a:lnTo>
                  <a:lnTo>
                    <a:pt x="782" y="966"/>
                  </a:lnTo>
                  <a:lnTo>
                    <a:pt x="778" y="958"/>
                  </a:lnTo>
                  <a:lnTo>
                    <a:pt x="798" y="944"/>
                  </a:lnTo>
                  <a:lnTo>
                    <a:pt x="818" y="922"/>
                  </a:lnTo>
                  <a:lnTo>
                    <a:pt x="836" y="900"/>
                  </a:lnTo>
                  <a:lnTo>
                    <a:pt x="842" y="888"/>
                  </a:lnTo>
                  <a:lnTo>
                    <a:pt x="846" y="878"/>
                  </a:lnTo>
                  <a:lnTo>
                    <a:pt x="862" y="870"/>
                  </a:lnTo>
                  <a:lnTo>
                    <a:pt x="874" y="862"/>
                  </a:lnTo>
                  <a:lnTo>
                    <a:pt x="878" y="860"/>
                  </a:lnTo>
                  <a:lnTo>
                    <a:pt x="884" y="856"/>
                  </a:lnTo>
                  <a:lnTo>
                    <a:pt x="892" y="846"/>
                  </a:lnTo>
                  <a:lnTo>
                    <a:pt x="890" y="804"/>
                  </a:lnTo>
                  <a:lnTo>
                    <a:pt x="884" y="796"/>
                  </a:lnTo>
                  <a:lnTo>
                    <a:pt x="878" y="786"/>
                  </a:lnTo>
                  <a:lnTo>
                    <a:pt x="876" y="776"/>
                  </a:lnTo>
                  <a:lnTo>
                    <a:pt x="874" y="768"/>
                  </a:lnTo>
                  <a:lnTo>
                    <a:pt x="874" y="754"/>
                  </a:lnTo>
                  <a:lnTo>
                    <a:pt x="874" y="748"/>
                  </a:lnTo>
                  <a:lnTo>
                    <a:pt x="872" y="746"/>
                  </a:lnTo>
                  <a:lnTo>
                    <a:pt x="852" y="696"/>
                  </a:lnTo>
                  <a:lnTo>
                    <a:pt x="846" y="662"/>
                  </a:lnTo>
                  <a:lnTo>
                    <a:pt x="830" y="630"/>
                  </a:lnTo>
                  <a:lnTo>
                    <a:pt x="824" y="618"/>
                  </a:lnTo>
                  <a:lnTo>
                    <a:pt x="818" y="612"/>
                  </a:lnTo>
                  <a:lnTo>
                    <a:pt x="770" y="612"/>
                  </a:lnTo>
                  <a:lnTo>
                    <a:pt x="760" y="608"/>
                  </a:lnTo>
                  <a:lnTo>
                    <a:pt x="748" y="602"/>
                  </a:lnTo>
                  <a:lnTo>
                    <a:pt x="728" y="588"/>
                  </a:lnTo>
                  <a:lnTo>
                    <a:pt x="710" y="576"/>
                  </a:lnTo>
                  <a:lnTo>
                    <a:pt x="696" y="566"/>
                  </a:lnTo>
                  <a:lnTo>
                    <a:pt x="648" y="510"/>
                  </a:lnTo>
                  <a:lnTo>
                    <a:pt x="638" y="510"/>
                  </a:lnTo>
                  <a:lnTo>
                    <a:pt x="630" y="512"/>
                  </a:lnTo>
                  <a:lnTo>
                    <a:pt x="618" y="516"/>
                  </a:lnTo>
                  <a:lnTo>
                    <a:pt x="594" y="514"/>
                  </a:lnTo>
                  <a:lnTo>
                    <a:pt x="548" y="476"/>
                  </a:lnTo>
                  <a:lnTo>
                    <a:pt x="506" y="456"/>
                  </a:lnTo>
                  <a:lnTo>
                    <a:pt x="486" y="454"/>
                  </a:lnTo>
                  <a:lnTo>
                    <a:pt x="470" y="452"/>
                  </a:lnTo>
                  <a:lnTo>
                    <a:pt x="442" y="446"/>
                  </a:lnTo>
                  <a:lnTo>
                    <a:pt x="430" y="436"/>
                  </a:lnTo>
                  <a:lnTo>
                    <a:pt x="422" y="432"/>
                  </a:lnTo>
                  <a:lnTo>
                    <a:pt x="412" y="428"/>
                  </a:lnTo>
                  <a:lnTo>
                    <a:pt x="406" y="426"/>
                  </a:lnTo>
                  <a:lnTo>
                    <a:pt x="390" y="426"/>
                  </a:lnTo>
                  <a:lnTo>
                    <a:pt x="370" y="426"/>
                  </a:lnTo>
                  <a:lnTo>
                    <a:pt x="352" y="436"/>
                  </a:lnTo>
                  <a:lnTo>
                    <a:pt x="354" y="448"/>
                  </a:lnTo>
                  <a:lnTo>
                    <a:pt x="356" y="460"/>
                  </a:lnTo>
                  <a:lnTo>
                    <a:pt x="358" y="472"/>
                  </a:lnTo>
                  <a:lnTo>
                    <a:pt x="356" y="490"/>
                  </a:lnTo>
                  <a:lnTo>
                    <a:pt x="352" y="494"/>
                  </a:lnTo>
                  <a:lnTo>
                    <a:pt x="346" y="496"/>
                  </a:lnTo>
                  <a:lnTo>
                    <a:pt x="338" y="498"/>
                  </a:lnTo>
                  <a:lnTo>
                    <a:pt x="332" y="498"/>
                  </a:lnTo>
                  <a:lnTo>
                    <a:pt x="318" y="494"/>
                  </a:lnTo>
                  <a:lnTo>
                    <a:pt x="304" y="486"/>
                  </a:lnTo>
                  <a:lnTo>
                    <a:pt x="290" y="478"/>
                  </a:lnTo>
                  <a:lnTo>
                    <a:pt x="278" y="468"/>
                  </a:lnTo>
                  <a:lnTo>
                    <a:pt x="262" y="452"/>
                  </a:lnTo>
                  <a:lnTo>
                    <a:pt x="222" y="420"/>
                  </a:lnTo>
                  <a:lnTo>
                    <a:pt x="182" y="398"/>
                  </a:lnTo>
                  <a:lnTo>
                    <a:pt x="164" y="390"/>
                  </a:lnTo>
                  <a:lnTo>
                    <a:pt x="148" y="384"/>
                  </a:lnTo>
                  <a:lnTo>
                    <a:pt x="116" y="384"/>
                  </a:lnTo>
                  <a:lnTo>
                    <a:pt x="86" y="384"/>
                  </a:lnTo>
                  <a:lnTo>
                    <a:pt x="70" y="384"/>
                  </a:lnTo>
                  <a:lnTo>
                    <a:pt x="56" y="382"/>
                  </a:lnTo>
                  <a:lnTo>
                    <a:pt x="42" y="378"/>
                  </a:lnTo>
                  <a:lnTo>
                    <a:pt x="30" y="374"/>
                  </a:lnTo>
                  <a:lnTo>
                    <a:pt x="20" y="372"/>
                  </a:lnTo>
                  <a:lnTo>
                    <a:pt x="18" y="358"/>
                  </a:lnTo>
                  <a:lnTo>
                    <a:pt x="14" y="344"/>
                  </a:lnTo>
                  <a:lnTo>
                    <a:pt x="12" y="332"/>
                  </a:lnTo>
                  <a:lnTo>
                    <a:pt x="8" y="326"/>
                  </a:lnTo>
                  <a:lnTo>
                    <a:pt x="4" y="310"/>
                  </a:lnTo>
                  <a:lnTo>
                    <a:pt x="0" y="296"/>
                  </a:lnTo>
                  <a:lnTo>
                    <a:pt x="0" y="290"/>
                  </a:lnTo>
                  <a:lnTo>
                    <a:pt x="2" y="284"/>
                  </a:lnTo>
                  <a:lnTo>
                    <a:pt x="4" y="280"/>
                  </a:lnTo>
                  <a:lnTo>
                    <a:pt x="12" y="278"/>
                  </a:lnTo>
                  <a:lnTo>
                    <a:pt x="20" y="262"/>
                  </a:lnTo>
                  <a:lnTo>
                    <a:pt x="28" y="246"/>
                  </a:lnTo>
                  <a:lnTo>
                    <a:pt x="46" y="246"/>
                  </a:lnTo>
                  <a:lnTo>
                    <a:pt x="68" y="244"/>
                  </a:lnTo>
                  <a:lnTo>
                    <a:pt x="80" y="242"/>
                  </a:lnTo>
                  <a:lnTo>
                    <a:pt x="90" y="238"/>
                  </a:lnTo>
                  <a:lnTo>
                    <a:pt x="100" y="232"/>
                  </a:lnTo>
                  <a:lnTo>
                    <a:pt x="108" y="226"/>
                  </a:lnTo>
                  <a:lnTo>
                    <a:pt x="120" y="200"/>
                  </a:lnTo>
                  <a:lnTo>
                    <a:pt x="142" y="176"/>
                  </a:lnTo>
                  <a:lnTo>
                    <a:pt x="150" y="158"/>
                  </a:lnTo>
                  <a:lnTo>
                    <a:pt x="156" y="146"/>
                  </a:lnTo>
                  <a:lnTo>
                    <a:pt x="166" y="136"/>
                  </a:lnTo>
                  <a:lnTo>
                    <a:pt x="176" y="130"/>
                  </a:lnTo>
                  <a:lnTo>
                    <a:pt x="188" y="126"/>
                  </a:lnTo>
                  <a:lnTo>
                    <a:pt x="202" y="124"/>
                  </a:lnTo>
                  <a:lnTo>
                    <a:pt x="238" y="120"/>
                  </a:lnTo>
                  <a:lnTo>
                    <a:pt x="252" y="120"/>
                  </a:lnTo>
                  <a:lnTo>
                    <a:pt x="274" y="120"/>
                  </a:lnTo>
                  <a:lnTo>
                    <a:pt x="286" y="120"/>
                  </a:lnTo>
                  <a:lnTo>
                    <a:pt x="298" y="118"/>
                  </a:lnTo>
                  <a:lnTo>
                    <a:pt x="308" y="114"/>
                  </a:lnTo>
                  <a:lnTo>
                    <a:pt x="316" y="108"/>
                  </a:lnTo>
                  <a:lnTo>
                    <a:pt x="308" y="62"/>
                  </a:lnTo>
                  <a:lnTo>
                    <a:pt x="308" y="38"/>
                  </a:lnTo>
                  <a:lnTo>
                    <a:pt x="310" y="26"/>
                  </a:lnTo>
                  <a:lnTo>
                    <a:pt x="312" y="16"/>
                  </a:lnTo>
                  <a:lnTo>
                    <a:pt x="318" y="8"/>
                  </a:lnTo>
                  <a:lnTo>
                    <a:pt x="324" y="2"/>
                  </a:lnTo>
                  <a:lnTo>
                    <a:pt x="328" y="0"/>
                  </a:lnTo>
                  <a:lnTo>
                    <a:pt x="334" y="0"/>
                  </a:lnTo>
                  <a:lnTo>
                    <a:pt x="346" y="4"/>
                  </a:lnTo>
                  <a:lnTo>
                    <a:pt x="434" y="16"/>
                  </a:lnTo>
                  <a:lnTo>
                    <a:pt x="432" y="24"/>
                  </a:lnTo>
                  <a:lnTo>
                    <a:pt x="430" y="36"/>
                  </a:lnTo>
                  <a:lnTo>
                    <a:pt x="432" y="60"/>
                  </a:lnTo>
                  <a:lnTo>
                    <a:pt x="444" y="80"/>
                  </a:lnTo>
                  <a:lnTo>
                    <a:pt x="450" y="90"/>
                  </a:lnTo>
                  <a:lnTo>
                    <a:pt x="456" y="106"/>
                  </a:lnTo>
                  <a:lnTo>
                    <a:pt x="456" y="130"/>
                  </a:lnTo>
                  <a:lnTo>
                    <a:pt x="448" y="152"/>
                  </a:lnTo>
                  <a:lnTo>
                    <a:pt x="444" y="166"/>
                  </a:lnTo>
                  <a:lnTo>
                    <a:pt x="446" y="180"/>
                  </a:lnTo>
                  <a:lnTo>
                    <a:pt x="490" y="222"/>
                  </a:lnTo>
                  <a:lnTo>
                    <a:pt x="496" y="234"/>
                  </a:lnTo>
                  <a:lnTo>
                    <a:pt x="496" y="276"/>
                  </a:lnTo>
                  <a:lnTo>
                    <a:pt x="500" y="278"/>
                  </a:lnTo>
                  <a:lnTo>
                    <a:pt x="506" y="280"/>
                  </a:lnTo>
                  <a:lnTo>
                    <a:pt x="526" y="282"/>
                  </a:lnTo>
                  <a:lnTo>
                    <a:pt x="538" y="274"/>
                  </a:lnTo>
                  <a:lnTo>
                    <a:pt x="552" y="266"/>
                  </a:lnTo>
                  <a:lnTo>
                    <a:pt x="566" y="262"/>
                  </a:lnTo>
                  <a:lnTo>
                    <a:pt x="582" y="258"/>
                  </a:lnTo>
                  <a:lnTo>
                    <a:pt x="618" y="254"/>
                  </a:lnTo>
                  <a:lnTo>
                    <a:pt x="652" y="252"/>
                  </a:lnTo>
                  <a:lnTo>
                    <a:pt x="658" y="268"/>
                  </a:lnTo>
                  <a:lnTo>
                    <a:pt x="650" y="284"/>
                  </a:lnTo>
                  <a:lnTo>
                    <a:pt x="644" y="298"/>
                  </a:lnTo>
                  <a:lnTo>
                    <a:pt x="636" y="308"/>
                  </a:lnTo>
                  <a:lnTo>
                    <a:pt x="626" y="314"/>
                  </a:lnTo>
                  <a:lnTo>
                    <a:pt x="612" y="324"/>
                  </a:lnTo>
                  <a:lnTo>
                    <a:pt x="606" y="330"/>
                  </a:lnTo>
                  <a:lnTo>
                    <a:pt x="602" y="338"/>
                  </a:lnTo>
                  <a:lnTo>
                    <a:pt x="600" y="348"/>
                  </a:lnTo>
                  <a:lnTo>
                    <a:pt x="600" y="360"/>
                  </a:lnTo>
                  <a:lnTo>
                    <a:pt x="632" y="372"/>
                  </a:lnTo>
                  <a:lnTo>
                    <a:pt x="640" y="384"/>
                  </a:lnTo>
                  <a:lnTo>
                    <a:pt x="652" y="396"/>
                  </a:lnTo>
                  <a:lnTo>
                    <a:pt x="664" y="406"/>
                  </a:lnTo>
                  <a:lnTo>
                    <a:pt x="680" y="416"/>
                  </a:lnTo>
                  <a:lnTo>
                    <a:pt x="686" y="428"/>
                  </a:lnTo>
                  <a:lnTo>
                    <a:pt x="692" y="442"/>
                  </a:lnTo>
                  <a:lnTo>
                    <a:pt x="702" y="456"/>
                  </a:lnTo>
                  <a:lnTo>
                    <a:pt x="706" y="460"/>
                  </a:lnTo>
                  <a:lnTo>
                    <a:pt x="714" y="464"/>
                  </a:lnTo>
                  <a:lnTo>
                    <a:pt x="744" y="504"/>
                  </a:lnTo>
                  <a:lnTo>
                    <a:pt x="754" y="508"/>
                  </a:lnTo>
                  <a:lnTo>
                    <a:pt x="772" y="514"/>
                  </a:lnTo>
                  <a:lnTo>
                    <a:pt x="780" y="514"/>
                  </a:lnTo>
                  <a:lnTo>
                    <a:pt x="788" y="514"/>
                  </a:lnTo>
                  <a:lnTo>
                    <a:pt x="796" y="510"/>
                  </a:lnTo>
                  <a:lnTo>
                    <a:pt x="802" y="504"/>
                  </a:lnTo>
                  <a:lnTo>
                    <a:pt x="802" y="476"/>
                  </a:lnTo>
                  <a:lnTo>
                    <a:pt x="802" y="468"/>
                  </a:lnTo>
                  <a:lnTo>
                    <a:pt x="804" y="460"/>
                  </a:lnTo>
                  <a:lnTo>
                    <a:pt x="808" y="456"/>
                  </a:lnTo>
                  <a:lnTo>
                    <a:pt x="812" y="452"/>
                  </a:lnTo>
                  <a:lnTo>
                    <a:pt x="822" y="448"/>
                  </a:lnTo>
                  <a:lnTo>
                    <a:pt x="834" y="446"/>
                  </a:lnTo>
                  <a:lnTo>
                    <a:pt x="846" y="446"/>
                  </a:lnTo>
                  <a:lnTo>
                    <a:pt x="856" y="446"/>
                  </a:lnTo>
                  <a:lnTo>
                    <a:pt x="862" y="448"/>
                  </a:lnTo>
                  <a:lnTo>
                    <a:pt x="868" y="450"/>
                  </a:lnTo>
                  <a:lnTo>
                    <a:pt x="876" y="454"/>
                  </a:lnTo>
                  <a:lnTo>
                    <a:pt x="882" y="460"/>
                  </a:lnTo>
                  <a:lnTo>
                    <a:pt x="898" y="462"/>
                  </a:lnTo>
                  <a:lnTo>
                    <a:pt x="912" y="454"/>
                  </a:lnTo>
                  <a:lnTo>
                    <a:pt x="926" y="446"/>
                  </a:lnTo>
                  <a:lnTo>
                    <a:pt x="938" y="438"/>
                  </a:lnTo>
                  <a:lnTo>
                    <a:pt x="950" y="430"/>
                  </a:lnTo>
                  <a:lnTo>
                    <a:pt x="956" y="424"/>
                  </a:lnTo>
                  <a:lnTo>
                    <a:pt x="964" y="422"/>
                  </a:lnTo>
                  <a:lnTo>
                    <a:pt x="988" y="420"/>
                  </a:lnTo>
                  <a:lnTo>
                    <a:pt x="1002" y="440"/>
                  </a:lnTo>
                  <a:lnTo>
                    <a:pt x="1000" y="448"/>
                  </a:lnTo>
                  <a:lnTo>
                    <a:pt x="996" y="456"/>
                  </a:lnTo>
                  <a:lnTo>
                    <a:pt x="990" y="464"/>
                  </a:lnTo>
                  <a:lnTo>
                    <a:pt x="984" y="472"/>
                  </a:lnTo>
                  <a:lnTo>
                    <a:pt x="968" y="484"/>
                  </a:lnTo>
                  <a:lnTo>
                    <a:pt x="952" y="496"/>
                  </a:lnTo>
                  <a:lnTo>
                    <a:pt x="940" y="512"/>
                  </a:lnTo>
                  <a:lnTo>
                    <a:pt x="934" y="530"/>
                  </a:lnTo>
                  <a:lnTo>
                    <a:pt x="932" y="550"/>
                  </a:lnTo>
                  <a:lnTo>
                    <a:pt x="930" y="574"/>
                  </a:lnTo>
                  <a:lnTo>
                    <a:pt x="954" y="618"/>
                  </a:lnTo>
                  <a:lnTo>
                    <a:pt x="962" y="630"/>
                  </a:lnTo>
                  <a:lnTo>
                    <a:pt x="974" y="642"/>
                  </a:lnTo>
                  <a:lnTo>
                    <a:pt x="982" y="648"/>
                  </a:lnTo>
                  <a:lnTo>
                    <a:pt x="990" y="652"/>
                  </a:lnTo>
                  <a:lnTo>
                    <a:pt x="1000" y="656"/>
                  </a:lnTo>
                  <a:lnTo>
                    <a:pt x="1010" y="656"/>
                  </a:lnTo>
                  <a:lnTo>
                    <a:pt x="1012" y="652"/>
                  </a:lnTo>
                  <a:lnTo>
                    <a:pt x="1024" y="652"/>
                  </a:lnTo>
                  <a:lnTo>
                    <a:pt x="1032" y="656"/>
                  </a:lnTo>
                  <a:lnTo>
                    <a:pt x="1040" y="662"/>
                  </a:lnTo>
                  <a:lnTo>
                    <a:pt x="1060" y="680"/>
                  </a:lnTo>
                  <a:lnTo>
                    <a:pt x="1082" y="704"/>
                  </a:lnTo>
                  <a:lnTo>
                    <a:pt x="1098" y="726"/>
                  </a:lnTo>
                  <a:lnTo>
                    <a:pt x="1106" y="762"/>
                  </a:lnTo>
                  <a:lnTo>
                    <a:pt x="1108" y="784"/>
                  </a:lnTo>
                  <a:lnTo>
                    <a:pt x="1112" y="810"/>
                  </a:lnTo>
                  <a:lnTo>
                    <a:pt x="1118" y="840"/>
                  </a:lnTo>
                  <a:lnTo>
                    <a:pt x="1130" y="852"/>
                  </a:lnTo>
                  <a:lnTo>
                    <a:pt x="1140" y="860"/>
                  </a:lnTo>
                  <a:lnTo>
                    <a:pt x="1152" y="868"/>
                  </a:lnTo>
                  <a:lnTo>
                    <a:pt x="1172" y="882"/>
                  </a:lnTo>
                  <a:lnTo>
                    <a:pt x="1188" y="876"/>
                  </a:lnTo>
                  <a:lnTo>
                    <a:pt x="1214" y="866"/>
                  </a:lnTo>
                  <a:lnTo>
                    <a:pt x="1216" y="858"/>
                  </a:lnTo>
                  <a:lnTo>
                    <a:pt x="1220" y="854"/>
                  </a:lnTo>
                  <a:lnTo>
                    <a:pt x="1230" y="850"/>
                  </a:lnTo>
                  <a:lnTo>
                    <a:pt x="1246" y="846"/>
                  </a:lnTo>
                  <a:lnTo>
                    <a:pt x="1252" y="836"/>
                  </a:lnTo>
                  <a:lnTo>
                    <a:pt x="1258" y="826"/>
                  </a:lnTo>
                  <a:lnTo>
                    <a:pt x="1258" y="818"/>
                  </a:lnTo>
                  <a:lnTo>
                    <a:pt x="1258" y="808"/>
                  </a:lnTo>
                  <a:lnTo>
                    <a:pt x="1254" y="800"/>
                  </a:lnTo>
                  <a:lnTo>
                    <a:pt x="1250" y="792"/>
                  </a:lnTo>
                  <a:lnTo>
                    <a:pt x="1240" y="780"/>
                  </a:lnTo>
                  <a:lnTo>
                    <a:pt x="1222" y="774"/>
                  </a:lnTo>
                  <a:lnTo>
                    <a:pt x="1216" y="770"/>
                  </a:lnTo>
                  <a:lnTo>
                    <a:pt x="1214" y="766"/>
                  </a:lnTo>
                  <a:lnTo>
                    <a:pt x="1212" y="762"/>
                  </a:lnTo>
                  <a:lnTo>
                    <a:pt x="1212" y="756"/>
                  </a:lnTo>
                  <a:lnTo>
                    <a:pt x="1214" y="742"/>
                  </a:lnTo>
                  <a:lnTo>
                    <a:pt x="1234" y="712"/>
                  </a:lnTo>
                  <a:lnTo>
                    <a:pt x="1234" y="682"/>
                  </a:lnTo>
                  <a:lnTo>
                    <a:pt x="1240" y="678"/>
                  </a:lnTo>
                  <a:lnTo>
                    <a:pt x="1244" y="678"/>
                  </a:lnTo>
                  <a:lnTo>
                    <a:pt x="1258" y="678"/>
                  </a:lnTo>
                  <a:lnTo>
                    <a:pt x="1270" y="664"/>
                  </a:lnTo>
                  <a:lnTo>
                    <a:pt x="1284" y="656"/>
                  </a:lnTo>
                  <a:lnTo>
                    <a:pt x="1286" y="670"/>
                  </a:lnTo>
                  <a:lnTo>
                    <a:pt x="1284" y="678"/>
                  </a:lnTo>
                  <a:lnTo>
                    <a:pt x="1280" y="684"/>
                  </a:lnTo>
                  <a:lnTo>
                    <a:pt x="1278" y="688"/>
                  </a:lnTo>
                  <a:lnTo>
                    <a:pt x="1276" y="708"/>
                  </a:lnTo>
                  <a:lnTo>
                    <a:pt x="1280" y="714"/>
                  </a:lnTo>
                  <a:lnTo>
                    <a:pt x="1288" y="718"/>
                  </a:lnTo>
                  <a:lnTo>
                    <a:pt x="1304" y="726"/>
                  </a:lnTo>
                  <a:lnTo>
                    <a:pt x="1344" y="736"/>
                  </a:lnTo>
                  <a:lnTo>
                    <a:pt x="1394" y="770"/>
                  </a:lnTo>
                  <a:lnTo>
                    <a:pt x="1410" y="770"/>
                  </a:lnTo>
                  <a:lnTo>
                    <a:pt x="1404" y="784"/>
                  </a:lnTo>
                  <a:lnTo>
                    <a:pt x="1396" y="800"/>
                  </a:lnTo>
                  <a:lnTo>
                    <a:pt x="1404" y="860"/>
                  </a:lnTo>
                  <a:lnTo>
                    <a:pt x="1394" y="888"/>
                  </a:lnTo>
                  <a:lnTo>
                    <a:pt x="1386" y="888"/>
                  </a:lnTo>
                  <a:lnTo>
                    <a:pt x="1382" y="886"/>
                  </a:lnTo>
                  <a:lnTo>
                    <a:pt x="1376" y="884"/>
                  </a:lnTo>
                  <a:lnTo>
                    <a:pt x="1360" y="880"/>
                  </a:lnTo>
                  <a:lnTo>
                    <a:pt x="1346" y="882"/>
                  </a:lnTo>
                  <a:lnTo>
                    <a:pt x="1340" y="884"/>
                  </a:lnTo>
                  <a:lnTo>
                    <a:pt x="1334" y="886"/>
                  </a:lnTo>
                  <a:lnTo>
                    <a:pt x="1328" y="892"/>
                  </a:lnTo>
                  <a:lnTo>
                    <a:pt x="1324" y="898"/>
                  </a:lnTo>
                  <a:lnTo>
                    <a:pt x="1324" y="938"/>
                  </a:lnTo>
                  <a:lnTo>
                    <a:pt x="1314" y="940"/>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grpSp>
      <p:sp>
        <p:nvSpPr>
          <p:cNvPr id="103" name="文本框 102"/>
          <p:cNvSpPr txBox="1"/>
          <p:nvPr/>
        </p:nvSpPr>
        <p:spPr>
          <a:xfrm>
            <a:off x="5107612" y="1911477"/>
            <a:ext cx="3437717" cy="1569660"/>
          </a:xfrm>
          <a:prstGeom prst="rect">
            <a:avLst/>
          </a:prstGeom>
          <a:noFill/>
        </p:spPr>
        <p:txBody>
          <a:bodyPr wrap="square" rtlCol="0">
            <a:spAutoFit/>
          </a:bodyPr>
          <a:lstStyle/>
          <a:p>
            <a:r>
              <a:rPr lang="zh-CN" altLang="zh-CN" sz="1600" dirty="0">
                <a:solidFill>
                  <a:schemeClr val="bg1"/>
                </a:solidFill>
              </a:rPr>
              <a:t>本产品适用于本校内的大学生的免费使用，是免费的一个网站。我们制作网站的目的是让我们对制作网站有一个良好的经验。也希望我们的网站可以受到更多人的喜爱，让更多的人去支持我们的网站。</a:t>
            </a:r>
          </a:p>
        </p:txBody>
      </p:sp>
      <p:grpSp>
        <p:nvGrpSpPr>
          <p:cNvPr id="2" name="组合 1"/>
          <p:cNvGrpSpPr/>
          <p:nvPr/>
        </p:nvGrpSpPr>
        <p:grpSpPr>
          <a:xfrm>
            <a:off x="310460" y="277672"/>
            <a:ext cx="1874390" cy="414303"/>
            <a:chOff x="310460" y="277672"/>
            <a:chExt cx="1874390" cy="414303"/>
          </a:xfrm>
        </p:grpSpPr>
        <p:pic>
          <p:nvPicPr>
            <p:cNvPr id="48" name="图片 47"/>
            <p:cNvPicPr>
              <a:picLocks noChangeAspect="1"/>
            </p:cNvPicPr>
            <p:nvPr/>
          </p:nvPicPr>
          <p:blipFill>
            <a:blip r:embed="rId3"/>
            <a:stretch>
              <a:fillRect/>
            </a:stretch>
          </p:blipFill>
          <p:spPr>
            <a:xfrm>
              <a:off x="310460" y="277672"/>
              <a:ext cx="332755" cy="414303"/>
            </a:xfrm>
            <a:prstGeom prst="rect">
              <a:avLst/>
            </a:prstGeom>
          </p:spPr>
        </p:pic>
        <p:sp>
          <p:nvSpPr>
            <p:cNvPr id="50" name="文本框 49"/>
            <p:cNvSpPr txBox="1"/>
            <p:nvPr/>
          </p:nvSpPr>
          <p:spPr>
            <a:xfrm>
              <a:off x="476837" y="300157"/>
              <a:ext cx="1708013"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产品范围</a:t>
              </a:r>
            </a:p>
          </p:txBody>
        </p:sp>
      </p:grpSp>
    </p:spTree>
    <p:extLst>
      <p:ext uri="{BB962C8B-B14F-4D97-AF65-F5344CB8AC3E}">
        <p14:creationId xmlns:p14="http://schemas.microsoft.com/office/powerpoint/2010/main" val="163335160"/>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decel="66667" fill="hold" nodeType="afterEffect">
                                  <p:stCondLst>
                                    <p:cond delay="0"/>
                                  </p:stCondLst>
                                  <p:childTnLst>
                                    <p:set>
                                      <p:cBhvr>
                                        <p:cTn id="11" dur="1" fill="hold">
                                          <p:stCondLst>
                                            <p:cond delay="0"/>
                                          </p:stCondLst>
                                        </p:cTn>
                                        <p:tgtEl>
                                          <p:spTgt spid="60"/>
                                        </p:tgtEl>
                                        <p:attrNameLst>
                                          <p:attrName>style.visibility</p:attrName>
                                        </p:attrNameLst>
                                      </p:cBhvr>
                                      <p:to>
                                        <p:strVal val="visible"/>
                                      </p:to>
                                    </p:set>
                                    <p:anim calcmode="lin" valueType="num">
                                      <p:cBhvr additive="base">
                                        <p:cTn id="12" dur="400" fill="hold"/>
                                        <p:tgtEl>
                                          <p:spTgt spid="60"/>
                                        </p:tgtEl>
                                        <p:attrNameLst>
                                          <p:attrName>ppt_x</p:attrName>
                                        </p:attrNameLst>
                                      </p:cBhvr>
                                      <p:tavLst>
                                        <p:tav tm="0">
                                          <p:val>
                                            <p:strVal val="#ppt_x"/>
                                          </p:val>
                                        </p:tav>
                                        <p:tav tm="100000">
                                          <p:val>
                                            <p:strVal val="#ppt_x"/>
                                          </p:val>
                                        </p:tav>
                                      </p:tavLst>
                                    </p:anim>
                                    <p:anim calcmode="lin" valueType="num">
                                      <p:cBhvr additive="base">
                                        <p:cTn id="13" dur="400" fill="hold"/>
                                        <p:tgtEl>
                                          <p:spTgt spid="60"/>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103"/>
                                        </p:tgtEl>
                                        <p:attrNameLst>
                                          <p:attrName>style.visibility</p:attrName>
                                        </p:attrNameLst>
                                      </p:cBhvr>
                                      <p:to>
                                        <p:strVal val="visible"/>
                                      </p:to>
                                    </p:set>
                                    <p:animEffect transition="in" filter="randombar(horizontal)">
                                      <p:cBhvr>
                                        <p:cTn id="18"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874390" cy="414303"/>
            <a:chOff x="310460" y="277672"/>
            <a:chExt cx="1874390" cy="414303"/>
          </a:xfrm>
        </p:grpSpPr>
        <p:pic>
          <p:nvPicPr>
            <p:cNvPr id="3" name="图片 2"/>
            <p:cNvPicPr>
              <a:picLocks noChangeAspect="1"/>
            </p:cNvPicPr>
            <p:nvPr/>
          </p:nvPicPr>
          <p:blipFill>
            <a:blip r:embed="rId2"/>
            <a:stretch>
              <a:fillRect/>
            </a:stretch>
          </p:blipFill>
          <p:spPr>
            <a:xfrm>
              <a:off x="310460" y="277672"/>
              <a:ext cx="332755" cy="414303"/>
            </a:xfrm>
            <a:prstGeom prst="rect">
              <a:avLst/>
            </a:prstGeom>
          </p:spPr>
        </p:pic>
        <p:sp>
          <p:nvSpPr>
            <p:cNvPr id="4" name="文本框 49"/>
            <p:cNvSpPr txBox="1"/>
            <p:nvPr/>
          </p:nvSpPr>
          <p:spPr>
            <a:xfrm>
              <a:off x="476837" y="300157"/>
              <a:ext cx="1708013"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参考资料</a:t>
              </a:r>
            </a:p>
          </p:txBody>
        </p:sp>
      </p:grpSp>
      <p:sp>
        <p:nvSpPr>
          <p:cNvPr id="5" name="矩形 4"/>
          <p:cNvSpPr/>
          <p:nvPr/>
        </p:nvSpPr>
        <p:spPr>
          <a:xfrm>
            <a:off x="1752600" y="1195508"/>
            <a:ext cx="5745480" cy="3293209"/>
          </a:xfrm>
          <a:prstGeom prst="rect">
            <a:avLst/>
          </a:prstGeom>
        </p:spPr>
        <p:txBody>
          <a:bodyPr wrap="square">
            <a:spAutoFit/>
          </a:bodyPr>
          <a:lstStyle/>
          <a:p>
            <a:r>
              <a:rPr lang="en-US" altLang="zh-CN" sz="1600" dirty="0">
                <a:solidFill>
                  <a:schemeClr val="bg1"/>
                </a:solidFill>
              </a:rPr>
              <a:t>1</a:t>
            </a:r>
            <a:r>
              <a:rPr lang="zh-CN" altLang="zh-CN" sz="1600" dirty="0">
                <a:solidFill>
                  <a:schemeClr val="bg1"/>
                </a:solidFill>
              </a:rPr>
              <a:t>、网站开发需求分析：</a:t>
            </a:r>
            <a:r>
              <a:rPr lang="en-US" altLang="zh-CN" sz="1600" dirty="0">
                <a:solidFill>
                  <a:schemeClr val="bg1"/>
                </a:solidFill>
              </a:rPr>
              <a:t>http://www.mayiwenku.com/p-2046868.html</a:t>
            </a:r>
            <a:endParaRPr lang="zh-CN" altLang="zh-CN" sz="1600" dirty="0">
              <a:solidFill>
                <a:schemeClr val="bg1"/>
              </a:solidFill>
            </a:endParaRPr>
          </a:p>
          <a:p>
            <a:r>
              <a:rPr lang="en-US" altLang="zh-CN" sz="1600" dirty="0">
                <a:solidFill>
                  <a:schemeClr val="bg1"/>
                </a:solidFill>
              </a:rPr>
              <a:t>2</a:t>
            </a:r>
            <a:r>
              <a:rPr lang="zh-CN" altLang="zh-CN" sz="1600" dirty="0">
                <a:solidFill>
                  <a:schemeClr val="bg1"/>
                </a:solidFill>
              </a:rPr>
              <a:t>、《</a:t>
            </a:r>
            <a:r>
              <a:rPr lang="en-US" altLang="zh-CN" sz="1600" dirty="0">
                <a:solidFill>
                  <a:schemeClr val="bg1"/>
                </a:solidFill>
              </a:rPr>
              <a:t>Dreamweaver</a:t>
            </a:r>
            <a:r>
              <a:rPr lang="zh-CN" altLang="zh-CN" sz="1600" dirty="0">
                <a:solidFill>
                  <a:schemeClr val="bg1"/>
                </a:solidFill>
              </a:rPr>
              <a:t>网页制作》航空工业出版社——黄世吉、梁元超</a:t>
            </a:r>
          </a:p>
          <a:p>
            <a:r>
              <a:rPr lang="en-US" altLang="zh-CN" sz="1600" dirty="0">
                <a:solidFill>
                  <a:schemeClr val="bg1"/>
                </a:solidFill>
              </a:rPr>
              <a:t>3</a:t>
            </a:r>
            <a:r>
              <a:rPr lang="zh-CN" altLang="zh-CN" sz="1600" dirty="0">
                <a:solidFill>
                  <a:schemeClr val="bg1"/>
                </a:solidFill>
              </a:rPr>
              <a:t>、张海藩，牟永敏</a:t>
            </a:r>
            <a:r>
              <a:rPr lang="en-US" altLang="zh-CN" sz="1600" dirty="0">
                <a:solidFill>
                  <a:schemeClr val="bg1"/>
                </a:solidFill>
              </a:rPr>
              <a:t>. </a:t>
            </a:r>
            <a:r>
              <a:rPr lang="zh-CN" altLang="zh-CN" sz="1600" dirty="0">
                <a:solidFill>
                  <a:schemeClr val="bg1"/>
                </a:solidFill>
              </a:rPr>
              <a:t>软件工程导论（第六版）—北京—清华大学出版社</a:t>
            </a:r>
            <a:r>
              <a:rPr lang="en-US" altLang="zh-CN" sz="1600" dirty="0">
                <a:solidFill>
                  <a:schemeClr val="bg1"/>
                </a:solidFill>
              </a:rPr>
              <a:t>.20134</a:t>
            </a:r>
            <a:r>
              <a:rPr lang="zh-CN" altLang="zh-CN" sz="1600" dirty="0">
                <a:solidFill>
                  <a:schemeClr val="bg1"/>
                </a:solidFill>
              </a:rPr>
              <a:t>、</a:t>
            </a:r>
          </a:p>
          <a:p>
            <a:r>
              <a:rPr lang="en-US" altLang="zh-CN" sz="1600" dirty="0">
                <a:solidFill>
                  <a:schemeClr val="bg1"/>
                </a:solidFill>
              </a:rPr>
              <a:t>4</a:t>
            </a:r>
            <a:r>
              <a:rPr lang="zh-CN" altLang="zh-CN" sz="1600" dirty="0">
                <a:solidFill>
                  <a:schemeClr val="bg1"/>
                </a:solidFill>
              </a:rPr>
              <a:t>、豆瓣读书</a:t>
            </a:r>
            <a:r>
              <a:rPr lang="en-US" altLang="zh-CN" sz="1600" dirty="0">
                <a:solidFill>
                  <a:schemeClr val="bg1"/>
                </a:solidFill>
              </a:rPr>
              <a:t>https://book.douban.com/</a:t>
            </a:r>
            <a:endParaRPr lang="zh-CN" altLang="zh-CN" sz="1600" dirty="0">
              <a:solidFill>
                <a:schemeClr val="bg1"/>
              </a:solidFill>
            </a:endParaRPr>
          </a:p>
          <a:p>
            <a:r>
              <a:rPr lang="en-US" altLang="zh-CN" sz="1600" dirty="0">
                <a:solidFill>
                  <a:schemeClr val="bg1"/>
                </a:solidFill>
              </a:rPr>
              <a:t>5</a:t>
            </a:r>
            <a:r>
              <a:rPr lang="zh-CN" altLang="zh-CN" sz="1600" dirty="0">
                <a:solidFill>
                  <a:schemeClr val="bg1"/>
                </a:solidFill>
              </a:rPr>
              <a:t>、</a:t>
            </a:r>
            <a:r>
              <a:rPr lang="en-US" altLang="zh-CN" sz="1600" dirty="0">
                <a:solidFill>
                  <a:schemeClr val="bg1"/>
                </a:solidFill>
              </a:rPr>
              <a:t>Watts S. Humphrey. The Personal Software Process. TECHNICAL REPORT CMU/SEI-2000-TR-022 ESC-TR-2000-022.[ November 2000]</a:t>
            </a:r>
            <a:endParaRPr lang="zh-CN" altLang="zh-CN" sz="1600" dirty="0">
              <a:solidFill>
                <a:schemeClr val="bg1"/>
              </a:solidFill>
            </a:endParaRPr>
          </a:p>
          <a:p>
            <a:r>
              <a:rPr lang="en-US" altLang="zh-CN" sz="1600" dirty="0">
                <a:solidFill>
                  <a:schemeClr val="bg1"/>
                </a:solidFill>
              </a:rPr>
              <a:t>6</a:t>
            </a:r>
            <a:r>
              <a:rPr lang="zh-CN" altLang="zh-CN" sz="1600" dirty="0">
                <a:solidFill>
                  <a:schemeClr val="bg1"/>
                </a:solidFill>
              </a:rPr>
              <a:t>、</a:t>
            </a:r>
            <a:r>
              <a:rPr lang="en-US" altLang="zh-CN" sz="1600" dirty="0">
                <a:solidFill>
                  <a:schemeClr val="bg1"/>
                </a:solidFill>
              </a:rPr>
              <a:t>Watts S. Humphrey. The Team Software Process. TECHNICAL REPORT CMU/SEI-2000-TR-023 ESC-TR-2000-023.[November 2000</a:t>
            </a:r>
            <a:r>
              <a:rPr lang="en-US" altLang="zh-CN" dirty="0">
                <a:solidFill>
                  <a:schemeClr val="bg1"/>
                </a:solidFill>
              </a:rPr>
              <a:t>]</a:t>
            </a:r>
            <a:endParaRPr lang="zh-CN" altLang="zh-CN" dirty="0">
              <a:solidFill>
                <a:schemeClr val="bg1"/>
              </a:solidFill>
            </a:endParaRPr>
          </a:p>
        </p:txBody>
      </p:sp>
    </p:spTree>
    <p:extLst>
      <p:ext uri="{BB962C8B-B14F-4D97-AF65-F5344CB8AC3E}">
        <p14:creationId xmlns:p14="http://schemas.microsoft.com/office/powerpoint/2010/main" val="4036420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1000" fill="hold"/>
                                        <p:tgtEl>
                                          <p:spTgt spid="5"/>
                                        </p:tgtEl>
                                        <p:attrNameLst>
                                          <p:attrName>ppt_w</p:attrName>
                                        </p:attrNameLst>
                                      </p:cBhvr>
                                      <p:tavLst>
                                        <p:tav tm="0">
                                          <p:val>
                                            <p:fltVal val="0"/>
                                          </p:val>
                                        </p:tav>
                                        <p:tav tm="100000">
                                          <p:val>
                                            <p:strVal val="#ppt_w"/>
                                          </p:val>
                                        </p:tav>
                                      </p:tavLst>
                                    </p:anim>
                                    <p:anim calcmode="lin" valueType="num">
                                      <p:cBhvr>
                                        <p:cTn id="14" dur="1000" fill="hold"/>
                                        <p:tgtEl>
                                          <p:spTgt spid="5"/>
                                        </p:tgtEl>
                                        <p:attrNameLst>
                                          <p:attrName>ppt_h</p:attrName>
                                        </p:attrNameLst>
                                      </p:cBhvr>
                                      <p:tavLst>
                                        <p:tav tm="0">
                                          <p:val>
                                            <p:fltVal val="0"/>
                                          </p:val>
                                        </p:tav>
                                        <p:tav tm="100000">
                                          <p:val>
                                            <p:strVal val="#ppt_h"/>
                                          </p:val>
                                        </p:tav>
                                      </p:tavLst>
                                    </p:anim>
                                    <p:anim calcmode="lin" valueType="num">
                                      <p:cBhvr>
                                        <p:cTn id="15" dur="1000" fill="hold"/>
                                        <p:tgtEl>
                                          <p:spTgt spid="5"/>
                                        </p:tgtEl>
                                        <p:attrNameLst>
                                          <p:attrName>style.rotation</p:attrName>
                                        </p:attrNameLst>
                                      </p:cBhvr>
                                      <p:tavLst>
                                        <p:tav tm="0">
                                          <p:val>
                                            <p:fltVal val="90"/>
                                          </p:val>
                                        </p:tav>
                                        <p:tav tm="100000">
                                          <p:val>
                                            <p:fltVal val="0"/>
                                          </p:val>
                                        </p:tav>
                                      </p:tavLst>
                                    </p:anim>
                                    <p:animEffect transition="in" filter="fade">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2866757" y="2019402"/>
            <a:ext cx="4348365" cy="939618"/>
            <a:chOff x="2866757" y="2019402"/>
            <a:chExt cx="4348365" cy="939618"/>
          </a:xfrm>
        </p:grpSpPr>
        <p:sp>
          <p:nvSpPr>
            <p:cNvPr id="13" name="文本框 12"/>
            <p:cNvSpPr txBox="1"/>
            <p:nvPr/>
          </p:nvSpPr>
          <p:spPr>
            <a:xfrm>
              <a:off x="2866757" y="2251134"/>
              <a:ext cx="4348365" cy="707886"/>
            </a:xfrm>
            <a:prstGeom prst="rect">
              <a:avLst/>
            </a:prstGeom>
            <a:noFill/>
          </p:spPr>
          <p:txBody>
            <a:bodyPr wrap="square" rtlCol="0">
              <a:spAutoFit/>
            </a:bodyPr>
            <a:lstStyle/>
            <a:p>
              <a:pPr algn="ctr"/>
              <a:r>
                <a:rPr lang="zh-CN" altLang="en-US" sz="4000" dirty="0">
                  <a:solidFill>
                    <a:schemeClr val="bg1"/>
                  </a:solidFill>
                  <a:latin typeface="微软雅黑 Light" panose="020B0502040204020203" pitchFamily="34" charset="-122"/>
                  <a:ea typeface="微软雅黑 Light" panose="020B0502040204020203" pitchFamily="34" charset="-122"/>
                </a:rPr>
                <a:t>综合描述</a:t>
              </a:r>
            </a:p>
          </p:txBody>
        </p:sp>
        <p:sp>
          <p:nvSpPr>
            <p:cNvPr id="15" name="文本框 14"/>
            <p:cNvSpPr txBox="1"/>
            <p:nvPr/>
          </p:nvSpPr>
          <p:spPr>
            <a:xfrm>
              <a:off x="3229671" y="2019402"/>
              <a:ext cx="1331264" cy="307777"/>
            </a:xfrm>
            <a:prstGeom prst="rect">
              <a:avLst/>
            </a:prstGeom>
            <a:noFill/>
          </p:spPr>
          <p:txBody>
            <a:bodyPr wrap="square" rtlCol="0">
              <a:spAutoFit/>
            </a:bodyPr>
            <a:lstStyle/>
            <a:p>
              <a:r>
                <a:rPr lang="en-US" altLang="zh-CN" sz="1400" dirty="0">
                  <a:solidFill>
                    <a:schemeClr val="bg1"/>
                  </a:solidFill>
                  <a:latin typeface="微软雅黑 Light" panose="020B0502040204020203" pitchFamily="34" charset="-122"/>
                  <a:ea typeface="微软雅黑 Light" panose="020B0502040204020203" pitchFamily="34" charset="-122"/>
                </a:rPr>
                <a:t>PART TWO</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16" name="组合 15"/>
          <p:cNvGrpSpPr/>
          <p:nvPr/>
        </p:nvGrpSpPr>
        <p:grpSpPr>
          <a:xfrm>
            <a:off x="1928879" y="1944350"/>
            <a:ext cx="1129689" cy="1129689"/>
            <a:chOff x="1928879" y="1944350"/>
            <a:chExt cx="1129689" cy="1129689"/>
          </a:xfrm>
        </p:grpSpPr>
        <p:sp>
          <p:nvSpPr>
            <p:cNvPr id="17" name="椭圆 16"/>
            <p:cNvSpPr/>
            <p:nvPr/>
          </p:nvSpPr>
          <p:spPr>
            <a:xfrm>
              <a:off x="1928879" y="1944350"/>
              <a:ext cx="1129689" cy="112968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18" name="Freeform 7"/>
            <p:cNvSpPr>
              <a:spLocks noEditPoints="1"/>
            </p:cNvSpPr>
            <p:nvPr/>
          </p:nvSpPr>
          <p:spPr bwMode="auto">
            <a:xfrm>
              <a:off x="2108994" y="2226858"/>
              <a:ext cx="751325" cy="615695"/>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grpSp>
    </p:spTree>
    <p:extLst>
      <p:ext uri="{BB962C8B-B14F-4D97-AF65-F5344CB8AC3E}">
        <p14:creationId xmlns:p14="http://schemas.microsoft.com/office/powerpoint/2010/main" val="2840534683"/>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250" fill="hold"/>
                                        <p:tgtEl>
                                          <p:spTgt spid="16"/>
                                        </p:tgtEl>
                                        <p:attrNameLst>
                                          <p:attrName>ppt_w</p:attrName>
                                        </p:attrNameLst>
                                      </p:cBhvr>
                                      <p:tavLst>
                                        <p:tav tm="0">
                                          <p:val>
                                            <p:fltVal val="0"/>
                                          </p:val>
                                        </p:tav>
                                        <p:tav tm="100000">
                                          <p:val>
                                            <p:strVal val="#ppt_w"/>
                                          </p:val>
                                        </p:tav>
                                      </p:tavLst>
                                    </p:anim>
                                    <p:anim calcmode="lin" valueType="num">
                                      <p:cBhvr>
                                        <p:cTn id="13" dur="250" fill="hold"/>
                                        <p:tgtEl>
                                          <p:spTgt spid="16"/>
                                        </p:tgtEl>
                                        <p:attrNameLst>
                                          <p:attrName>ppt_h</p:attrName>
                                        </p:attrNameLst>
                                      </p:cBhvr>
                                      <p:tavLst>
                                        <p:tav tm="0">
                                          <p:val>
                                            <p:fltVal val="0"/>
                                          </p:val>
                                        </p:tav>
                                        <p:tav tm="100000">
                                          <p:val>
                                            <p:strVal val="#ppt_h"/>
                                          </p:val>
                                        </p:tav>
                                      </p:tavLst>
                                    </p:anim>
                                    <p:animEffect transition="in" filter="fade">
                                      <p:cBhvr>
                                        <p:cTn id="14" dur="250"/>
                                        <p:tgtEl>
                                          <p:spTgt spid="16"/>
                                        </p:tgtEl>
                                      </p:cBhvr>
                                    </p:animEffect>
                                  </p:childTnLst>
                                </p:cTn>
                              </p:par>
                              <p:par>
                                <p:cTn id="15" presetID="6" presetClass="emph" presetSubtype="0" decel="100000" fill="hold" nodeType="withEffect">
                                  <p:stCondLst>
                                    <p:cond delay="200"/>
                                  </p:stCondLst>
                                  <p:childTnLst>
                                    <p:animScale>
                                      <p:cBhvr>
                                        <p:cTn id="16" dur="250" fill="hold"/>
                                        <p:tgtEl>
                                          <p:spTgt spid="16"/>
                                        </p:tgtEl>
                                      </p:cBhvr>
                                      <p:by x="110000" y="110000"/>
                                    </p:animScale>
                                  </p:childTnLst>
                                </p:cTn>
                              </p:par>
                              <p:par>
                                <p:cTn id="17" presetID="6" presetClass="emph" presetSubtype="0" decel="100000" fill="hold" nodeType="withEffect">
                                  <p:stCondLst>
                                    <p:cond delay="400"/>
                                  </p:stCondLst>
                                  <p:childTnLst>
                                    <p:animScale>
                                      <p:cBhvr>
                                        <p:cTn id="18" dur="250" fill="hold"/>
                                        <p:tgtEl>
                                          <p:spTgt spid="16"/>
                                        </p:tgtEl>
                                      </p:cBhvr>
                                      <p:by x="91000" y="91000"/>
                                    </p:animScale>
                                  </p:childTnLst>
                                </p:cTn>
                              </p:par>
                            </p:childTnLst>
                          </p:cTn>
                        </p:par>
                        <p:par>
                          <p:cTn id="19" fill="hold">
                            <p:stCondLst>
                              <p:cond delay="1150"/>
                            </p:stCondLst>
                            <p:childTnLst>
                              <p:par>
                                <p:cTn id="20" presetID="2" presetClass="entr" presetSubtype="2" decel="100000"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1+#ppt_w/2"/>
                                          </p:val>
                                        </p:tav>
                                        <p:tav tm="100000">
                                          <p:val>
                                            <p:strVal val="#ppt_x"/>
                                          </p:val>
                                        </p:tav>
                                      </p:tavLst>
                                    </p:anim>
                                    <p:anim calcmode="lin" valueType="num">
                                      <p:cBhvr additive="base">
                                        <p:cTn id="2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6">
      <a:majorFont>
        <a:latin typeface="Arial"/>
        <a:ea typeface="微软雅黑 Light"/>
        <a:cs typeface=""/>
      </a:majorFont>
      <a:minorFont>
        <a:latin typeface="Arial"/>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802</TotalTime>
  <Words>2597</Words>
  <Application>Microsoft Office PowerPoint</Application>
  <PresentationFormat>全屏显示(16:9)</PresentationFormat>
  <Paragraphs>575</Paragraphs>
  <Slides>47</Slides>
  <Notes>22</Notes>
  <HiddenSlides>0</HiddenSlides>
  <MMClips>1</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2</vt:i4>
      </vt:variant>
      <vt:variant>
        <vt:lpstr>幻灯片标题</vt:lpstr>
      </vt:variant>
      <vt:variant>
        <vt:i4>47</vt:i4>
      </vt:variant>
    </vt:vector>
  </HeadingPairs>
  <TitlesOfParts>
    <vt:vector size="57" baseType="lpstr">
      <vt:lpstr>Arial</vt:lpstr>
      <vt:lpstr>宋体</vt:lpstr>
      <vt:lpstr>华康俪金黑W8</vt:lpstr>
      <vt:lpstr>Times New Roman</vt:lpstr>
      <vt:lpstr>微软雅黑 Light</vt:lpstr>
      <vt:lpstr>Calibri</vt:lpstr>
      <vt:lpstr>Wingdings</vt:lpstr>
      <vt:lpstr>Office 主题</vt:lpstr>
      <vt:lpstr>Visio</vt:lpstr>
      <vt:lpstr>Microsoft Visio 绘图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iTianKong.com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dc:title>
  <dc:creator>user</dc:creator>
  <cp:keywords>user</cp:keywords>
  <cp:lastModifiedBy>Admin</cp:lastModifiedBy>
  <cp:revision>105</cp:revision>
  <dcterms:created xsi:type="dcterms:W3CDTF">2015-03-31T05:49:04Z</dcterms:created>
  <dcterms:modified xsi:type="dcterms:W3CDTF">2019-04-14T02:11:47Z</dcterms:modified>
  <cp:category>锐旗设计；https://9ppt.taobao.com</cp:category>
</cp:coreProperties>
</file>

<file path=docProps/thumbnail.jpeg>
</file>